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9" r:id="rId34"/>
    <p:sldId id="288" r:id="rId35"/>
    <p:sldId id="290" r:id="rId36"/>
    <p:sldId id="291" r:id="rId37"/>
    <p:sldId id="292" r:id="rId38"/>
    <p:sldId id="293" r:id="rId39"/>
    <p:sldId id="294" r:id="rId40"/>
    <p:sldId id="295" r:id="rId41"/>
    <p:sldId id="296" r:id="rId42"/>
    <p:sldId id="298" r:id="rId43"/>
    <p:sldId id="297" r:id="rId44"/>
  </p:sldIdLst>
  <p:sldSz cx="7562850" cy="7562850"/>
  <p:notesSz cx="6858000" cy="9144000"/>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01" autoAdjust="0"/>
  </p:normalViewPr>
  <p:slideViewPr>
    <p:cSldViewPr snapToGrid="0">
      <p:cViewPr varScale="1">
        <p:scale>
          <a:sx n="98" d="100"/>
          <a:sy n="98" d="100"/>
        </p:scale>
        <p:origin x="2466" y="84"/>
      </p:cViewPr>
      <p:guideLst/>
    </p:cSldViewPr>
  </p:slideViewPr>
  <p:outlineViewPr>
    <p:cViewPr>
      <p:scale>
        <a:sx n="33" d="100"/>
        <a:sy n="33" d="100"/>
      </p:scale>
      <p:origin x="0" y="-3544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layout 1">
    <p:bg>
      <p:bgPr>
        <a:solidFill>
          <a:schemeClr val="bg1">
            <a:alpha val="100000"/>
          </a:schemeClr>
        </a:solidFill>
        <a:effectLst/>
      </p:bgPr>
    </p:bg>
    <p:spTree>
      <p:nvGrpSpPr>
        <p:cNvPr id="1" name=""/>
        <p:cNvGrpSpPr/>
        <p:nvPr/>
      </p:nvGrpSpPr>
      <p:grpSpPr>
        <a:xfrm>
          <a:off x="0" y="0"/>
          <a:ext cx="0" cy="0"/>
          <a:chOff x="0" y="0"/>
          <a:chExt cx="0" cy="0"/>
        </a:xfrm>
      </p:grpSpPr>
      <p:sp>
        <p:nvSpPr>
          <p:cNvPr id="2" name="Segnaposto testo 1"/>
          <p:cNvSpPr>
            <a:spLocks noGrp="1"/>
          </p:cNvSpPr>
          <p:nvPr>
            <p:ph type="body" idx="10"/>
          </p:nvPr>
        </p:nvSpPr>
        <p:spPr>
          <a:xfrm>
            <a:off x="3178810" y="0"/>
            <a:ext cx="4178300" cy="6684010"/>
          </a:xfrm>
          <a:prstGeom prst="rect">
            <a:avLst/>
          </a:prstGeom>
          <a:noFill/>
          <a:ln w="0" cmpd="sng">
            <a:noFill/>
            <a:prstDash val="solid"/>
          </a:ln>
        </p:spPr>
        <p:txBody>
          <a:bodyPr vert="horz" lIns="0" tIns="1279525" rIns="0" bIns="0" anchor="t">
            <a:normAutofit fontScale="95000"/>
          </a:bodyPr>
          <a:lstStyle/>
          <a:p>
            <a:pPr marL="0" marR="0" indent="0" algn="l">
              <a:lnSpc>
                <a:spcPts val="6300"/>
              </a:lnSpc>
              <a:spcAft>
                <a:spcPts val="0"/>
              </a:spcAft>
            </a:pPr>
            <a:r>
              <a:rPr lang="it-IT" sz="5300" b="1" spc="165">
                <a:solidFill>
                  <a:srgbClr val="00ADB6"/>
                </a:solidFill>
                <a:latin typeface="Tahoma" panose="02020603050405020304" pitchFamily="2"/>
              </a:rPr>
              <a:t>EDUCATION </a:t>
            </a:r>
          </a:p>
          <a:p>
            <a:pPr marL="0" marR="0" indent="0" algn="l">
              <a:lnSpc>
                <a:spcPts val="3200"/>
              </a:lnSpc>
              <a:spcBef>
                <a:spcPts val="730"/>
              </a:spcBef>
              <a:spcAft>
                <a:spcPts val="0"/>
              </a:spcAft>
            </a:pPr>
            <a:r>
              <a:rPr lang="it-IT" sz="3000" b="1" spc="125">
                <a:solidFill>
                  <a:srgbClr val="FFFFFF"/>
                </a:solidFill>
                <a:latin typeface="Tahoma" panose="02020603050405020304" pitchFamily="2"/>
              </a:rPr>
              <a:t>A POWERFUL TOOL </a:t>
            </a:r>
          </a:p>
          <a:p>
            <a:pPr marL="0" marR="0" indent="0" algn="l">
              <a:lnSpc>
                <a:spcPts val="3200"/>
              </a:lnSpc>
              <a:spcBef>
                <a:spcPts val="0"/>
              </a:spcBef>
              <a:spcAft>
                <a:spcPts val="0"/>
              </a:spcAft>
            </a:pPr>
            <a:r>
              <a:rPr lang="it-IT" sz="3000" b="1" spc="105">
                <a:solidFill>
                  <a:srgbClr val="FFFFFF"/>
                </a:solidFill>
                <a:latin typeface="Tahoma" panose="02020603050405020304" pitchFamily="2"/>
              </a:rPr>
              <a:t>FOR COMBATTING </a:t>
            </a:r>
          </a:p>
          <a:p>
            <a:pPr marL="0" marR="0" indent="0" algn="l">
              <a:lnSpc>
                <a:spcPts val="3200"/>
              </a:lnSpc>
              <a:spcBef>
                <a:spcPts val="5"/>
              </a:spcBef>
              <a:spcAft>
                <a:spcPts val="0"/>
              </a:spcAft>
            </a:pPr>
            <a:r>
              <a:rPr lang="it-IT" sz="3000" b="1" spc="105">
                <a:solidFill>
                  <a:srgbClr val="FFFFFF"/>
                </a:solidFill>
                <a:latin typeface="Tahoma" panose="02020603050405020304" pitchFamily="2"/>
              </a:rPr>
              <a:t>CLIMATE CHANGE </a:t>
            </a:r>
          </a:p>
          <a:p>
            <a:pPr marL="0" marR="0" indent="0" algn="l">
              <a:lnSpc>
                <a:spcPts val="3500"/>
              </a:lnSpc>
              <a:spcBef>
                <a:spcPts val="1180"/>
              </a:spcBef>
              <a:spcAft>
                <a:spcPts val="0"/>
              </a:spcAft>
            </a:pPr>
            <a:r>
              <a:rPr lang="it-IT" sz="2950" spc="45">
                <a:solidFill>
                  <a:srgbClr val="24408D"/>
                </a:solidFill>
                <a:latin typeface="Tahoma" panose="02020603050405020304" pitchFamily="2"/>
              </a:rPr>
              <a:t>A Guide For </a:t>
            </a:r>
          </a:p>
          <a:p>
            <a:pPr marL="0" marR="1005840" indent="0" algn="l">
              <a:lnSpc>
                <a:spcPts val="3500"/>
              </a:lnSpc>
              <a:spcBef>
                <a:spcPts val="5"/>
              </a:spcBef>
              <a:spcAft>
                <a:spcPts val="14270"/>
              </a:spcAft>
            </a:pPr>
            <a:r>
              <a:rPr lang="it-IT" sz="2950" spc="0">
                <a:solidFill>
                  <a:srgbClr val="24408D"/>
                </a:solidFill>
                <a:latin typeface="Tahoma" panose="02020603050405020304" pitchFamily="2"/>
              </a:rPr>
              <a:t>Education Unions And Educators </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layout 10">
    <p:bg>
      <p:bgPr>
        <a:solidFill>
          <a:schemeClr val="bg1">
            <a:alpha val="100000"/>
          </a:schemeClr>
        </a:solidFill>
        <a:effectLst/>
      </p:bgPr>
    </p:bg>
    <p:spTree>
      <p:nvGrpSpPr>
        <p:cNvPr id="1" name=""/>
        <p:cNvGrpSpPr/>
        <p:nvPr/>
      </p:nvGrpSpPr>
      <p:grpSpPr>
        <a:xfrm>
          <a:off x="0" y="0"/>
          <a:ext cx="0" cy="0"/>
          <a:chOff x="0" y="0"/>
          <a:chExt cx="0" cy="0"/>
        </a:xfrm>
      </p:grpSpPr>
      <p:sp>
        <p:nvSpPr>
          <p:cNvPr id="6" name="Segnaposto testo 5"/>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7" name="Segnaposto testo 6"/>
          <p:cNvSpPr>
            <a:spLocks noGrp="1"/>
          </p:cNvSpPr>
          <p:nvPr>
            <p:ph type="body" idx="10"/>
          </p:nvPr>
        </p:nvSpPr>
        <p:spPr>
          <a:xfrm>
            <a:off x="155575" y="6931025"/>
            <a:ext cx="475615" cy="631190"/>
          </a:xfrm>
          <a:prstGeom prst="rect">
            <a:avLst/>
          </a:prstGeom>
          <a:noFill/>
          <a:ln w="0" cmpd="sng">
            <a:noFill/>
            <a:prstDash val="solid"/>
          </a:ln>
        </p:spPr>
        <p:txBody>
          <a:bodyPr vert="horz" lIns="0" tIns="20320" rIns="0" bIns="0" anchor="t"/>
          <a:lstStyle/>
          <a:p>
            <a:pPr marL="137160" marR="0" indent="0" algn="l">
              <a:lnSpc>
                <a:spcPts val="2100"/>
              </a:lnSpc>
              <a:spcAft>
                <a:spcPts val="2750"/>
              </a:spcAft>
            </a:pPr>
            <a:r>
              <a:rPr lang="it-IT" sz="1800" b="1" spc="0">
                <a:solidFill>
                  <a:srgbClr val="FFFFFF"/>
                </a:solidFill>
                <a:latin typeface="Arial" panose="02020603050405020304" pitchFamily="2"/>
              </a:rPr>
              <a:t>8 </a:t>
            </a:r>
          </a:p>
        </p:txBody>
      </p:sp>
      <p:sp>
        <p:nvSpPr>
          <p:cNvPr id="8" name="Segnaposto testo 7"/>
          <p:cNvSpPr>
            <a:spLocks noGrp="1"/>
          </p:cNvSpPr>
          <p:nvPr>
            <p:ph type="body" idx="10"/>
          </p:nvPr>
        </p:nvSpPr>
        <p:spPr>
          <a:xfrm>
            <a:off x="918210" y="1631315"/>
            <a:ext cx="2008505" cy="5198110"/>
          </a:xfrm>
          <a:prstGeom prst="rect">
            <a:avLst/>
          </a:prstGeom>
          <a:noFill/>
          <a:ln w="0" cmpd="sng">
            <a:noFill/>
            <a:prstDash val="solid"/>
          </a:ln>
        </p:spPr>
        <p:txBody>
          <a:bodyPr vert="horz" lIns="0" tIns="8255" rIns="0" bIns="0" anchor="t"/>
          <a:lstStyle/>
          <a:p>
            <a:pPr marL="0" marR="45720" indent="0" algn="l">
              <a:lnSpc>
                <a:spcPts val="1300"/>
              </a:lnSpc>
              <a:spcAft>
                <a:spcPts val="0"/>
              </a:spcAft>
            </a:pPr>
            <a:r>
              <a:rPr lang="it-IT" sz="1050" spc="20">
                <a:solidFill>
                  <a:srgbClr val="000000"/>
                </a:solidFill>
                <a:latin typeface="Tahoma" panose="02020603050405020304" pitchFamily="2"/>
              </a:rPr>
              <a:t>among people living in poverty. People in low-income and lower middle-income countries are apparently five times more likely to be displaced due to extreme and sudden climate-related disasters than inhabitants of high-income countries. However, they have no historical responsibility for greenhouse gas emissions. In addition, women, children, indigenous peoples and other vulnerable groups are affected in a disproportionate manner. </a:t>
            </a:r>
          </a:p>
          <a:p>
            <a:pPr marL="0" marR="228600" indent="0" algn="l">
              <a:lnSpc>
                <a:spcPts val="1300"/>
              </a:lnSpc>
              <a:spcBef>
                <a:spcPts val="1130"/>
              </a:spcBef>
              <a:spcAft>
                <a:spcPts val="0"/>
              </a:spcAft>
            </a:pPr>
            <a:r>
              <a:rPr lang="it-IT" sz="1050" spc="0">
                <a:solidFill>
                  <a:srgbClr val="000000"/>
                </a:solidFill>
                <a:latin typeface="Tahoma" panose="02020603050405020304" pitchFamily="2"/>
              </a:rPr>
              <a:t>In the face of these unequal human costs, it is difficult not to cry foul at the </a:t>
            </a:r>
          </a:p>
          <a:p>
            <a:pPr marL="0" marR="0" indent="0" algn="l">
              <a:lnSpc>
                <a:spcPts val="1300"/>
              </a:lnSpc>
              <a:spcBef>
                <a:spcPts val="0"/>
              </a:spcBef>
              <a:spcAft>
                <a:spcPts val="0"/>
              </a:spcAft>
            </a:pPr>
            <a:r>
              <a:rPr lang="it-IT" sz="1050" spc="0">
                <a:solidFill>
                  <a:srgbClr val="000000"/>
                </a:solidFill>
                <a:latin typeface="Tahoma" panose="02020603050405020304" pitchFamily="2"/>
              </a:rPr>
              <a:t>injustice of climate change. Populations that hold the </a:t>
            </a:r>
          </a:p>
          <a:p>
            <a:pPr marL="0" marR="0" indent="0" algn="l">
              <a:lnSpc>
                <a:spcPts val="1300"/>
              </a:lnSpc>
              <a:spcBef>
                <a:spcPts val="0"/>
              </a:spcBef>
              <a:spcAft>
                <a:spcPts val="70"/>
              </a:spcAft>
            </a:pPr>
            <a:r>
              <a:rPr lang="it-IT" sz="1050" spc="0">
                <a:solidFill>
                  <a:srgbClr val="000000"/>
                </a:solidFill>
                <a:latin typeface="Tahoma" panose="02020603050405020304" pitchFamily="2"/>
              </a:rPr>
              <a:t>least responsibility for climate change are the primary victims of it. A new dynamic has consequently taken shape. The disproportionate incidence and impact of climate-induced displacement are at the core of the vicious circle of inequality: they are both consequences and exacerbating factors.</a:t>
            </a:r>
            <a:r>
              <a:rPr lang="it-IT" sz="1050" spc="0" baseline="30000">
                <a:solidFill>
                  <a:srgbClr val="000000"/>
                </a:solidFill>
                <a:latin typeface="Tahoma" panose="02020603050405020304" pitchFamily="2"/>
              </a:rPr>
              <a:t>6</a:t>
            </a:r>
            <a:r>
              <a:rPr lang="it-IT" sz="650" spc="0">
                <a:solidFill>
                  <a:srgbClr val="000000"/>
                </a:solidFill>
                <a:latin typeface="Tahoma" panose="02020603050405020304" pitchFamily="2"/>
              </a:rPr>
              <a:t>  </a:t>
            </a:r>
          </a:p>
        </p:txBody>
      </p:sp>
      <p:sp>
        <p:nvSpPr>
          <p:cNvPr id="9" name="Segnaposto testo 8"/>
          <p:cNvSpPr>
            <a:spLocks noGrp="1"/>
          </p:cNvSpPr>
          <p:nvPr>
            <p:ph type="body" idx="10"/>
          </p:nvPr>
        </p:nvSpPr>
        <p:spPr>
          <a:xfrm>
            <a:off x="3110865" y="1631315"/>
            <a:ext cx="2008505" cy="5173980"/>
          </a:xfrm>
          <a:prstGeom prst="rect">
            <a:avLst/>
          </a:prstGeom>
          <a:noFill/>
          <a:ln w="0" cmpd="sng">
            <a:noFill/>
            <a:prstDash val="solid"/>
          </a:ln>
        </p:spPr>
        <p:txBody>
          <a:bodyPr vert="horz" lIns="0" tIns="2540" rIns="0" bIns="0" anchor="t"/>
          <a:lstStyle/>
          <a:p>
            <a:pPr marL="0" marR="91440" indent="0" algn="l">
              <a:lnSpc>
                <a:spcPts val="1300"/>
              </a:lnSpc>
              <a:spcAft>
                <a:spcPts val="0"/>
              </a:spcAft>
            </a:pPr>
            <a:r>
              <a:rPr lang="it-IT" sz="1050" spc="20">
                <a:solidFill>
                  <a:srgbClr val="000000"/>
                </a:solidFill>
                <a:latin typeface="Tahoma" panose="02020603050405020304" pitchFamily="2"/>
              </a:rPr>
              <a:t>We only have to take a small step from there – which some have already taken – to begin talking about climate change refugees. In fact, in Tuvalu, the small archipelago in the South Pacific is in danger of being completely submerged by 2050, the first national climate exiles have fled their country. Entire families have begun to depart for New Zealand, claiming the special status of climate change refugees. Authorities in New Zealand have even been floating the idea of creating a climate change refugee visa. </a:t>
            </a:r>
          </a:p>
          <a:p>
            <a:pPr marL="0" marR="91440" indent="0" algn="l">
              <a:lnSpc>
                <a:spcPts val="1300"/>
              </a:lnSpc>
              <a:spcBef>
                <a:spcPts val="1095"/>
              </a:spcBef>
              <a:spcAft>
                <a:spcPts val="5"/>
              </a:spcAft>
            </a:pPr>
            <a:r>
              <a:rPr lang="it-IT" sz="1050" spc="15">
                <a:solidFill>
                  <a:srgbClr val="000000"/>
                </a:solidFill>
                <a:latin typeface="Tahoma" panose="02020603050405020304" pitchFamily="2"/>
              </a:rPr>
              <a:t>Looking to the future, the World Bank is not exactly optimistic, suggesting that we should prepare ourselves for mass climate-induced migrations. By 2050, if we do not change the way in which we produce and consume, there will be 143 million internal climate migrants in sub-Saharan Africa, South Asia and Latin America.</a:t>
            </a:r>
            <a:r>
              <a:rPr lang="it-IT" sz="1050" spc="15" baseline="30000">
                <a:solidFill>
                  <a:srgbClr val="000000"/>
                </a:solidFill>
                <a:latin typeface="Tahoma" panose="02020603050405020304" pitchFamily="2"/>
              </a:rPr>
              <a:t>7</a:t>
            </a:r>
            <a:r>
              <a:rPr lang="it-IT" sz="100" spc="15">
                <a:solidFill>
                  <a:srgbClr val="000000"/>
                </a:solidFill>
                <a:latin typeface="Tahoma" panose="02020603050405020304" pitchFamily="2"/>
              </a:rPr>
              <a:t> </a:t>
            </a:r>
          </a:p>
        </p:txBody>
      </p:sp>
      <p:sp>
        <p:nvSpPr>
          <p:cNvPr id="10" name="Segnaposto testo 9"/>
          <p:cNvSpPr>
            <a:spLocks noGrp="1"/>
          </p:cNvSpPr>
          <p:nvPr>
            <p:ph type="body" idx="10"/>
          </p:nvPr>
        </p:nvSpPr>
        <p:spPr>
          <a:xfrm>
            <a:off x="5303520" y="1631315"/>
            <a:ext cx="2008505" cy="2181860"/>
          </a:xfrm>
          <a:prstGeom prst="rect">
            <a:avLst/>
          </a:prstGeom>
          <a:noFill/>
          <a:ln w="0" cmpd="sng">
            <a:noFill/>
            <a:prstDash val="solid"/>
          </a:ln>
        </p:spPr>
        <p:txBody>
          <a:bodyPr vert="horz" lIns="0" tIns="2540" rIns="0" bIns="0" anchor="t"/>
          <a:lstStyle/>
          <a:p>
            <a:pPr marL="0" marR="0" indent="0" algn="l">
              <a:lnSpc>
                <a:spcPts val="1300"/>
              </a:lnSpc>
              <a:spcAft>
                <a:spcPts val="0"/>
              </a:spcAft>
            </a:pPr>
            <a:r>
              <a:rPr lang="it-IT" sz="1050" spc="15">
                <a:solidFill>
                  <a:srgbClr val="000000"/>
                </a:solidFill>
                <a:latin typeface="Tahoma" panose="02020603050405020304" pitchFamily="2"/>
              </a:rPr>
              <a:t>There are signs of hope, however, and by acting right now, we could collectively reduce climate-induced displacement by 80%. Considering the incredible slowness of climate-related negotiations and the application of important policies, we are within our rights to wonder if, at the end of the day, we will run out of time to make the urgent shift in direction required. </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layout 11">
    <p:bg>
      <p:bgPr>
        <a:solidFill>
          <a:schemeClr val="bg1">
            <a:alpha val="100000"/>
          </a:schemeClr>
        </a:solidFill>
        <a:effectLst/>
      </p:bgPr>
    </p:bg>
    <p:spTree>
      <p:nvGrpSpPr>
        <p:cNvPr id="1" name=""/>
        <p:cNvGrpSpPr/>
        <p:nvPr/>
      </p:nvGrpSpPr>
      <p:grpSpPr>
        <a:xfrm>
          <a:off x="0" y="0"/>
          <a:ext cx="0" cy="0"/>
          <a:chOff x="0" y="0"/>
          <a:chExt cx="0" cy="0"/>
        </a:xfrm>
      </p:grpSpPr>
      <p:sp>
        <p:nvSpPr>
          <p:cNvPr id="2" name="Segnaposto testo 1"/>
          <p:cNvSpPr>
            <a:spLocks noGrp="1"/>
          </p:cNvSpPr>
          <p:nvPr>
            <p:ph type="body" idx="10"/>
          </p:nvPr>
        </p:nvSpPr>
        <p:spPr>
          <a:xfrm>
            <a:off x="289560" y="63500"/>
            <a:ext cx="3683000" cy="1524635"/>
          </a:xfrm>
          <a:prstGeom prst="rect">
            <a:avLst/>
          </a:prstGeom>
          <a:noFill/>
          <a:ln w="0" cmpd="sng">
            <a:noFill/>
            <a:prstDash val="solid"/>
          </a:ln>
        </p:spPr>
        <p:txBody>
          <a:bodyPr vert="horz" lIns="0" tIns="619125" rIns="0" bIns="0" anchor="t"/>
          <a:lstStyle/>
          <a:p>
            <a:pPr marL="0" marR="0" indent="0" algn="l">
              <a:lnSpc>
                <a:spcPts val="2000"/>
              </a:lnSpc>
              <a:spcAft>
                <a:spcPts val="5130"/>
              </a:spcAft>
            </a:pPr>
            <a:r>
              <a:rPr lang="it-IT" sz="1650" b="1" spc="10">
                <a:solidFill>
                  <a:srgbClr val="00ADB6"/>
                </a:solidFill>
                <a:latin typeface="Tahoma" panose="02020603050405020304" pitchFamily="2"/>
              </a:rPr>
              <a:t>What science and the IPCC tell us </a:t>
            </a:r>
          </a:p>
        </p:txBody>
      </p:sp>
      <p:sp>
        <p:nvSpPr>
          <p:cNvPr id="3" name="Segnaposto testo 2"/>
          <p:cNvSpPr>
            <a:spLocks noGrp="1"/>
          </p:cNvSpPr>
          <p:nvPr>
            <p:ph type="body" idx="10"/>
          </p:nvPr>
        </p:nvSpPr>
        <p:spPr>
          <a:xfrm>
            <a:off x="236855" y="1588135"/>
            <a:ext cx="2008505" cy="5532120"/>
          </a:xfrm>
          <a:prstGeom prst="rect">
            <a:avLst/>
          </a:prstGeom>
          <a:noFill/>
          <a:ln w="0" cmpd="sng">
            <a:noFill/>
            <a:prstDash val="solid"/>
          </a:ln>
        </p:spPr>
        <p:txBody>
          <a:bodyPr vert="horz" lIns="0" tIns="36195" rIns="0" bIns="0" anchor="t"/>
          <a:lstStyle/>
          <a:p>
            <a:pPr marL="45720" marR="137160" indent="0" algn="l">
              <a:lnSpc>
                <a:spcPts val="1300"/>
              </a:lnSpc>
              <a:spcAft>
                <a:spcPts val="0"/>
              </a:spcAft>
            </a:pPr>
            <a:r>
              <a:rPr lang="it-IT" sz="1050" spc="0">
                <a:solidFill>
                  <a:srgbClr val="000000"/>
                </a:solidFill>
                <a:latin typeface="Tahoma" panose="02020603050405020304" pitchFamily="2"/>
              </a:rPr>
              <a:t>At the time of writing, we are on a trajectory towards an increase in global warming of over 3</a:t>
            </a:r>
            <a:r>
              <a:rPr lang="it-IT" sz="1050" spc="0" baseline="30000">
                <a:solidFill>
                  <a:srgbClr val="000000"/>
                </a:solidFill>
                <a:latin typeface="Tahoma" panose="02020603050405020304" pitchFamily="2"/>
              </a:rPr>
              <a:t>o</a:t>
            </a:r>
            <a:r>
              <a:rPr lang="it-IT" sz="1050" spc="0">
                <a:solidFill>
                  <a:srgbClr val="000000"/>
                </a:solidFill>
                <a:latin typeface="Tahoma" panose="02020603050405020304" pitchFamily="2"/>
              </a:rPr>
              <a:t> C by the end of the century, and that is only if states respect the commitments they made as part of the Paris Agreement in 2015. As a reminder, the Agreement aimed to limit the increase to 2</a:t>
            </a:r>
            <a:r>
              <a:rPr lang="it-IT" sz="1050" spc="0" baseline="30000">
                <a:solidFill>
                  <a:srgbClr val="000000"/>
                </a:solidFill>
                <a:latin typeface="Tahoma" panose="02020603050405020304" pitchFamily="2"/>
              </a:rPr>
              <a:t>o</a:t>
            </a:r>
            <a:r>
              <a:rPr lang="it-IT" sz="1050" spc="0">
                <a:solidFill>
                  <a:srgbClr val="000000"/>
                </a:solidFill>
                <a:latin typeface="Tahoma" panose="02020603050405020304" pitchFamily="2"/>
              </a:rPr>
              <a:t> by 2100, but at the current pace, we should reach 1.5</a:t>
            </a:r>
            <a:r>
              <a:rPr lang="it-IT" sz="1050" spc="0" baseline="30000">
                <a:solidFill>
                  <a:srgbClr val="000000"/>
                </a:solidFill>
                <a:latin typeface="Tahoma" panose="02020603050405020304" pitchFamily="2"/>
              </a:rPr>
              <a:t>o</a:t>
            </a:r>
            <a:r>
              <a:rPr lang="it-IT" sz="1050" spc="0">
                <a:solidFill>
                  <a:srgbClr val="000000"/>
                </a:solidFill>
                <a:latin typeface="Tahoma" panose="02020603050405020304" pitchFamily="2"/>
              </a:rPr>
              <a:t> around 2030, after which the rise is likely to continue. </a:t>
            </a:r>
          </a:p>
          <a:p>
            <a:pPr marL="45720" marR="45720" indent="0" algn="l">
              <a:lnSpc>
                <a:spcPts val="1300"/>
              </a:lnSpc>
              <a:spcBef>
                <a:spcPts val="1085"/>
              </a:spcBef>
              <a:spcAft>
                <a:spcPts val="0"/>
              </a:spcAft>
            </a:pPr>
            <a:r>
              <a:rPr lang="it-IT" sz="1050" spc="0">
                <a:solidFill>
                  <a:srgbClr val="000000"/>
                </a:solidFill>
                <a:latin typeface="Tahoma" panose="02020603050405020304" pitchFamily="2"/>
              </a:rPr>
              <a:t>1.5 or 2 degrees may seem like a negligible amount. But we know better than that. At the Paris Climate Conference (COP21), at the request of several states that had already suffered the consequences of climate change and that considered the objective of 2 degrees to be insufficient, the IPCC was invited to assess the impact of global warming of 1.5</a:t>
            </a:r>
            <a:r>
              <a:rPr lang="it-IT" sz="1050" spc="0" baseline="30000">
                <a:solidFill>
                  <a:srgbClr val="000000"/>
                </a:solidFill>
                <a:latin typeface="Tahoma" panose="02020603050405020304" pitchFamily="2"/>
              </a:rPr>
              <a:t>o</a:t>
            </a:r>
            <a:r>
              <a:rPr lang="it-IT" sz="1050" spc="0">
                <a:solidFill>
                  <a:srgbClr val="000000"/>
                </a:solidFill>
                <a:latin typeface="Tahoma" panose="02020603050405020304" pitchFamily="2"/>
              </a:rPr>
              <a:t> C. </a:t>
            </a:r>
          </a:p>
          <a:p>
            <a:pPr marL="45720" marR="91440" indent="0" algn="l">
              <a:lnSpc>
                <a:spcPts val="1300"/>
              </a:lnSpc>
              <a:spcBef>
                <a:spcPts val="1270"/>
              </a:spcBef>
              <a:spcAft>
                <a:spcPts val="0"/>
              </a:spcAft>
            </a:pPr>
            <a:r>
              <a:rPr lang="it-IT" sz="1050" spc="0">
                <a:solidFill>
                  <a:srgbClr val="000000"/>
                </a:solidFill>
                <a:latin typeface="Tahoma" panose="02020603050405020304" pitchFamily="2"/>
              </a:rPr>
              <a:t>In a 400-page Special Report, of which the “Summary for policymakers”</a:t>
            </a:r>
            <a:r>
              <a:rPr lang="it-IT" sz="1050" spc="0" baseline="30000">
                <a:solidFill>
                  <a:srgbClr val="00ADB6"/>
                </a:solidFill>
                <a:latin typeface="Tahoma" panose="02020603050405020304" pitchFamily="2"/>
              </a:rPr>
              <a:t> 8</a:t>
            </a:r>
            <a:r>
              <a:rPr lang="it-IT" sz="1050" spc="0">
                <a:solidFill>
                  <a:srgbClr val="000000"/>
                </a:solidFill>
                <a:latin typeface="Tahoma" panose="02020603050405020304" pitchFamily="2"/>
              </a:rPr>
              <a:t> was published  </a:t>
            </a:r>
          </a:p>
        </p:txBody>
      </p:sp>
      <p:sp>
        <p:nvSpPr>
          <p:cNvPr id="4" name="Segnaposto testo 3"/>
          <p:cNvSpPr>
            <a:spLocks noGrp="1"/>
          </p:cNvSpPr>
          <p:nvPr>
            <p:ph type="body" idx="10"/>
          </p:nvPr>
        </p:nvSpPr>
        <p:spPr>
          <a:xfrm>
            <a:off x="2429510" y="1588135"/>
            <a:ext cx="2008505" cy="5532120"/>
          </a:xfrm>
          <a:prstGeom prst="rect">
            <a:avLst/>
          </a:prstGeom>
          <a:noFill/>
          <a:ln w="0" cmpd="sng">
            <a:noFill/>
            <a:prstDash val="solid"/>
          </a:ln>
        </p:spPr>
        <p:txBody>
          <a:bodyPr vert="horz" lIns="0" tIns="0" rIns="0" bIns="0" anchor="t"/>
          <a:lstStyle/>
          <a:p>
            <a:pPr marL="45720" marR="45720" indent="0" algn="l">
              <a:lnSpc>
                <a:spcPts val="1300"/>
              </a:lnSpc>
              <a:spcAft>
                <a:spcPts val="0"/>
              </a:spcAft>
            </a:pPr>
            <a:r>
              <a:rPr lang="it-IT" sz="1050" spc="5">
                <a:solidFill>
                  <a:srgbClr val="000000"/>
                </a:solidFill>
                <a:latin typeface="Tahoma" panose="02020603050405020304" pitchFamily="2"/>
              </a:rPr>
              <a:t>a short time before the COP24 in Poland, the IPCC contrasted the repercussions of global warming of 1.5</a:t>
            </a:r>
            <a:r>
              <a:rPr lang="it-IT" sz="1050" spc="5" baseline="30000">
                <a:solidFill>
                  <a:srgbClr val="000000"/>
                </a:solidFill>
                <a:latin typeface="Tahoma" panose="02020603050405020304" pitchFamily="2"/>
              </a:rPr>
              <a:t>o</a:t>
            </a:r>
            <a:r>
              <a:rPr lang="it-IT" sz="1050" spc="5">
                <a:solidFill>
                  <a:srgbClr val="000000"/>
                </a:solidFill>
                <a:latin typeface="Tahoma" panose="02020603050405020304" pitchFamily="2"/>
              </a:rPr>
              <a:t> with those of 2.0</a:t>
            </a:r>
            <a:r>
              <a:rPr lang="it-IT" sz="1050" spc="5" baseline="30000">
                <a:solidFill>
                  <a:srgbClr val="000000"/>
                </a:solidFill>
                <a:latin typeface="Tahoma" panose="02020603050405020304" pitchFamily="2"/>
              </a:rPr>
              <a:t>o</a:t>
            </a:r>
            <a:r>
              <a:rPr lang="it-IT" sz="1050" spc="5">
                <a:solidFill>
                  <a:srgbClr val="000000"/>
                </a:solidFill>
                <a:latin typeface="Tahoma" panose="02020603050405020304" pitchFamily="2"/>
              </a:rPr>
              <a:t>. </a:t>
            </a:r>
          </a:p>
          <a:p>
            <a:pPr marL="45720" marR="45720" indent="0" algn="l">
              <a:lnSpc>
                <a:spcPts val="1300"/>
              </a:lnSpc>
              <a:spcBef>
                <a:spcPts val="1275"/>
              </a:spcBef>
              <a:spcAft>
                <a:spcPts val="0"/>
              </a:spcAft>
            </a:pPr>
            <a:r>
              <a:rPr lang="it-IT" sz="1050" spc="0">
                <a:solidFill>
                  <a:srgbClr val="000000"/>
                </a:solidFill>
                <a:latin typeface="Tahoma" panose="02020603050405020304" pitchFamily="2"/>
              </a:rPr>
              <a:t>In the 1.5</a:t>
            </a:r>
            <a:r>
              <a:rPr lang="it-IT" sz="1050" spc="0" baseline="30000">
                <a:solidFill>
                  <a:srgbClr val="000000"/>
                </a:solidFill>
                <a:latin typeface="Tahoma" panose="02020603050405020304" pitchFamily="2"/>
              </a:rPr>
              <a:t>o</a:t>
            </a:r>
            <a:r>
              <a:rPr lang="it-IT" sz="1050" spc="0">
                <a:solidFill>
                  <a:srgbClr val="000000"/>
                </a:solidFill>
                <a:latin typeface="Tahoma" panose="02020603050405020304" pitchFamily="2"/>
              </a:rPr>
              <a:t> scenario, it was estimated that sea level rises would be 10 cm lower than expected with a temperature increase of 2.0</a:t>
            </a:r>
            <a:r>
              <a:rPr lang="it-IT" sz="1050" spc="0" baseline="30000">
                <a:solidFill>
                  <a:srgbClr val="000000"/>
                </a:solidFill>
                <a:latin typeface="Tahoma" panose="02020603050405020304" pitchFamily="2"/>
              </a:rPr>
              <a:t>o</a:t>
            </a:r>
            <a:r>
              <a:rPr lang="it-IT" sz="1050" spc="0">
                <a:solidFill>
                  <a:srgbClr val="000000"/>
                </a:solidFill>
                <a:latin typeface="Tahoma" panose="02020603050405020304" pitchFamily="2"/>
              </a:rPr>
              <a:t>. All other predicted consequences, such as heatwaves, torrential rain, the destruction of ecosystems and the extinction of certain species would still occur, but at a slower rate and with less intensity. This would give the most exposed populations – often the most vulnerable – greater leeway to adapt. </a:t>
            </a:r>
          </a:p>
          <a:p>
            <a:pPr marL="45720" marR="45720" indent="0" algn="l">
              <a:lnSpc>
                <a:spcPts val="1300"/>
              </a:lnSpc>
              <a:spcBef>
                <a:spcPts val="1225"/>
              </a:spcBef>
              <a:spcAft>
                <a:spcPts val="165"/>
              </a:spcAft>
            </a:pPr>
            <a:r>
              <a:rPr lang="it-IT" sz="1050" spc="0">
                <a:solidFill>
                  <a:srgbClr val="000000"/>
                </a:solidFill>
                <a:latin typeface="Tahoma" panose="02020603050405020304" pitchFamily="2"/>
              </a:rPr>
              <a:t>The IPCC has studied solutions likely to limit warming to 1.5</a:t>
            </a:r>
            <a:r>
              <a:rPr lang="it-IT" sz="1050" spc="0" baseline="30000">
                <a:solidFill>
                  <a:srgbClr val="000000"/>
                </a:solidFill>
                <a:latin typeface="Tahoma" panose="02020603050405020304" pitchFamily="2"/>
              </a:rPr>
              <a:t>o</a:t>
            </a:r>
            <a:r>
              <a:rPr lang="it-IT" sz="1050" spc="0">
                <a:solidFill>
                  <a:srgbClr val="000000"/>
                </a:solidFill>
                <a:latin typeface="Tahoma" panose="02020603050405020304" pitchFamily="2"/>
              </a:rPr>
              <a:t>. The good news is that these solutions exist. They would, however, require fast, major changes in all sorts of areas – land-use planning, energy, industry, construction, transport, town planning – because we need to reduce our CO</a:t>
            </a:r>
            <a:r>
              <a:rPr lang="it-IT" sz="1050" spc="0" baseline="-25000">
                <a:solidFill>
                  <a:srgbClr val="000000"/>
                </a:solidFill>
                <a:latin typeface="Tahoma" panose="02020603050405020304" pitchFamily="2"/>
              </a:rPr>
              <a:t>2</a:t>
            </a:r>
            <a:r>
              <a:rPr lang="it-IT" sz="1050" spc="0">
                <a:solidFill>
                  <a:srgbClr val="000000"/>
                </a:solidFill>
                <a:latin typeface="Tahoma" panose="02020603050405020304" pitchFamily="2"/>
              </a:rPr>
              <a:t> emissions by 45% by  </a:t>
            </a:r>
          </a:p>
        </p:txBody>
      </p:sp>
      <p:sp>
        <p:nvSpPr>
          <p:cNvPr id="5" name="Segnaposto testo 4"/>
          <p:cNvSpPr>
            <a:spLocks noGrp="1"/>
          </p:cNvSpPr>
          <p:nvPr>
            <p:ph type="body" idx="10"/>
          </p:nvPr>
        </p:nvSpPr>
        <p:spPr>
          <a:xfrm>
            <a:off x="4622165" y="1588135"/>
            <a:ext cx="2008505" cy="3986530"/>
          </a:xfrm>
          <a:prstGeom prst="rect">
            <a:avLst/>
          </a:prstGeom>
          <a:noFill/>
          <a:ln w="0" cmpd="sng">
            <a:noFill/>
            <a:prstDash val="solid"/>
          </a:ln>
        </p:spPr>
        <p:txBody>
          <a:bodyPr vert="horz" lIns="0" tIns="0" rIns="0" bIns="0" anchor="t"/>
          <a:lstStyle/>
          <a:p>
            <a:pPr marL="45720" marR="45720" indent="0" algn="l">
              <a:lnSpc>
                <a:spcPts val="1300"/>
              </a:lnSpc>
              <a:spcAft>
                <a:spcPts val="0"/>
              </a:spcAft>
            </a:pPr>
            <a:r>
              <a:rPr lang="it-IT" sz="1050" spc="0">
                <a:solidFill>
                  <a:srgbClr val="000000"/>
                </a:solidFill>
                <a:latin typeface="Tahoma" panose="02020603050405020304" pitchFamily="2"/>
              </a:rPr>
              <a:t>the year 2030. As for carbon neutrality, that must be reached by 2050 at the latest. Undoubtedly, we are talking about a radical shift, a quasi-revolution that must take place within an extremely short timeframe. </a:t>
            </a:r>
          </a:p>
          <a:p>
            <a:pPr marL="45720" marR="91440" indent="0" algn="l">
              <a:lnSpc>
                <a:spcPts val="1300"/>
              </a:lnSpc>
              <a:spcBef>
                <a:spcPts val="1200"/>
              </a:spcBef>
              <a:spcAft>
                <a:spcPts val="0"/>
              </a:spcAft>
            </a:pPr>
            <a:r>
              <a:rPr lang="it-IT" sz="1050" spc="0">
                <a:solidFill>
                  <a:srgbClr val="000000"/>
                </a:solidFill>
                <a:latin typeface="Tahoma" panose="02020603050405020304" pitchFamily="2"/>
              </a:rPr>
              <a:t>If, for whatever reason, and there are many, humanity failed in its attempts to reduce greenhouse gases and the emission levels continued to rise, we could then anticipate a 5.5</a:t>
            </a:r>
            <a:r>
              <a:rPr lang="it-IT" sz="1050" spc="0" baseline="30000">
                <a:solidFill>
                  <a:srgbClr val="000000"/>
                </a:solidFill>
                <a:latin typeface="Tahoma" panose="02020603050405020304" pitchFamily="2"/>
              </a:rPr>
              <a:t>o</a:t>
            </a:r>
            <a:r>
              <a:rPr lang="it-IT" sz="1050" spc="0">
                <a:solidFill>
                  <a:srgbClr val="000000"/>
                </a:solidFill>
                <a:latin typeface="Tahoma" panose="02020603050405020304" pitchFamily="2"/>
              </a:rPr>
              <a:t> C temperature increase by 2100. The consequences of such a scenario would be catastrophic and irreversible. </a:t>
            </a:r>
          </a:p>
          <a:p>
            <a:pPr marL="45720" marR="0" indent="0" algn="l">
              <a:lnSpc>
                <a:spcPts val="1300"/>
              </a:lnSpc>
              <a:spcBef>
                <a:spcPts val="1150"/>
              </a:spcBef>
              <a:spcAft>
                <a:spcPts val="0"/>
              </a:spcAft>
            </a:pPr>
            <a:r>
              <a:rPr lang="it-IT" sz="1050" spc="0">
                <a:solidFill>
                  <a:srgbClr val="000000"/>
                </a:solidFill>
                <a:latin typeface="Tahoma" panose="02020603050405020304" pitchFamily="2"/>
              </a:rPr>
              <a:t>The IPCC believes that the coming years will be nothing short of the most important period in human history. </a:t>
            </a:r>
          </a:p>
        </p:txBody>
      </p:sp>
      <p:sp>
        <p:nvSpPr>
          <p:cNvPr id="6" name="Segnaposto testo 5"/>
          <p:cNvSpPr>
            <a:spLocks noGrp="1"/>
          </p:cNvSpPr>
          <p:nvPr>
            <p:ph type="body" idx="10"/>
          </p:nvPr>
        </p:nvSpPr>
        <p:spPr>
          <a:xfrm>
            <a:off x="6927850" y="6931025"/>
            <a:ext cx="475615" cy="631190"/>
          </a:xfrm>
          <a:prstGeom prst="rect">
            <a:avLst/>
          </a:prstGeom>
          <a:solidFill>
            <a:srgbClr val="00ADB6"/>
          </a:solidFill>
          <a:ln w="0" cmpd="sng">
            <a:noFill/>
            <a:prstDash val="solid"/>
          </a:ln>
        </p:spPr>
        <p:txBody>
          <a:bodyPr vert="horz" lIns="0" tIns="20320" rIns="0" bIns="0" anchor="t"/>
          <a:lstStyle/>
          <a:p>
            <a:pPr marL="137160" marR="0" indent="0" algn="l">
              <a:lnSpc>
                <a:spcPts val="2100"/>
              </a:lnSpc>
              <a:spcAft>
                <a:spcPts val="2750"/>
              </a:spcAft>
            </a:pPr>
            <a:r>
              <a:rPr lang="it-IT" sz="1800" spc="0">
                <a:solidFill>
                  <a:srgbClr val="FFFFFF"/>
                </a:solidFill>
                <a:latin typeface="Arial" panose="02020603050405020304" pitchFamily="2"/>
              </a:rPr>
              <a:t>9 </a:t>
            </a:r>
          </a:p>
        </p:txBody>
      </p:sp>
      <p:sp>
        <p:nvSpPr>
          <p:cNvPr id="9" name="Segnaposto testo 8"/>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layout 12">
    <p:bg>
      <p:bgPr>
        <a:solidFill>
          <a:schemeClr val="bg1">
            <a:alpha val="100000"/>
          </a:schemeClr>
        </a:solidFill>
        <a:effectLst/>
      </p:bgPr>
    </p:bg>
    <p:spTree>
      <p:nvGrpSpPr>
        <p:cNvPr id="1" name=""/>
        <p:cNvGrpSpPr/>
        <p:nvPr/>
      </p:nvGrpSpPr>
      <p:grpSpPr>
        <a:xfrm>
          <a:off x="0" y="0"/>
          <a:ext cx="0" cy="0"/>
          <a:chOff x="0" y="0"/>
          <a:chExt cx="0" cy="0"/>
        </a:xfrm>
      </p:grpSpPr>
      <p:sp>
        <p:nvSpPr>
          <p:cNvPr id="8" name="Segnaposto testo 7"/>
          <p:cNvSpPr>
            <a:spLocks noGrp="1"/>
          </p:cNvSpPr>
          <p:nvPr>
            <p:ph type="body" idx="10"/>
          </p:nvPr>
        </p:nvSpPr>
        <p:spPr>
          <a:xfrm>
            <a:off x="155575" y="6931025"/>
            <a:ext cx="475615" cy="631190"/>
          </a:xfrm>
          <a:prstGeom prst="rect">
            <a:avLst/>
          </a:prstGeom>
          <a:noFill/>
          <a:ln w="0" cmpd="sng">
            <a:noFill/>
            <a:prstDash val="solid"/>
          </a:ln>
        </p:spPr>
        <p:txBody>
          <a:bodyPr vert="horz" lIns="0" tIns="20955" rIns="0" bIns="0" anchor="t"/>
          <a:lstStyle/>
          <a:p>
            <a:pPr marL="91440" marR="0" indent="0" algn="l">
              <a:lnSpc>
                <a:spcPts val="2000"/>
              </a:lnSpc>
              <a:spcAft>
                <a:spcPts val="2765"/>
              </a:spcAft>
            </a:pPr>
            <a:r>
              <a:rPr lang="it-IT" sz="1750" b="1" spc="130">
                <a:solidFill>
                  <a:srgbClr val="FFFFFF"/>
                </a:solidFill>
                <a:latin typeface="Arial" panose="02020603050405020304" pitchFamily="2"/>
              </a:rPr>
              <a:t>10 </a:t>
            </a:r>
          </a:p>
        </p:txBody>
      </p:sp>
      <p:sp>
        <p:nvSpPr>
          <p:cNvPr id="9" name="Segnaposto testo 8"/>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10" name="Segnaposto testo 9"/>
          <p:cNvSpPr>
            <a:spLocks noGrp="1"/>
          </p:cNvSpPr>
          <p:nvPr>
            <p:ph type="body" idx="10"/>
          </p:nvPr>
        </p:nvSpPr>
        <p:spPr>
          <a:xfrm>
            <a:off x="898525" y="1715770"/>
            <a:ext cx="2008505" cy="5492750"/>
          </a:xfrm>
          <a:prstGeom prst="rect">
            <a:avLst/>
          </a:prstGeom>
          <a:noFill/>
          <a:ln w="0" cmpd="sng">
            <a:noFill/>
            <a:prstDash val="solid"/>
          </a:ln>
        </p:spPr>
        <p:txBody>
          <a:bodyPr vert="horz" lIns="0" tIns="9525" rIns="0" bIns="0" anchor="t"/>
          <a:lstStyle/>
          <a:p>
            <a:pPr marL="45720" marR="0" indent="0" algn="l">
              <a:lnSpc>
                <a:spcPts val="1300"/>
              </a:lnSpc>
              <a:spcAft>
                <a:spcPts val="0"/>
              </a:spcAft>
            </a:pPr>
            <a:r>
              <a:rPr lang="it-IT" sz="1050" spc="0">
                <a:solidFill>
                  <a:srgbClr val="000000"/>
                </a:solidFill>
                <a:latin typeface="Tahoma" panose="02020603050405020304" pitchFamily="2"/>
              </a:rPr>
              <a:t>In this era of fake news, where thousands of tall tales infest social media networks, should we worry about the impact of climate change sceptics on the evolution of the public debate? </a:t>
            </a:r>
          </a:p>
          <a:p>
            <a:pPr marL="45720" marR="0" indent="0" algn="l">
              <a:lnSpc>
                <a:spcPts val="1300"/>
              </a:lnSpc>
              <a:spcBef>
                <a:spcPts val="1125"/>
              </a:spcBef>
              <a:spcAft>
                <a:spcPts val="0"/>
              </a:spcAft>
            </a:pPr>
            <a:r>
              <a:rPr lang="it-IT" sz="1050" spc="20">
                <a:solidFill>
                  <a:srgbClr val="000000"/>
                </a:solidFill>
                <a:latin typeface="Tahoma" panose="02020603050405020304" pitchFamily="2"/>
              </a:rPr>
              <a:t>Let us first clear up one thing. If we limit ourselves to the scientific domain, the existence of human-induced climate change enjoys a broad consensus within the research community. Of course, there will always be some who choose to disagree, but up until now, no serious argument has been put forward that calls into question something that is the fruit of a multitude of observations, studies and research carried out over the past few decades by hundreds of scientists recognised as experts in their field. </a:t>
            </a:r>
          </a:p>
          <a:p>
            <a:pPr marL="45720" marR="182880" indent="0" algn="l">
              <a:lnSpc>
                <a:spcPts val="1300"/>
              </a:lnSpc>
              <a:spcBef>
                <a:spcPts val="1130"/>
              </a:spcBef>
              <a:spcAft>
                <a:spcPts val="0"/>
              </a:spcAft>
            </a:pPr>
            <a:r>
              <a:rPr lang="it-IT" sz="1050" spc="0">
                <a:solidFill>
                  <a:srgbClr val="000000"/>
                </a:solidFill>
                <a:latin typeface="Tahoma" panose="02020603050405020304" pitchFamily="2"/>
              </a:rPr>
              <a:t>In this regard, a piece published in </a:t>
            </a:r>
            <a:r>
              <a:rPr lang="it-IT" sz="1150" i="1" spc="0">
                <a:solidFill>
                  <a:srgbClr val="000000"/>
                </a:solidFill>
                <a:latin typeface="Arial Narrow" panose="02020603050405020304" pitchFamily="2"/>
              </a:rPr>
              <a:t>Environmental Research Letters </a:t>
            </a:r>
            <a:r>
              <a:rPr lang="it-IT" sz="1050" spc="0">
                <a:solidFill>
                  <a:srgbClr val="000000"/>
                </a:solidFill>
                <a:latin typeface="Tahoma" panose="02020603050405020304" pitchFamily="2"/>
              </a:rPr>
              <a:t>reviewed, via a reading panel, nearly 12,000 articles on human-induced climate change in scientific publications over a  </a:t>
            </a:r>
          </a:p>
        </p:txBody>
      </p:sp>
      <p:sp>
        <p:nvSpPr>
          <p:cNvPr id="11" name="Segnaposto testo 10"/>
          <p:cNvSpPr>
            <a:spLocks noGrp="1"/>
          </p:cNvSpPr>
          <p:nvPr>
            <p:ph type="body" idx="10"/>
          </p:nvPr>
        </p:nvSpPr>
        <p:spPr>
          <a:xfrm>
            <a:off x="3091180" y="1715770"/>
            <a:ext cx="2008505" cy="5511165"/>
          </a:xfrm>
          <a:prstGeom prst="rect">
            <a:avLst/>
          </a:prstGeom>
          <a:noFill/>
          <a:ln w="0" cmpd="sng">
            <a:noFill/>
            <a:prstDash val="solid"/>
          </a:ln>
        </p:spPr>
        <p:txBody>
          <a:bodyPr vert="horz" lIns="0" tIns="24765" rIns="0" bIns="0" anchor="t"/>
          <a:lstStyle/>
          <a:p>
            <a:pPr marL="0" marR="45720" indent="0" algn="l">
              <a:lnSpc>
                <a:spcPts val="1300"/>
              </a:lnSpc>
              <a:spcAft>
                <a:spcPts val="0"/>
              </a:spcAft>
            </a:pPr>
            <a:r>
              <a:rPr lang="it-IT" sz="1050" spc="30">
                <a:solidFill>
                  <a:srgbClr val="000000"/>
                </a:solidFill>
                <a:latin typeface="Tahoma" panose="02020603050405020304" pitchFamily="2"/>
              </a:rPr>
              <a:t>20-year period (1991-2011). The result? 97.1% considered the phenomenon as an established scientific fact. Only 0.7% of researchers rejected the idea, while the remainder appeared undecided.</a:t>
            </a:r>
            <a:r>
              <a:rPr lang="it-IT" sz="1050" spc="30" baseline="30000">
                <a:solidFill>
                  <a:srgbClr val="000000"/>
                </a:solidFill>
                <a:latin typeface="Tahoma" panose="02020603050405020304" pitchFamily="2"/>
              </a:rPr>
              <a:t>9</a:t>
            </a:r>
            <a:r>
              <a:rPr lang="it-IT" sz="100" spc="30">
                <a:solidFill>
                  <a:srgbClr val="000000"/>
                </a:solidFill>
                <a:latin typeface="Tahoma" panose="02020603050405020304" pitchFamily="2"/>
              </a:rPr>
              <a:t> </a:t>
            </a:r>
          </a:p>
          <a:p>
            <a:pPr marL="0" marR="45720" indent="0" algn="l">
              <a:lnSpc>
                <a:spcPts val="1300"/>
              </a:lnSpc>
              <a:spcBef>
                <a:spcPts val="1150"/>
              </a:spcBef>
              <a:spcAft>
                <a:spcPts val="0"/>
              </a:spcAft>
            </a:pPr>
            <a:r>
              <a:rPr lang="it-IT" sz="1050" spc="25">
                <a:solidFill>
                  <a:srgbClr val="000000"/>
                </a:solidFill>
                <a:latin typeface="Tahoma" panose="02020603050405020304" pitchFamily="2"/>
              </a:rPr>
              <a:t>In the public arena, however, interested lobbyists, libertarians, religious fundamentalists, conspiracy theorists, and overwhelmed citizens have all joined the ranks of climate change sceptics.</a:t>
            </a:r>
            <a:r>
              <a:rPr lang="it-IT" sz="1050" spc="25" baseline="30000">
                <a:solidFill>
                  <a:srgbClr val="000000"/>
                </a:solidFill>
                <a:latin typeface="Tahoma" panose="02020603050405020304" pitchFamily="2"/>
              </a:rPr>
              <a:t>10</a:t>
            </a:r>
            <a:r>
              <a:rPr lang="it-IT" sz="1050" spc="25">
                <a:solidFill>
                  <a:srgbClr val="000000"/>
                </a:solidFill>
                <a:latin typeface="Tahoma" panose="02020603050405020304" pitchFamily="2"/>
              </a:rPr>
              <a:t> Some believe there is no such thing as global warming, while others think that the sun is to blame, CO2 has nothing to do with it, and that the warming tendency is beneficial to humans. There are even those who claim that all the arguments out there are the same, and that the entire debate is simply an example of ideological posturing! </a:t>
            </a:r>
          </a:p>
          <a:p>
            <a:pPr marL="0" marR="45720" indent="0" algn="l">
              <a:lnSpc>
                <a:spcPts val="1300"/>
              </a:lnSpc>
              <a:spcBef>
                <a:spcPts val="1130"/>
              </a:spcBef>
              <a:spcAft>
                <a:spcPts val="0"/>
              </a:spcAft>
            </a:pPr>
            <a:r>
              <a:rPr lang="it-IT" sz="1050" spc="20">
                <a:solidFill>
                  <a:srgbClr val="000000"/>
                </a:solidFill>
                <a:latin typeface="Tahoma" panose="02020603050405020304" pitchFamily="2"/>
              </a:rPr>
              <a:t>More than ever, people will pay more heed to foolish nonsense repeated a thousand times than to a well-documented fact. When beliefs gain the  </a:t>
            </a:r>
          </a:p>
        </p:txBody>
      </p:sp>
      <p:sp>
        <p:nvSpPr>
          <p:cNvPr id="12" name="Segnaposto testo 11"/>
          <p:cNvSpPr>
            <a:spLocks noGrp="1"/>
          </p:cNvSpPr>
          <p:nvPr>
            <p:ph type="body" idx="10"/>
          </p:nvPr>
        </p:nvSpPr>
        <p:spPr>
          <a:xfrm>
            <a:off x="5283835" y="1715770"/>
            <a:ext cx="2008505" cy="5459095"/>
          </a:xfrm>
          <a:prstGeom prst="rect">
            <a:avLst/>
          </a:prstGeom>
          <a:noFill/>
          <a:ln w="0" cmpd="sng">
            <a:noFill/>
            <a:prstDash val="solid"/>
          </a:ln>
        </p:spPr>
        <p:txBody>
          <a:bodyPr vert="horz" lIns="0" tIns="9525" rIns="0" bIns="0" anchor="t"/>
          <a:lstStyle/>
          <a:p>
            <a:pPr marL="0" marR="0" indent="0" algn="l">
              <a:lnSpc>
                <a:spcPts val="1300"/>
              </a:lnSpc>
              <a:spcAft>
                <a:spcPts val="0"/>
              </a:spcAft>
            </a:pPr>
            <a:r>
              <a:rPr lang="it-IT" sz="1050" spc="0">
                <a:solidFill>
                  <a:srgbClr val="000000"/>
                </a:solidFill>
                <a:latin typeface="Tahoma" panose="02020603050405020304" pitchFamily="2"/>
              </a:rPr>
              <a:t>upper hand over knowledge, the public debate is likely to degenerate quickly. </a:t>
            </a:r>
          </a:p>
          <a:p>
            <a:pPr marL="0" marR="0" indent="0" algn="l">
              <a:lnSpc>
                <a:spcPts val="1300"/>
              </a:lnSpc>
              <a:spcBef>
                <a:spcPts val="1055"/>
              </a:spcBef>
              <a:spcAft>
                <a:spcPts val="0"/>
              </a:spcAft>
            </a:pPr>
            <a:r>
              <a:rPr lang="it-IT" sz="1050" spc="30">
                <a:solidFill>
                  <a:srgbClr val="000000"/>
                </a:solidFill>
                <a:latin typeface="Tahoma" panose="02020603050405020304" pitchFamily="2"/>
              </a:rPr>
              <a:t>The frequent conflation – made knowingly or not – of climate and weather is definitely at the origin of several blunders read or heard in the media and on social media. </a:t>
            </a:r>
          </a:p>
          <a:p>
            <a:pPr marL="0" marR="182880" indent="0" algn="l">
              <a:lnSpc>
                <a:spcPts val="1300"/>
              </a:lnSpc>
              <a:spcBef>
                <a:spcPts val="1125"/>
              </a:spcBef>
              <a:spcAft>
                <a:spcPts val="0"/>
              </a:spcAft>
            </a:pPr>
            <a:r>
              <a:rPr lang="it-IT" sz="1050" spc="0">
                <a:solidFill>
                  <a:srgbClr val="000000"/>
                </a:solidFill>
                <a:latin typeface="Tahoma" panose="02020603050405020304" pitchFamily="2"/>
              </a:rPr>
              <a:t>Unfortunately, deniers have their audience, and when their messages and their actions help put a spanner in the works of the fight against climate change, we must pay attention to them. </a:t>
            </a:r>
          </a:p>
          <a:p>
            <a:pPr marL="0" marR="0" indent="0" algn="l">
              <a:lnSpc>
                <a:spcPts val="1300"/>
              </a:lnSpc>
              <a:spcBef>
                <a:spcPts val="1205"/>
              </a:spcBef>
              <a:spcAft>
                <a:spcPts val="0"/>
              </a:spcAft>
            </a:pPr>
            <a:r>
              <a:rPr lang="it-IT" sz="1050" spc="25">
                <a:solidFill>
                  <a:srgbClr val="000000"/>
                </a:solidFill>
                <a:latin typeface="Tahoma" panose="02020603050405020304" pitchFamily="2"/>
              </a:rPr>
              <a:t>The decision by the United </a:t>
            </a:r>
          </a:p>
          <a:p>
            <a:pPr marL="0" marR="0" indent="0" algn="l">
              <a:lnSpc>
                <a:spcPts val="1300"/>
              </a:lnSpc>
              <a:spcBef>
                <a:spcPts val="0"/>
              </a:spcBef>
              <a:spcAft>
                <a:spcPts val="0"/>
              </a:spcAft>
            </a:pPr>
            <a:r>
              <a:rPr lang="it-IT" sz="1050" spc="25">
                <a:solidFill>
                  <a:srgbClr val="000000"/>
                </a:solidFill>
                <a:latin typeface="Tahoma" panose="02020603050405020304" pitchFamily="2"/>
              </a:rPr>
              <a:t>States Government to pull </a:t>
            </a:r>
          </a:p>
          <a:p>
            <a:pPr marL="0" marR="0" indent="0" algn="l">
              <a:lnSpc>
                <a:spcPts val="1300"/>
              </a:lnSpc>
              <a:spcBef>
                <a:spcPts val="0"/>
              </a:spcBef>
              <a:spcAft>
                <a:spcPts val="0"/>
              </a:spcAft>
            </a:pPr>
            <a:r>
              <a:rPr lang="it-IT" sz="1050" spc="25">
                <a:solidFill>
                  <a:srgbClr val="000000"/>
                </a:solidFill>
                <a:latin typeface="Tahoma" panose="02020603050405020304" pitchFamily="2"/>
              </a:rPr>
              <a:t>out of the Paris Agreement </a:t>
            </a:r>
          </a:p>
          <a:p>
            <a:pPr marL="0" marR="0" indent="0" algn="l">
              <a:lnSpc>
                <a:spcPts val="1200"/>
              </a:lnSpc>
              <a:spcBef>
                <a:spcPts val="0"/>
              </a:spcBef>
              <a:spcAft>
                <a:spcPts val="0"/>
              </a:spcAft>
            </a:pPr>
            <a:r>
              <a:rPr lang="it-IT" sz="1050" spc="30">
                <a:solidFill>
                  <a:srgbClr val="000000"/>
                </a:solidFill>
                <a:latin typeface="Tahoma" panose="02020603050405020304" pitchFamily="2"/>
              </a:rPr>
              <a:t>has slowed the momentum </a:t>
            </a:r>
          </a:p>
          <a:p>
            <a:pPr marL="0" marR="0" indent="0" algn="l">
              <a:lnSpc>
                <a:spcPts val="1300"/>
              </a:lnSpc>
              <a:spcBef>
                <a:spcPts val="75"/>
              </a:spcBef>
              <a:spcAft>
                <a:spcPts val="0"/>
              </a:spcAft>
            </a:pPr>
            <a:r>
              <a:rPr lang="it-IT" sz="1050" spc="15">
                <a:solidFill>
                  <a:srgbClr val="000000"/>
                </a:solidFill>
                <a:latin typeface="Tahoma" panose="02020603050405020304" pitchFamily="2"/>
              </a:rPr>
              <a:t>by sending a negative signal </a:t>
            </a:r>
          </a:p>
          <a:p>
            <a:pPr marL="0" marR="0" indent="0" algn="l">
              <a:lnSpc>
                <a:spcPts val="1300"/>
              </a:lnSpc>
              <a:spcBef>
                <a:spcPts val="0"/>
              </a:spcBef>
              <a:spcAft>
                <a:spcPts val="0"/>
              </a:spcAft>
            </a:pPr>
            <a:r>
              <a:rPr lang="it-IT" sz="1050" spc="25">
                <a:solidFill>
                  <a:srgbClr val="000000"/>
                </a:solidFill>
                <a:latin typeface="Tahoma" panose="02020603050405020304" pitchFamily="2"/>
              </a:rPr>
              <a:t>to other political leaders who </a:t>
            </a:r>
          </a:p>
          <a:p>
            <a:pPr marL="0" marR="0" indent="0" algn="l">
              <a:lnSpc>
                <a:spcPts val="1300"/>
              </a:lnSpc>
              <a:spcBef>
                <a:spcPts val="0"/>
              </a:spcBef>
              <a:spcAft>
                <a:spcPts val="0"/>
              </a:spcAft>
            </a:pPr>
            <a:r>
              <a:rPr lang="it-IT" sz="1050" spc="25">
                <a:solidFill>
                  <a:srgbClr val="000000"/>
                </a:solidFill>
                <a:latin typeface="Tahoma" panose="02020603050405020304" pitchFamily="2"/>
              </a:rPr>
              <a:t>might be tempted to follow </a:t>
            </a:r>
          </a:p>
          <a:p>
            <a:pPr marL="0" marR="0" indent="0" algn="l">
              <a:lnSpc>
                <a:spcPts val="1300"/>
              </a:lnSpc>
              <a:spcBef>
                <a:spcPts val="0"/>
              </a:spcBef>
              <a:spcAft>
                <a:spcPts val="0"/>
              </a:spcAft>
            </a:pPr>
            <a:r>
              <a:rPr lang="it-IT" sz="1050" spc="20">
                <a:solidFill>
                  <a:srgbClr val="000000"/>
                </a:solidFill>
                <a:latin typeface="Tahoma" panose="02020603050405020304" pitchFamily="2"/>
              </a:rPr>
              <a:t>in the country’s footsteps. </a:t>
            </a:r>
          </a:p>
          <a:p>
            <a:pPr marL="0" marR="0" indent="0" algn="l">
              <a:lnSpc>
                <a:spcPts val="1300"/>
              </a:lnSpc>
              <a:spcBef>
                <a:spcPts val="0"/>
              </a:spcBef>
              <a:spcAft>
                <a:spcPts val="0"/>
              </a:spcAft>
            </a:pPr>
            <a:r>
              <a:rPr lang="it-IT" sz="1050" spc="30">
                <a:solidFill>
                  <a:srgbClr val="000000"/>
                </a:solidFill>
                <a:latin typeface="Tahoma" panose="02020603050405020304" pitchFamily="2"/>
              </a:rPr>
              <a:t>The abrupt about-turn by </a:t>
            </a:r>
          </a:p>
          <a:p>
            <a:pPr marL="0" marR="0" indent="0" algn="l">
              <a:lnSpc>
                <a:spcPts val="1200"/>
              </a:lnSpc>
              <a:spcBef>
                <a:spcPts val="0"/>
              </a:spcBef>
              <a:spcAft>
                <a:spcPts val="0"/>
              </a:spcAft>
            </a:pPr>
            <a:r>
              <a:rPr lang="it-IT" sz="1050" spc="20">
                <a:solidFill>
                  <a:srgbClr val="000000"/>
                </a:solidFill>
                <a:latin typeface="Tahoma" panose="02020603050405020304" pitchFamily="2"/>
              </a:rPr>
              <a:t>Brazil at the COP24 summit, </a:t>
            </a:r>
          </a:p>
          <a:p>
            <a:pPr marL="0" marR="0" indent="0" algn="l">
              <a:lnSpc>
                <a:spcPts val="1300"/>
              </a:lnSpc>
              <a:spcBef>
                <a:spcPts val="75"/>
              </a:spcBef>
              <a:spcAft>
                <a:spcPts val="0"/>
              </a:spcAft>
            </a:pPr>
            <a:r>
              <a:rPr lang="it-IT" sz="1050" spc="25">
                <a:solidFill>
                  <a:srgbClr val="000000"/>
                </a:solidFill>
                <a:latin typeface="Tahoma" panose="02020603050405020304" pitchFamily="2"/>
              </a:rPr>
              <a:t>unfortunately, confirmed </a:t>
            </a:r>
          </a:p>
          <a:p>
            <a:pPr marL="0" marR="0" indent="0" algn="l">
              <a:lnSpc>
                <a:spcPts val="1300"/>
              </a:lnSpc>
              <a:spcBef>
                <a:spcPts val="0"/>
              </a:spcBef>
              <a:spcAft>
                <a:spcPts val="0"/>
              </a:spcAft>
            </a:pPr>
            <a:r>
              <a:rPr lang="it-IT" sz="1050" spc="25">
                <a:solidFill>
                  <a:srgbClr val="000000"/>
                </a:solidFill>
                <a:latin typeface="Tahoma" panose="02020603050405020304" pitchFamily="2"/>
              </a:rPr>
              <a:t>this perception. The Brazilian </a:t>
            </a:r>
          </a:p>
          <a:p>
            <a:pPr marL="0" marR="0" indent="0" algn="l">
              <a:lnSpc>
                <a:spcPts val="1200"/>
              </a:lnSpc>
              <a:spcBef>
                <a:spcPts val="0"/>
              </a:spcBef>
              <a:spcAft>
                <a:spcPts val="0"/>
              </a:spcAft>
            </a:pPr>
            <a:r>
              <a:rPr lang="it-IT" sz="1050" spc="20">
                <a:solidFill>
                  <a:srgbClr val="000000"/>
                </a:solidFill>
                <a:latin typeface="Tahoma" panose="02020603050405020304" pitchFamily="2"/>
              </a:rPr>
              <a:t>Government cancelled the next </a:t>
            </a:r>
          </a:p>
          <a:p>
            <a:pPr marL="0" marR="0" indent="0" algn="l">
              <a:lnSpc>
                <a:spcPts val="1300"/>
              </a:lnSpc>
              <a:spcBef>
                <a:spcPts val="0"/>
              </a:spcBef>
              <a:spcAft>
                <a:spcPts val="0"/>
              </a:spcAft>
            </a:pPr>
            <a:r>
              <a:rPr lang="it-IT" sz="1050" spc="15">
                <a:solidFill>
                  <a:srgbClr val="000000"/>
                </a:solidFill>
                <a:latin typeface="Tahoma" panose="02020603050405020304" pitchFamily="2"/>
              </a:rPr>
              <a:t>climate conference, the COP25, </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layout 13">
    <p:bg>
      <p:bgPr>
        <a:solidFill>
          <a:schemeClr val="bg1">
            <a:alpha val="100000"/>
          </a:schemeClr>
        </a:solidFill>
        <a:effectLst/>
      </p:bgPr>
    </p:bg>
    <p:spTree>
      <p:nvGrpSpPr>
        <p:cNvPr id="1" name=""/>
        <p:cNvGrpSpPr/>
        <p:nvPr/>
      </p:nvGrpSpPr>
      <p:grpSpPr>
        <a:xfrm>
          <a:off x="0" y="0"/>
          <a:ext cx="0" cy="0"/>
          <a:chOff x="0" y="0"/>
          <a:chExt cx="0" cy="0"/>
        </a:xfrm>
      </p:grpSpPr>
      <p:sp>
        <p:nvSpPr>
          <p:cNvPr id="3" name="Segnaposto testo 2"/>
          <p:cNvSpPr>
            <a:spLocks noGrp="1"/>
          </p:cNvSpPr>
          <p:nvPr>
            <p:ph type="body" idx="10"/>
          </p:nvPr>
        </p:nvSpPr>
        <p:spPr>
          <a:xfrm>
            <a:off x="2374265" y="1728470"/>
            <a:ext cx="4368800" cy="427990"/>
          </a:xfrm>
          <a:prstGeom prst="rect">
            <a:avLst/>
          </a:prstGeom>
          <a:noFill/>
          <a:ln w="0" cmpd="sng">
            <a:noFill/>
            <a:prstDash val="solid"/>
          </a:ln>
        </p:spPr>
        <p:txBody>
          <a:bodyPr vert="horz" lIns="0" tIns="76835" rIns="0" bIns="0" anchor="t"/>
          <a:lstStyle/>
          <a:p>
            <a:pPr marL="91440" marR="0" indent="0" algn="l">
              <a:lnSpc>
                <a:spcPts val="1700"/>
              </a:lnSpc>
              <a:spcAft>
                <a:spcPts val="1010"/>
              </a:spcAft>
            </a:pPr>
            <a:r>
              <a:rPr lang="it-IT" sz="1400" b="1" spc="20">
                <a:solidFill>
                  <a:srgbClr val="FFFFFF"/>
                </a:solidFill>
                <a:latin typeface="Tahoma" panose="02020603050405020304" pitchFamily="2"/>
              </a:rPr>
              <a:t>Organised scepticism </a:t>
            </a:r>
          </a:p>
        </p:txBody>
      </p:sp>
      <p:sp>
        <p:nvSpPr>
          <p:cNvPr id="4" name="Segnaposto testo 3"/>
          <p:cNvSpPr>
            <a:spLocks noGrp="1"/>
          </p:cNvSpPr>
          <p:nvPr>
            <p:ph type="body" idx="10"/>
          </p:nvPr>
        </p:nvSpPr>
        <p:spPr>
          <a:xfrm>
            <a:off x="2472055" y="2156460"/>
            <a:ext cx="1932305" cy="3864610"/>
          </a:xfrm>
          <a:prstGeom prst="rect">
            <a:avLst/>
          </a:prstGeom>
          <a:noFill/>
          <a:ln w="0" cmpd="sng">
            <a:noFill/>
            <a:prstDash val="solid"/>
          </a:ln>
        </p:spPr>
        <p:txBody>
          <a:bodyPr vert="horz" lIns="0" tIns="34290" rIns="0" bIns="0" anchor="t"/>
          <a:lstStyle/>
          <a:p>
            <a:pPr marL="0" marR="0" indent="0" algn="l">
              <a:lnSpc>
                <a:spcPts val="1300"/>
              </a:lnSpc>
              <a:spcAft>
                <a:spcPts val="0"/>
              </a:spcAft>
            </a:pPr>
            <a:r>
              <a:rPr lang="it-IT" sz="1050" b="1" spc="0">
                <a:solidFill>
                  <a:srgbClr val="FFFFFF"/>
                </a:solidFill>
                <a:latin typeface="Tahoma" panose="02020603050405020304" pitchFamily="2"/>
              </a:rPr>
              <a:t>The Global Climate </a:t>
            </a:r>
          </a:p>
          <a:p>
            <a:pPr marL="0" marR="0" indent="0" algn="l">
              <a:lnSpc>
                <a:spcPts val="1600"/>
              </a:lnSpc>
              <a:spcBef>
                <a:spcPts val="125"/>
              </a:spcBef>
              <a:spcAft>
                <a:spcPts val="0"/>
              </a:spcAft>
            </a:pPr>
            <a:r>
              <a:rPr lang="it-IT" sz="1050" b="1" spc="-5">
                <a:solidFill>
                  <a:srgbClr val="FFFFFF"/>
                </a:solidFill>
                <a:latin typeface="Tahoma" panose="02020603050405020304" pitchFamily="2"/>
              </a:rPr>
              <a:t>Coalition (1989–2001) was an international lobbyist group of businesses that opposed action to reduce greenhouse gas emissions and publicly </a:t>
            </a:r>
            <a:r>
              <a:rPr lang="it-IT" sz="1150" b="1" spc="-5">
                <a:solidFill>
                  <a:srgbClr val="FFFFFF"/>
                </a:solidFill>
                <a:latin typeface="Arial" panose="02020603050405020304" pitchFamily="2"/>
              </a:rPr>
              <a:t>challenged the science </a:t>
            </a:r>
            <a:r>
              <a:rPr lang="it-IT" sz="1050" b="1" spc="-5">
                <a:solidFill>
                  <a:srgbClr val="FFFFFF"/>
                </a:solidFill>
                <a:latin typeface="Tahoma" panose="02020603050405020304" pitchFamily="2"/>
              </a:rPr>
              <a:t>behind global warming. </a:t>
            </a:r>
            <a:r>
              <a:rPr lang="it-IT" sz="1150" b="1" spc="-5">
                <a:solidFill>
                  <a:srgbClr val="FFFFFF"/>
                </a:solidFill>
                <a:latin typeface="Arial" panose="02020603050405020304" pitchFamily="2"/>
              </a:rPr>
              <a:t>The GCC was the largest </a:t>
            </a:r>
            <a:r>
              <a:rPr lang="it-IT" sz="1050" b="1" spc="-5">
                <a:solidFill>
                  <a:srgbClr val="FFFFFF"/>
                </a:solidFill>
                <a:latin typeface="Tahoma" panose="02020603050405020304" pitchFamily="2"/>
              </a:rPr>
              <a:t>industry group active in climate policy and the most prominent industry </a:t>
            </a:r>
            <a:r>
              <a:rPr lang="it-IT" sz="1150" b="1" spc="-5">
                <a:solidFill>
                  <a:srgbClr val="FFFFFF"/>
                </a:solidFill>
                <a:latin typeface="Arial" panose="02020603050405020304" pitchFamily="2"/>
              </a:rPr>
              <a:t>advocate in international climate negotiations. The GCC was involved in </a:t>
            </a:r>
            <a:r>
              <a:rPr lang="it-IT" sz="1050" b="1" spc="-5">
                <a:solidFill>
                  <a:srgbClr val="FFFFFF"/>
                </a:solidFill>
                <a:latin typeface="Tahoma" panose="02020603050405020304" pitchFamily="2"/>
              </a:rPr>
              <a:t>opposition to the Kyoto Protocol, and played a role in blocking ratification </a:t>
            </a:r>
            <a:r>
              <a:rPr lang="it-IT" sz="1150" b="1" spc="-5">
                <a:solidFill>
                  <a:srgbClr val="FFFFFF"/>
                </a:solidFill>
                <a:latin typeface="Arial" panose="02020603050405020304" pitchFamily="2"/>
              </a:rPr>
              <a:t>by the United States. The </a:t>
            </a:r>
          </a:p>
        </p:txBody>
      </p:sp>
      <p:sp>
        <p:nvSpPr>
          <p:cNvPr id="5" name="Segnaposto testo 4"/>
          <p:cNvSpPr>
            <a:spLocks noGrp="1"/>
          </p:cNvSpPr>
          <p:nvPr>
            <p:ph type="body" idx="10"/>
          </p:nvPr>
        </p:nvSpPr>
        <p:spPr>
          <a:xfrm>
            <a:off x="4547870" y="2156460"/>
            <a:ext cx="1932305" cy="3494405"/>
          </a:xfrm>
          <a:prstGeom prst="rect">
            <a:avLst/>
          </a:prstGeom>
          <a:noFill/>
          <a:ln w="0" cmpd="sng">
            <a:noFill/>
            <a:prstDash val="solid"/>
          </a:ln>
        </p:spPr>
        <p:txBody>
          <a:bodyPr vert="horz" lIns="0" tIns="12700" rIns="0" bIns="0" anchor="t"/>
          <a:lstStyle/>
          <a:p>
            <a:pPr marL="0" marR="0" indent="0" algn="l">
              <a:lnSpc>
                <a:spcPts val="1600"/>
              </a:lnSpc>
              <a:spcAft>
                <a:spcPts val="0"/>
              </a:spcAft>
            </a:pPr>
            <a:r>
              <a:rPr lang="it-IT" sz="1150" b="1" spc="35">
                <a:solidFill>
                  <a:srgbClr val="FFFFFF"/>
                </a:solidFill>
                <a:latin typeface="Arial" panose="02020603050405020304" pitchFamily="2"/>
              </a:rPr>
              <a:t>coalition knew it could </a:t>
            </a:r>
            <a:r>
              <a:rPr lang="it-IT" sz="1050" b="1" spc="35">
                <a:solidFill>
                  <a:srgbClr val="FFFFFF"/>
                </a:solidFill>
                <a:latin typeface="Tahoma" panose="02020603050405020304" pitchFamily="2"/>
              </a:rPr>
              <a:t>not deny the scientific </a:t>
            </a:r>
            <a:r>
              <a:rPr lang="it-IT" sz="1150" b="1" spc="35">
                <a:solidFill>
                  <a:srgbClr val="FFFFFF"/>
                </a:solidFill>
                <a:latin typeface="Arial" panose="02020603050405020304" pitchFamily="2"/>
              </a:rPr>
              <a:t>consensus, but it sought to sow doubt over </a:t>
            </a:r>
            <a:r>
              <a:rPr lang="it-IT" sz="1050" b="1" spc="35">
                <a:solidFill>
                  <a:srgbClr val="FFFFFF"/>
                </a:solidFill>
                <a:latin typeface="Tahoma" panose="02020603050405020304" pitchFamily="2"/>
              </a:rPr>
              <a:t>the scientific consensus on climate change and create manufactured </a:t>
            </a:r>
            <a:r>
              <a:rPr lang="it-IT" sz="1150" b="1" spc="35">
                <a:solidFill>
                  <a:srgbClr val="FFFFFF"/>
                </a:solidFill>
                <a:latin typeface="Arial" panose="02020603050405020304" pitchFamily="2"/>
              </a:rPr>
              <a:t>controversy. The GCC dissolved in 2001 after </a:t>
            </a:r>
            <a:r>
              <a:rPr lang="it-IT" sz="1050" b="1" spc="35">
                <a:solidFill>
                  <a:srgbClr val="FFFFFF"/>
                </a:solidFill>
                <a:latin typeface="Tahoma" panose="02020603050405020304" pitchFamily="2"/>
              </a:rPr>
              <a:t>membership declined in the face of improved </a:t>
            </a:r>
            <a:r>
              <a:rPr lang="it-IT" sz="1150" b="1" spc="35">
                <a:solidFill>
                  <a:srgbClr val="FFFFFF"/>
                </a:solidFill>
                <a:latin typeface="Arial" panose="02020603050405020304" pitchFamily="2"/>
              </a:rPr>
              <a:t>understanding of the role of </a:t>
            </a:r>
            <a:r>
              <a:rPr lang="it-IT" sz="1050" b="1" spc="35">
                <a:solidFill>
                  <a:srgbClr val="FFFFFF"/>
                </a:solidFill>
                <a:latin typeface="Tahoma" panose="02020603050405020304" pitchFamily="2"/>
              </a:rPr>
              <a:t>greenhouse gases in climate change and of public </a:t>
            </a:r>
            <a:r>
              <a:rPr lang="it-IT" sz="1150" b="1" spc="35">
                <a:solidFill>
                  <a:srgbClr val="FFFFFF"/>
                </a:solidFill>
                <a:latin typeface="Arial" panose="02020603050405020304" pitchFamily="2"/>
              </a:rPr>
              <a:t>criticism. </a:t>
            </a:r>
          </a:p>
          <a:p>
            <a:pPr marL="0" marR="0" indent="0" algn="l">
              <a:lnSpc>
                <a:spcPts val="900"/>
              </a:lnSpc>
              <a:spcBef>
                <a:spcPts val="2550"/>
              </a:spcBef>
              <a:spcAft>
                <a:spcPts val="0"/>
              </a:spcAft>
            </a:pPr>
            <a:r>
              <a:rPr lang="it-IT" sz="850" b="1" spc="5">
                <a:solidFill>
                  <a:srgbClr val="FFFFFF"/>
                </a:solidFill>
                <a:latin typeface="Calibri" panose="02020603050405020304" pitchFamily="2"/>
              </a:rPr>
              <a:t>Source: Wikipedia </a:t>
            </a:r>
          </a:p>
        </p:txBody>
      </p:sp>
      <p:sp>
        <p:nvSpPr>
          <p:cNvPr id="8" name="Segnaposto testo 7"/>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9" name="Segnaposto testo 8"/>
          <p:cNvSpPr>
            <a:spLocks noGrp="1"/>
          </p:cNvSpPr>
          <p:nvPr>
            <p:ph type="body" idx="10"/>
          </p:nvPr>
        </p:nvSpPr>
        <p:spPr>
          <a:xfrm>
            <a:off x="277495" y="63500"/>
            <a:ext cx="1930400" cy="6867525"/>
          </a:xfrm>
          <a:prstGeom prst="rect">
            <a:avLst/>
          </a:prstGeom>
          <a:noFill/>
          <a:ln w="0" cmpd="sng">
            <a:noFill/>
            <a:prstDash val="solid"/>
          </a:ln>
        </p:spPr>
        <p:txBody>
          <a:bodyPr vert="horz" lIns="0" tIns="1633855" rIns="0" bIns="0" anchor="t"/>
          <a:lstStyle/>
          <a:p>
            <a:pPr marL="0" marR="0" indent="0" algn="l">
              <a:lnSpc>
                <a:spcPts val="1300"/>
              </a:lnSpc>
              <a:spcAft>
                <a:spcPts val="0"/>
              </a:spcAft>
            </a:pPr>
            <a:r>
              <a:rPr lang="it-IT" sz="1050" spc="0">
                <a:solidFill>
                  <a:srgbClr val="000000"/>
                </a:solidFill>
                <a:latin typeface="Tahoma" panose="02020603050405020304" pitchFamily="2"/>
              </a:rPr>
              <a:t>which was set to be held in Brazil in December 2019. </a:t>
            </a:r>
          </a:p>
          <a:p>
            <a:pPr marL="0" marR="0" indent="0" algn="l">
              <a:lnSpc>
                <a:spcPts val="1300"/>
              </a:lnSpc>
              <a:spcBef>
                <a:spcPts val="1205"/>
              </a:spcBef>
              <a:spcAft>
                <a:spcPts val="0"/>
              </a:spcAft>
            </a:pPr>
            <a:r>
              <a:rPr lang="it-IT" sz="1050" spc="30">
                <a:solidFill>
                  <a:srgbClr val="000000"/>
                </a:solidFill>
                <a:latin typeface="Tahoma" panose="02020603050405020304" pitchFamily="2"/>
              </a:rPr>
              <a:t>This compelled Mary Robinson, the former United Nations High Commissioner and Special Envoy for Climate Change, to state that the denial of climate change is not just about ignorance. It was, she said, “malign and evil”, because it denied the rights of the most vulnerable people on the planet.</a:t>
            </a:r>
            <a:r>
              <a:rPr lang="it-IT" sz="1050" spc="30" baseline="30000">
                <a:solidFill>
                  <a:srgbClr val="000000"/>
                </a:solidFill>
                <a:latin typeface="Tahoma" panose="02020603050405020304" pitchFamily="2"/>
              </a:rPr>
              <a:t>11</a:t>
            </a:r>
            <a:r>
              <a:rPr lang="it-IT" sz="100" spc="30">
                <a:solidFill>
                  <a:srgbClr val="000000"/>
                </a:solidFill>
                <a:latin typeface="Tahoma" panose="02020603050405020304" pitchFamily="2"/>
              </a:rPr>
              <a:t> </a:t>
            </a:r>
          </a:p>
          <a:p>
            <a:pPr marL="0" marR="0" indent="0" algn="l">
              <a:lnSpc>
                <a:spcPts val="1300"/>
              </a:lnSpc>
              <a:spcBef>
                <a:spcPts val="1055"/>
              </a:spcBef>
              <a:spcAft>
                <a:spcPts val="7195"/>
              </a:spcAft>
            </a:pPr>
            <a:r>
              <a:rPr lang="it-IT" sz="1050" spc="0">
                <a:solidFill>
                  <a:srgbClr val="000000"/>
                </a:solidFill>
                <a:latin typeface="Tahoma" panose="02020603050405020304" pitchFamily="2"/>
              </a:rPr>
              <a:t>Faced with such a rise in the influence of climate change scepticism, the move by the BBC, which recently admitted that its coverage of the issue was too often wrong, must be applauded. It consequently asked its staff to stop giving airtime to deniers of climate change just to “balance the debate”. </a:t>
            </a:r>
          </a:p>
        </p:txBody>
      </p:sp>
      <p:sp>
        <p:nvSpPr>
          <p:cNvPr id="10" name="Segnaposto testo 9"/>
          <p:cNvSpPr>
            <a:spLocks noGrp="1"/>
          </p:cNvSpPr>
          <p:nvPr>
            <p:ph type="body" idx="10"/>
          </p:nvPr>
        </p:nvSpPr>
        <p:spPr>
          <a:xfrm>
            <a:off x="6927850" y="6931025"/>
            <a:ext cx="482600" cy="631190"/>
          </a:xfrm>
          <a:prstGeom prst="rect">
            <a:avLst/>
          </a:prstGeom>
          <a:solidFill>
            <a:srgbClr val="00ADB6"/>
          </a:solidFill>
          <a:ln w="0" cmpd="sng">
            <a:noFill/>
            <a:prstDash val="solid"/>
          </a:ln>
        </p:spPr>
        <p:txBody>
          <a:bodyPr vert="horz" lIns="0" tIns="20955" rIns="0" bIns="0" anchor="t"/>
          <a:lstStyle/>
          <a:p>
            <a:pPr marL="91440" marR="0" indent="0" algn="l">
              <a:lnSpc>
                <a:spcPts val="2000"/>
              </a:lnSpc>
              <a:spcAft>
                <a:spcPts val="2765"/>
              </a:spcAft>
            </a:pPr>
            <a:r>
              <a:rPr lang="it-IT" sz="1750" b="1" spc="75">
                <a:solidFill>
                  <a:srgbClr val="FFFFFF"/>
                </a:solidFill>
                <a:latin typeface="Arial" panose="02020603050405020304" pitchFamily="2"/>
              </a:rPr>
              <a:t>11 </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layout 14">
    <p:bg>
      <p:bgPr>
        <a:solidFill>
          <a:schemeClr val="bg1">
            <a:alpha val="100000"/>
          </a:schemeClr>
        </a:solidFill>
        <a:effectLst/>
      </p:bgPr>
    </p:bg>
    <p:spTree>
      <p:nvGrpSpPr>
        <p:cNvPr id="1" name=""/>
        <p:cNvGrpSpPr/>
        <p:nvPr/>
      </p:nvGrpSpPr>
      <p:grpSpPr>
        <a:xfrm>
          <a:off x="0" y="0"/>
          <a:ext cx="0" cy="0"/>
          <a:chOff x="0" y="0"/>
          <a:chExt cx="0" cy="0"/>
        </a:xfrm>
      </p:grpSpPr>
      <p:sp>
        <p:nvSpPr>
          <p:cNvPr id="4" name="Segnaposto testo 3"/>
          <p:cNvSpPr>
            <a:spLocks noGrp="1"/>
          </p:cNvSpPr>
          <p:nvPr>
            <p:ph type="body" idx="10"/>
          </p:nvPr>
        </p:nvSpPr>
        <p:spPr>
          <a:xfrm>
            <a:off x="155575" y="6931025"/>
            <a:ext cx="475615" cy="631190"/>
          </a:xfrm>
          <a:prstGeom prst="rect">
            <a:avLst/>
          </a:prstGeom>
          <a:noFill/>
          <a:ln w="0" cmpd="sng">
            <a:noFill/>
            <a:prstDash val="solid"/>
          </a:ln>
        </p:spPr>
        <p:txBody>
          <a:bodyPr vert="horz" lIns="0" tIns="20955" rIns="0" bIns="0" anchor="t"/>
          <a:lstStyle/>
          <a:p>
            <a:pPr marL="91440" marR="0" indent="0" algn="l">
              <a:lnSpc>
                <a:spcPts val="2000"/>
              </a:lnSpc>
              <a:spcAft>
                <a:spcPts val="2765"/>
              </a:spcAft>
            </a:pPr>
            <a:r>
              <a:rPr lang="it-IT" sz="1750" b="1" spc="165">
                <a:solidFill>
                  <a:srgbClr val="FFFFFF"/>
                </a:solidFill>
                <a:latin typeface="Arial" panose="02020603050405020304" pitchFamily="2"/>
              </a:rPr>
              <a:t>12 </a:t>
            </a:r>
          </a:p>
        </p:txBody>
      </p:sp>
      <p:sp>
        <p:nvSpPr>
          <p:cNvPr id="5" name="Segnaposto testo 4"/>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6" name="Segnaposto testo 5"/>
          <p:cNvSpPr>
            <a:spLocks noGrp="1"/>
          </p:cNvSpPr>
          <p:nvPr>
            <p:ph type="body" idx="10"/>
          </p:nvPr>
        </p:nvSpPr>
        <p:spPr>
          <a:xfrm>
            <a:off x="944880" y="614045"/>
            <a:ext cx="5376545" cy="1665605"/>
          </a:xfrm>
          <a:prstGeom prst="rect">
            <a:avLst/>
          </a:prstGeom>
          <a:noFill/>
          <a:ln w="0" cmpd="sng">
            <a:noFill/>
            <a:prstDash val="solid"/>
          </a:ln>
        </p:spPr>
        <p:txBody>
          <a:bodyPr vert="horz" lIns="0" tIns="99060" rIns="0" bIns="0" anchor="t"/>
          <a:lstStyle/>
          <a:p>
            <a:pPr marL="0" marR="0" indent="0" algn="l">
              <a:lnSpc>
                <a:spcPts val="4100"/>
              </a:lnSpc>
              <a:spcAft>
                <a:spcPts val="0"/>
              </a:spcAft>
            </a:pPr>
            <a:r>
              <a:rPr lang="it-IT" sz="3900" b="1" spc="0">
                <a:solidFill>
                  <a:srgbClr val="00ADB6"/>
                </a:solidFill>
                <a:latin typeface="Tahoma" panose="02020603050405020304" pitchFamily="2"/>
              </a:rPr>
              <a:t>2. The international </a:t>
            </a:r>
          </a:p>
          <a:p>
            <a:pPr marL="548640" marR="0" indent="0" algn="l">
              <a:lnSpc>
                <a:spcPts val="4100"/>
              </a:lnSpc>
              <a:spcBef>
                <a:spcPts val="0"/>
              </a:spcBef>
              <a:spcAft>
                <a:spcPts val="0"/>
              </a:spcAft>
            </a:pPr>
            <a:r>
              <a:rPr lang="it-IT" sz="3900" b="1" spc="0">
                <a:solidFill>
                  <a:srgbClr val="00ADB6"/>
                </a:solidFill>
                <a:latin typeface="Tahoma" panose="02020603050405020304" pitchFamily="2"/>
              </a:rPr>
              <a:t>community comes </a:t>
            </a:r>
          </a:p>
          <a:p>
            <a:pPr marL="548640" marR="0" indent="0" algn="l">
              <a:lnSpc>
                <a:spcPts val="4100"/>
              </a:lnSpc>
              <a:spcBef>
                <a:spcPts val="0"/>
              </a:spcBef>
              <a:spcAft>
                <a:spcPts val="0"/>
              </a:spcAft>
            </a:pPr>
            <a:r>
              <a:rPr lang="it-IT" sz="3900" b="1" spc="25">
                <a:solidFill>
                  <a:srgbClr val="00ADB6"/>
                </a:solidFill>
                <a:latin typeface="Tahoma" panose="02020603050405020304" pitchFamily="2"/>
              </a:rPr>
              <a:t>together </a:t>
            </a:r>
          </a:p>
        </p:txBody>
      </p:sp>
      <p:sp>
        <p:nvSpPr>
          <p:cNvPr id="7" name="Segnaposto testo 6"/>
          <p:cNvSpPr>
            <a:spLocks noGrp="1"/>
          </p:cNvSpPr>
          <p:nvPr>
            <p:ph type="body" idx="10"/>
          </p:nvPr>
        </p:nvSpPr>
        <p:spPr>
          <a:xfrm>
            <a:off x="899795" y="4087495"/>
            <a:ext cx="2008505" cy="2816225"/>
          </a:xfrm>
          <a:prstGeom prst="rect">
            <a:avLst/>
          </a:prstGeom>
          <a:noFill/>
          <a:ln w="0" cmpd="sng">
            <a:noFill/>
            <a:prstDash val="solid"/>
          </a:ln>
        </p:spPr>
        <p:txBody>
          <a:bodyPr vert="horz" lIns="0" tIns="301625" rIns="0" bIns="0" anchor="t"/>
          <a:lstStyle/>
          <a:p>
            <a:pPr marL="45720" marR="0" indent="0" algn="l">
              <a:lnSpc>
                <a:spcPts val="1300"/>
              </a:lnSpc>
              <a:spcAft>
                <a:spcPts val="0"/>
              </a:spcAft>
            </a:pPr>
            <a:r>
              <a:rPr lang="it-IT" sz="1050" spc="25">
                <a:solidFill>
                  <a:srgbClr val="000000"/>
                </a:solidFill>
                <a:latin typeface="Tahoma" panose="02020603050405020304" pitchFamily="2"/>
              </a:rPr>
              <a:t>Although the greenhouse effect was recognised as a natural phenomenon from the beginning of the 19</a:t>
            </a:r>
            <a:r>
              <a:rPr lang="it-IT" sz="1050" spc="25" baseline="30000">
                <a:solidFill>
                  <a:srgbClr val="000000"/>
                </a:solidFill>
                <a:latin typeface="Tahoma" panose="02020603050405020304" pitchFamily="2"/>
              </a:rPr>
              <a:t>th</a:t>
            </a:r>
            <a:r>
              <a:rPr lang="it-IT" sz="1050" spc="25">
                <a:solidFill>
                  <a:srgbClr val="000000"/>
                </a:solidFill>
                <a:latin typeface="Tahoma" panose="02020603050405020304" pitchFamily="2"/>
              </a:rPr>
              <a:t> century, it took a long time before anyone suspected that human beings were influencing the climate. It was towards the end of the same century that some scientists started to measure CO</a:t>
            </a:r>
            <a:r>
              <a:rPr lang="it-IT" sz="1050" spc="25" baseline="-25000">
                <a:solidFill>
                  <a:srgbClr val="000000"/>
                </a:solidFill>
                <a:latin typeface="Tahoma" panose="02020603050405020304" pitchFamily="2"/>
              </a:rPr>
              <a:t>2</a:t>
            </a:r>
            <a:r>
              <a:rPr lang="it-IT" sz="1050" spc="25">
                <a:solidFill>
                  <a:srgbClr val="000000"/>
                </a:solidFill>
                <a:latin typeface="Tahoma" panose="02020603050405020304" pitchFamily="2"/>
              </a:rPr>
              <a:t> concentrations in the atmosphere and the effects of industrial combustion, especially coal, on the average global temperature. </a:t>
            </a:r>
          </a:p>
        </p:txBody>
      </p:sp>
      <p:sp>
        <p:nvSpPr>
          <p:cNvPr id="8" name="Segnaposto testo 7"/>
          <p:cNvSpPr>
            <a:spLocks noGrp="1"/>
          </p:cNvSpPr>
          <p:nvPr>
            <p:ph type="body" idx="10"/>
          </p:nvPr>
        </p:nvSpPr>
        <p:spPr>
          <a:xfrm>
            <a:off x="3092450" y="4087495"/>
            <a:ext cx="2008505" cy="3127375"/>
          </a:xfrm>
          <a:prstGeom prst="rect">
            <a:avLst/>
          </a:prstGeom>
          <a:noFill/>
          <a:ln w="0" cmpd="sng">
            <a:noFill/>
            <a:prstDash val="solid"/>
          </a:ln>
        </p:spPr>
        <p:txBody>
          <a:bodyPr vert="horz" lIns="0" tIns="301625" rIns="0" bIns="0" anchor="t"/>
          <a:lstStyle/>
          <a:p>
            <a:pPr marL="0" marR="45720" indent="0" algn="l">
              <a:lnSpc>
                <a:spcPts val="1300"/>
              </a:lnSpc>
              <a:spcAft>
                <a:spcPts val="0"/>
              </a:spcAft>
            </a:pPr>
            <a:r>
              <a:rPr lang="it-IT" sz="1050" spc="30">
                <a:solidFill>
                  <a:srgbClr val="000000"/>
                </a:solidFill>
                <a:latin typeface="Tahoma" panose="02020603050405020304" pitchFamily="2"/>
              </a:rPr>
              <a:t>In the middle of the 20th century, CO</a:t>
            </a:r>
            <a:r>
              <a:rPr lang="it-IT" sz="1050" spc="30" baseline="-25000">
                <a:solidFill>
                  <a:srgbClr val="000000"/>
                </a:solidFill>
                <a:latin typeface="Tahoma" panose="02020603050405020304" pitchFamily="2"/>
              </a:rPr>
              <a:t>2</a:t>
            </a:r>
            <a:r>
              <a:rPr lang="it-IT" sz="1050" spc="30">
                <a:solidFill>
                  <a:srgbClr val="000000"/>
                </a:solidFill>
                <a:latin typeface="Tahoma" panose="02020603050405020304" pitchFamily="2"/>
              </a:rPr>
              <a:t> concentrations in the atmosphere were systematically monitored, but it took another 20 years or so, until 1979, for the first World Climate Conference to be held. A global climate research programme was then launched, which led to the creation, in 1988, of the IPCC that we know today.</a:t>
            </a:r>
            <a:r>
              <a:rPr lang="it-IT" sz="1050" spc="30" baseline="30000">
                <a:solidFill>
                  <a:srgbClr val="000000"/>
                </a:solidFill>
                <a:latin typeface="Tahoma" panose="02020603050405020304" pitchFamily="2"/>
              </a:rPr>
              <a:t>12</a:t>
            </a:r>
            <a:r>
              <a:rPr lang="it-IT" sz="100" spc="30">
                <a:solidFill>
                  <a:srgbClr val="000000"/>
                </a:solidFill>
                <a:latin typeface="Tahoma" panose="02020603050405020304" pitchFamily="2"/>
              </a:rPr>
              <a:t> </a:t>
            </a:r>
          </a:p>
          <a:p>
            <a:pPr marL="0" marR="228600" indent="0" algn="l">
              <a:lnSpc>
                <a:spcPts val="1300"/>
              </a:lnSpc>
              <a:spcBef>
                <a:spcPts val="1130"/>
              </a:spcBef>
              <a:spcAft>
                <a:spcPts val="0"/>
              </a:spcAft>
            </a:pPr>
            <a:r>
              <a:rPr lang="it-IT" sz="1050" spc="0">
                <a:solidFill>
                  <a:srgbClr val="000000"/>
                </a:solidFill>
                <a:latin typeface="Tahoma" panose="02020603050405020304" pitchFamily="2"/>
              </a:rPr>
              <a:t>Subsequently, international discussions on climate intensified, fuelled in large part by the first IPCC Report  </a:t>
            </a:r>
          </a:p>
        </p:txBody>
      </p:sp>
      <p:sp>
        <p:nvSpPr>
          <p:cNvPr id="9" name="Segnaposto testo 8"/>
          <p:cNvSpPr>
            <a:spLocks noGrp="1"/>
          </p:cNvSpPr>
          <p:nvPr>
            <p:ph type="body" idx="10"/>
          </p:nvPr>
        </p:nvSpPr>
        <p:spPr>
          <a:xfrm>
            <a:off x="5285105" y="2651760"/>
            <a:ext cx="2008505" cy="4501515"/>
          </a:xfrm>
          <a:prstGeom prst="rect">
            <a:avLst/>
          </a:prstGeom>
          <a:noFill/>
          <a:ln w="0" cmpd="sng">
            <a:noFill/>
            <a:prstDash val="solid"/>
          </a:ln>
        </p:spPr>
        <p:txBody>
          <a:bodyPr vert="horz" lIns="0" tIns="8890" rIns="0" bIns="0" anchor="t"/>
          <a:lstStyle/>
          <a:p>
            <a:pPr marL="0" marR="0" indent="0" algn="l">
              <a:lnSpc>
                <a:spcPts val="1300"/>
              </a:lnSpc>
              <a:spcAft>
                <a:spcPts val="0"/>
              </a:spcAft>
            </a:pPr>
            <a:r>
              <a:rPr lang="it-IT" sz="1050" spc="0">
                <a:solidFill>
                  <a:srgbClr val="000000"/>
                </a:solidFill>
                <a:latin typeface="Tahoma" panose="02020603050405020304" pitchFamily="2"/>
              </a:rPr>
              <a:t>(1990), which confirmed the impact of human activities on climate change. The previous year, the second World Climate Conference had already paved the way for an international convention on climate change </a:t>
            </a:r>
          </a:p>
          <a:p>
            <a:pPr marL="0" marR="45720" indent="0" algn="l">
              <a:lnSpc>
                <a:spcPts val="1300"/>
              </a:lnSpc>
              <a:spcBef>
                <a:spcPts val="1055"/>
              </a:spcBef>
              <a:spcAft>
                <a:spcPts val="0"/>
              </a:spcAft>
            </a:pPr>
            <a:r>
              <a:rPr lang="it-IT" sz="1050" spc="5">
                <a:solidFill>
                  <a:srgbClr val="000000"/>
                </a:solidFill>
                <a:latin typeface="Tahoma" panose="02020603050405020304" pitchFamily="2"/>
              </a:rPr>
              <a:t>The Earth Summit, held in Rio de Janeiro in 1992, was a major step in bringing together the international community to face the climate emergency. Involving a hundred or so Heads of State and Government, the summit remains, to this day, the largest gathering of world leaders ever seen. Over 1,500 </a:t>
            </a:r>
            <a:r>
              <a:rPr lang="it-IT" sz="1050" u="sng" spc="5">
                <a:solidFill>
                  <a:srgbClr val="0000FF"/>
                </a:solidFill>
                <a:latin typeface="Tahoma" panose="02020603050405020304" pitchFamily="2"/>
              </a:rPr>
              <a:t>NGOs</a:t>
            </a:r>
            <a:r>
              <a:rPr lang="it-IT" sz="1050" spc="5">
                <a:solidFill>
                  <a:srgbClr val="000000"/>
                </a:solidFill>
                <a:latin typeface="Tahoma" panose="02020603050405020304" pitchFamily="2"/>
              </a:rPr>
              <a:t> were also present. The event got the ball rolling on efforts to sign the United Nations Framework Convention on Climate Change (UNFCCC), which was ratified in Berlin in 1995 by 195 countries at the first United Nations Climate Change Conference, the COP1. </a:t>
            </a:r>
          </a:p>
        </p:txBody>
      </p:sp>
      <p:sp>
        <p:nvSpPr>
          <p:cNvPr id="10" name="Segnaposto testo 9"/>
          <p:cNvSpPr>
            <a:spLocks noGrp="1"/>
          </p:cNvSpPr>
          <p:nvPr>
            <p:ph type="body" idx="10"/>
          </p:nvPr>
        </p:nvSpPr>
        <p:spPr>
          <a:xfrm>
            <a:off x="899795" y="2651760"/>
            <a:ext cx="4201160" cy="1435735"/>
          </a:xfrm>
          <a:prstGeom prst="rect">
            <a:avLst/>
          </a:prstGeom>
          <a:noFill/>
          <a:ln w="0" cmpd="sng">
            <a:noFill/>
            <a:prstDash val="solid"/>
          </a:ln>
        </p:spPr>
        <p:txBody>
          <a:bodyPr vert="horz" lIns="0" tIns="0" rIns="0" bIns="0" anchor="t"/>
          <a:lstStyle/>
          <a:p>
            <a:pPr marL="45720" marR="0" indent="0" algn="l">
              <a:lnSpc>
                <a:spcPts val="1500"/>
              </a:lnSpc>
              <a:spcAft>
                <a:spcPts val="0"/>
              </a:spcAft>
            </a:pPr>
            <a:r>
              <a:rPr lang="it-IT" sz="1550" b="1" i="1" spc="-10">
                <a:solidFill>
                  <a:srgbClr val="00ADB6"/>
                </a:solidFill>
                <a:latin typeface="Arial" panose="02020603050405020304" pitchFamily="2"/>
              </a:rPr>
              <a:t>“We’re at war with nature. If we win it, </a:t>
            </a:r>
          </a:p>
          <a:p>
            <a:pPr marL="45720" marR="0" indent="0" algn="l">
              <a:lnSpc>
                <a:spcPts val="1600"/>
              </a:lnSpc>
              <a:spcBef>
                <a:spcPts val="35"/>
              </a:spcBef>
              <a:spcAft>
                <a:spcPts val="0"/>
              </a:spcAft>
            </a:pPr>
            <a:r>
              <a:rPr lang="it-IT" sz="1550" b="1" i="1" spc="5">
                <a:solidFill>
                  <a:srgbClr val="00ADB6"/>
                </a:solidFill>
                <a:latin typeface="Arial" panose="02020603050405020304" pitchFamily="2"/>
              </a:rPr>
              <a:t>we’re lost.” -</a:t>
            </a:r>
            <a:r>
              <a:rPr lang="it-IT" sz="1000" b="1" spc="5">
                <a:solidFill>
                  <a:srgbClr val="000000"/>
                </a:solidFill>
                <a:latin typeface="Tahoma" panose="02020603050405020304" pitchFamily="2"/>
              </a:rPr>
              <a:t> Hubert Reeves, astrophysicist and ecologist </a:t>
            </a:r>
          </a:p>
          <a:p>
            <a:pPr marL="45720" marR="0" indent="0" algn="l">
              <a:lnSpc>
                <a:spcPts val="2100"/>
              </a:lnSpc>
              <a:spcBef>
                <a:spcPts val="1795"/>
              </a:spcBef>
              <a:spcAft>
                <a:spcPts val="0"/>
              </a:spcAft>
            </a:pPr>
            <a:r>
              <a:rPr lang="it-IT" sz="1650" b="1" spc="40">
                <a:solidFill>
                  <a:srgbClr val="00ADB6"/>
                </a:solidFill>
                <a:latin typeface="Tahoma" panose="02020603050405020304" pitchFamily="2"/>
              </a:rPr>
              <a:t>Rio Summit: a key moment </a:t>
            </a:r>
          </a:p>
          <a:p>
            <a:pPr marL="45720" marR="0" indent="0" algn="l">
              <a:lnSpc>
                <a:spcPts val="2100"/>
              </a:lnSpc>
              <a:spcBef>
                <a:spcPts val="0"/>
              </a:spcBef>
              <a:spcAft>
                <a:spcPts val="0"/>
              </a:spcAft>
            </a:pPr>
            <a:r>
              <a:rPr lang="it-IT" sz="1650" b="1" spc="50">
                <a:solidFill>
                  <a:srgbClr val="00ADB6"/>
                </a:solidFill>
                <a:latin typeface="Tahoma" panose="02020603050405020304" pitchFamily="2"/>
              </a:rPr>
              <a:t>of international action against </a:t>
            </a:r>
          </a:p>
          <a:p>
            <a:pPr marL="45720" marR="0" indent="0" algn="l">
              <a:lnSpc>
                <a:spcPts val="2100"/>
              </a:lnSpc>
              <a:spcBef>
                <a:spcPts val="15"/>
              </a:spcBef>
              <a:spcAft>
                <a:spcPts val="0"/>
              </a:spcAft>
            </a:pPr>
            <a:r>
              <a:rPr lang="it-IT" sz="1650" b="1" spc="45">
                <a:solidFill>
                  <a:srgbClr val="00ADB6"/>
                </a:solidFill>
                <a:latin typeface="Tahoma" panose="02020603050405020304" pitchFamily="2"/>
              </a:rPr>
              <a:t>climate change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layout 15">
    <p:bg>
      <p:bgPr>
        <a:solidFill>
          <a:schemeClr val="bg1">
            <a:alpha val="100000"/>
          </a:schemeClr>
        </a:solidFill>
        <a:effectLst/>
      </p:bgPr>
    </p:bg>
    <p:spTree>
      <p:nvGrpSpPr>
        <p:cNvPr id="1" name=""/>
        <p:cNvGrpSpPr/>
        <p:nvPr/>
      </p:nvGrpSpPr>
      <p:grpSpPr>
        <a:xfrm>
          <a:off x="0" y="0"/>
          <a:ext cx="0" cy="0"/>
          <a:chOff x="0" y="0"/>
          <a:chExt cx="0" cy="0"/>
        </a:xfrm>
      </p:grpSpPr>
      <p:sp>
        <p:nvSpPr>
          <p:cNvPr id="3" name="Segnaposto testo 2"/>
          <p:cNvSpPr>
            <a:spLocks noGrp="1"/>
          </p:cNvSpPr>
          <p:nvPr>
            <p:ph type="body" idx="10"/>
          </p:nvPr>
        </p:nvSpPr>
        <p:spPr>
          <a:xfrm>
            <a:off x="2374265" y="719455"/>
            <a:ext cx="4358640" cy="720090"/>
          </a:xfrm>
          <a:prstGeom prst="rect">
            <a:avLst/>
          </a:prstGeom>
          <a:noFill/>
          <a:ln w="0" cmpd="sng">
            <a:noFill/>
            <a:prstDash val="solid"/>
          </a:ln>
        </p:spPr>
        <p:txBody>
          <a:bodyPr vert="horz" lIns="0" tIns="121920" rIns="0" bIns="0" anchor="t"/>
          <a:lstStyle/>
          <a:p>
            <a:pPr marL="91440" marR="0" indent="0" algn="l">
              <a:lnSpc>
                <a:spcPts val="1700"/>
              </a:lnSpc>
              <a:spcAft>
                <a:spcPts val="1315"/>
              </a:spcAft>
            </a:pPr>
            <a:r>
              <a:rPr lang="it-IT" sz="1400" b="1" spc="0">
                <a:solidFill>
                  <a:srgbClr val="FFFFFF"/>
                </a:solidFill>
                <a:latin typeface="Tahoma" panose="02020603050405020304" pitchFamily="2"/>
              </a:rPr>
              <a:t>The Common But Differentiated Responsibilities Principle </a:t>
            </a:r>
          </a:p>
        </p:txBody>
      </p:sp>
      <p:sp>
        <p:nvSpPr>
          <p:cNvPr id="4" name="Segnaposto testo 3"/>
          <p:cNvSpPr>
            <a:spLocks noGrp="1"/>
          </p:cNvSpPr>
          <p:nvPr>
            <p:ph type="body" idx="10"/>
          </p:nvPr>
        </p:nvSpPr>
        <p:spPr>
          <a:xfrm>
            <a:off x="2446020" y="1439545"/>
            <a:ext cx="1917065" cy="3014980"/>
          </a:xfrm>
          <a:prstGeom prst="rect">
            <a:avLst/>
          </a:prstGeom>
          <a:noFill/>
          <a:ln w="0" cmpd="sng">
            <a:noFill/>
            <a:prstDash val="solid"/>
          </a:ln>
        </p:spPr>
        <p:txBody>
          <a:bodyPr vert="horz" lIns="0" tIns="0" rIns="0" bIns="0" anchor="t"/>
          <a:lstStyle/>
          <a:p>
            <a:pPr marL="0" marR="45720" indent="0" algn="l">
              <a:lnSpc>
                <a:spcPts val="1600"/>
              </a:lnSpc>
              <a:spcAft>
                <a:spcPts val="20"/>
              </a:spcAft>
            </a:pPr>
            <a:r>
              <a:rPr lang="it-IT" sz="1100" b="1" spc="0">
                <a:solidFill>
                  <a:srgbClr val="FFFFFF"/>
                </a:solidFill>
                <a:latin typeface="Arial" panose="02020603050405020304" pitchFamily="2"/>
              </a:rPr>
              <a:t>At the Earth Summit, states </a:t>
            </a:r>
            <a:r>
              <a:rPr lang="it-IT" sz="1050" b="1" spc="0">
                <a:solidFill>
                  <a:srgbClr val="FFFFFF"/>
                </a:solidFill>
                <a:latin typeface="Tahoma" panose="02020603050405020304" pitchFamily="2"/>
              </a:rPr>
              <a:t>acknowledged the disparity in economic development between developed and developing countries. Industrialization proceeded in developed countries </a:t>
            </a:r>
            <a:r>
              <a:rPr lang="it-IT" sz="1100" b="1" spc="0">
                <a:solidFill>
                  <a:srgbClr val="FFFFFF"/>
                </a:solidFill>
                <a:latin typeface="Arial" panose="02020603050405020304" pitchFamily="2"/>
              </a:rPr>
              <a:t>much earlier than it did in </a:t>
            </a:r>
            <a:r>
              <a:rPr lang="it-IT" sz="1050" b="1" spc="0">
                <a:solidFill>
                  <a:srgbClr val="FFFFFF"/>
                </a:solidFill>
                <a:latin typeface="Tahoma" panose="02020603050405020304" pitchFamily="2"/>
              </a:rPr>
              <a:t>developing countries. The Common But Differentiated Responsibilities (CBDR) principle acknowledges that developed countries </a:t>
            </a:r>
            <a:r>
              <a:rPr lang="it-IT" sz="1100" b="1" spc="0">
                <a:solidFill>
                  <a:srgbClr val="FFFFFF"/>
                </a:solidFill>
                <a:latin typeface="Arial" panose="02020603050405020304" pitchFamily="2"/>
              </a:rPr>
              <a:t>contributed more to environmental degradation </a:t>
            </a:r>
          </a:p>
        </p:txBody>
      </p:sp>
      <p:sp>
        <p:nvSpPr>
          <p:cNvPr id="5" name="Segnaposto testo 4"/>
          <p:cNvSpPr>
            <a:spLocks noGrp="1"/>
          </p:cNvSpPr>
          <p:nvPr>
            <p:ph type="body" idx="10"/>
          </p:nvPr>
        </p:nvSpPr>
        <p:spPr>
          <a:xfrm>
            <a:off x="4559935" y="1439545"/>
            <a:ext cx="1917065" cy="2849245"/>
          </a:xfrm>
          <a:prstGeom prst="rect">
            <a:avLst/>
          </a:prstGeom>
          <a:noFill/>
          <a:ln w="0" cmpd="sng">
            <a:noFill/>
            <a:prstDash val="solid"/>
          </a:ln>
        </p:spPr>
        <p:txBody>
          <a:bodyPr vert="horz" lIns="0" tIns="0" rIns="0" bIns="0" anchor="t"/>
          <a:lstStyle/>
          <a:p>
            <a:pPr marL="0" marR="0" indent="0" algn="l">
              <a:lnSpc>
                <a:spcPts val="1600"/>
              </a:lnSpc>
              <a:spcAft>
                <a:spcPts val="0"/>
              </a:spcAft>
            </a:pPr>
            <a:r>
              <a:rPr lang="it-IT" sz="1050" b="1" spc="-5">
                <a:solidFill>
                  <a:srgbClr val="FFFFFF"/>
                </a:solidFill>
                <a:latin typeface="Tahoma" panose="02020603050405020304" pitchFamily="2"/>
              </a:rPr>
              <a:t>than developing countries </a:t>
            </a:r>
            <a:r>
              <a:rPr lang="it-IT" sz="1100" b="1" spc="-5">
                <a:solidFill>
                  <a:srgbClr val="FFFFFF"/>
                </a:solidFill>
                <a:latin typeface="Arial" panose="02020603050405020304" pitchFamily="2"/>
              </a:rPr>
              <a:t>and should have greater </a:t>
            </a:r>
            <a:r>
              <a:rPr lang="it-IT" sz="1050" b="1" spc="-5">
                <a:solidFill>
                  <a:srgbClr val="FFFFFF"/>
                </a:solidFill>
                <a:latin typeface="Tahoma" panose="02020603050405020304" pitchFamily="2"/>
              </a:rPr>
              <a:t>responsibility in resolving it. The CBDR principle could </a:t>
            </a:r>
            <a:r>
              <a:rPr lang="it-IT" sz="1100" b="1" spc="-5">
                <a:solidFill>
                  <a:srgbClr val="FFFFFF"/>
                </a:solidFill>
                <a:latin typeface="Arial" panose="02020603050405020304" pitchFamily="2"/>
              </a:rPr>
              <a:t>therefore be said to be </a:t>
            </a:r>
            <a:r>
              <a:rPr lang="it-IT" sz="1050" b="1" spc="-5">
                <a:solidFill>
                  <a:srgbClr val="FFFFFF"/>
                </a:solidFill>
                <a:latin typeface="Tahoma" panose="02020603050405020304" pitchFamily="2"/>
              </a:rPr>
              <a:t>based on the “polluter-pays” principle where historical </a:t>
            </a:r>
            <a:r>
              <a:rPr lang="it-IT" sz="1100" b="1" spc="-5">
                <a:solidFill>
                  <a:srgbClr val="FFFFFF"/>
                </a:solidFill>
                <a:latin typeface="Arial" panose="02020603050405020304" pitchFamily="2"/>
              </a:rPr>
              <a:t>contribution to climate </a:t>
            </a:r>
            <a:r>
              <a:rPr lang="it-IT" sz="1050" b="1" spc="-5">
                <a:solidFill>
                  <a:srgbClr val="FFFFFF"/>
                </a:solidFill>
                <a:latin typeface="Tahoma" panose="02020603050405020304" pitchFamily="2"/>
              </a:rPr>
              <a:t>change and respective </a:t>
            </a:r>
            <a:r>
              <a:rPr lang="it-IT" sz="1100" b="1" spc="-5">
                <a:solidFill>
                  <a:srgbClr val="FFFFFF"/>
                </a:solidFill>
                <a:latin typeface="Arial" panose="02020603050405020304" pitchFamily="2"/>
              </a:rPr>
              <a:t>ability become measures </a:t>
            </a:r>
            <a:r>
              <a:rPr lang="it-IT" sz="1050" b="1" spc="-5">
                <a:solidFill>
                  <a:srgbClr val="FFFFFF"/>
                </a:solidFill>
                <a:latin typeface="Tahoma" panose="02020603050405020304" pitchFamily="2"/>
              </a:rPr>
              <a:t>of responsibility for environmental protection.. </a:t>
            </a:r>
          </a:p>
          <a:p>
            <a:pPr marL="0" marR="0" indent="0" algn="l">
              <a:lnSpc>
                <a:spcPts val="900"/>
              </a:lnSpc>
              <a:spcBef>
                <a:spcPts val="2585"/>
              </a:spcBef>
              <a:spcAft>
                <a:spcPts val="20"/>
              </a:spcAft>
            </a:pPr>
            <a:r>
              <a:rPr lang="it-IT" sz="850" b="1" spc="5">
                <a:solidFill>
                  <a:srgbClr val="FFFFFF"/>
                </a:solidFill>
                <a:latin typeface="Calibri" panose="02020603050405020304" pitchFamily="2"/>
              </a:rPr>
              <a:t>Source: Wikipedia </a:t>
            </a:r>
          </a:p>
        </p:txBody>
      </p:sp>
      <p:sp>
        <p:nvSpPr>
          <p:cNvPr id="8" name="Segnaposto testo 7"/>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9" name="Segnaposto testo 8"/>
          <p:cNvSpPr>
            <a:spLocks noGrp="1"/>
          </p:cNvSpPr>
          <p:nvPr>
            <p:ph type="body" idx="10"/>
          </p:nvPr>
        </p:nvSpPr>
        <p:spPr>
          <a:xfrm>
            <a:off x="6922135" y="6931025"/>
            <a:ext cx="481330" cy="631190"/>
          </a:xfrm>
          <a:prstGeom prst="rect">
            <a:avLst/>
          </a:prstGeom>
          <a:solidFill>
            <a:srgbClr val="00ADB6"/>
          </a:solidFill>
          <a:ln w="0" cmpd="sng">
            <a:noFill/>
            <a:prstDash val="solid"/>
          </a:ln>
        </p:spPr>
        <p:txBody>
          <a:bodyPr vert="horz" lIns="0" tIns="20955" rIns="0" bIns="0" anchor="t"/>
          <a:lstStyle/>
          <a:p>
            <a:pPr marL="91440" marR="0" indent="0" algn="l">
              <a:lnSpc>
                <a:spcPts val="2000"/>
              </a:lnSpc>
              <a:spcAft>
                <a:spcPts val="2765"/>
              </a:spcAft>
            </a:pPr>
            <a:r>
              <a:rPr lang="it-IT" sz="1750" b="1" spc="180">
                <a:solidFill>
                  <a:srgbClr val="FFFFFF"/>
                </a:solidFill>
                <a:latin typeface="Arial" panose="02020603050405020304" pitchFamily="2"/>
              </a:rPr>
              <a:t>13 </a:t>
            </a:r>
          </a:p>
        </p:txBody>
      </p:sp>
      <p:sp>
        <p:nvSpPr>
          <p:cNvPr id="10" name="Segnaposto testo 9"/>
          <p:cNvSpPr>
            <a:spLocks noGrp="1"/>
          </p:cNvSpPr>
          <p:nvPr>
            <p:ph type="body" idx="10"/>
          </p:nvPr>
        </p:nvSpPr>
        <p:spPr>
          <a:xfrm>
            <a:off x="259715" y="695960"/>
            <a:ext cx="2008505" cy="6352540"/>
          </a:xfrm>
          <a:prstGeom prst="rect">
            <a:avLst/>
          </a:prstGeom>
          <a:noFill/>
          <a:ln w="0" cmpd="sng">
            <a:noFill/>
            <a:prstDash val="solid"/>
          </a:ln>
        </p:spPr>
        <p:txBody>
          <a:bodyPr vert="horz" lIns="0" tIns="0" rIns="0" bIns="0" anchor="t"/>
          <a:lstStyle/>
          <a:p>
            <a:pPr marL="0" marR="91440" indent="0" algn="l">
              <a:lnSpc>
                <a:spcPts val="1300"/>
              </a:lnSpc>
              <a:spcAft>
                <a:spcPts val="0"/>
              </a:spcAft>
            </a:pPr>
            <a:r>
              <a:rPr lang="it-IT" sz="1050" spc="25">
                <a:solidFill>
                  <a:srgbClr val="000000"/>
                </a:solidFill>
                <a:latin typeface="Tahoma" panose="02020603050405020304" pitchFamily="2"/>
              </a:rPr>
              <a:t>Since then, the signatory countries have met every year at a new “Conference of the Parties” or COP, to take stock and continue climate negotiations. Other stakeholders from civil society, NGOs, trade unions, cities and local authorities, and the private sector are also admitted with observer status. </a:t>
            </a:r>
          </a:p>
          <a:p>
            <a:pPr marL="0" marR="0" indent="0" algn="l">
              <a:lnSpc>
                <a:spcPts val="1300"/>
              </a:lnSpc>
              <a:spcBef>
                <a:spcPts val="1235"/>
              </a:spcBef>
              <a:spcAft>
                <a:spcPts val="0"/>
              </a:spcAft>
            </a:pPr>
            <a:r>
              <a:rPr lang="it-IT" sz="1050" spc="40">
                <a:solidFill>
                  <a:srgbClr val="000000"/>
                </a:solidFill>
                <a:latin typeface="Tahoma" panose="02020603050405020304" pitchFamily="2"/>
              </a:rPr>
              <a:t>The UNFCCC is the first real attempt by the international community to combat climate change. Ultimately, the aim of this agreement, which celebrates its 25th anniversary in 2019, is to stabilise greenhouse gas concentrations in the atmosphere at a level that prevents any dangerous human interference with the climate system. In a major step forward, governments adopted the principle of Greenhouse gases (GHG) emissions allowances and even committed to setting GHG reduction targets the following year. Moreover, governments agreed that while all countries are responsible for combatting climate change, their capacity to do so depends on their context. </a:t>
            </a:r>
            <a:r>
              <a:rPr lang="it-IT" sz="1200" i="1" spc="40">
                <a:solidFill>
                  <a:srgbClr val="000000"/>
                </a:solidFill>
                <a:latin typeface="Arial Narrow" panose="02020603050405020304" pitchFamily="2"/>
              </a:rPr>
              <a:t>The principle of common but </a:t>
            </a:r>
            <a:r>
              <a:rPr lang="it-IT" sz="1050" i="1" spc="40">
                <a:solidFill>
                  <a:srgbClr val="000000"/>
                </a:solidFill>
                <a:latin typeface="Arial" panose="02020603050405020304" pitchFamily="2"/>
              </a:rPr>
              <a:t>differentiated responsibilities  </a:t>
            </a:r>
          </a:p>
        </p:txBody>
      </p:sp>
      <p:sp>
        <p:nvSpPr>
          <p:cNvPr id="11" name="Segnaposto testo 10"/>
          <p:cNvSpPr>
            <a:spLocks noGrp="1"/>
          </p:cNvSpPr>
          <p:nvPr>
            <p:ph type="body" idx="10"/>
          </p:nvPr>
        </p:nvSpPr>
        <p:spPr>
          <a:xfrm>
            <a:off x="2452370" y="4629785"/>
            <a:ext cx="2008505" cy="2468880"/>
          </a:xfrm>
          <a:prstGeom prst="rect">
            <a:avLst/>
          </a:prstGeom>
          <a:noFill/>
          <a:ln w="0" cmpd="sng">
            <a:noFill/>
            <a:prstDash val="solid"/>
          </a:ln>
        </p:spPr>
        <p:txBody>
          <a:bodyPr vert="horz" lIns="0" tIns="313690" rIns="0" bIns="0" anchor="t"/>
          <a:lstStyle/>
          <a:p>
            <a:pPr marL="0" marR="45720" indent="0" algn="l">
              <a:lnSpc>
                <a:spcPts val="1300"/>
              </a:lnSpc>
              <a:spcAft>
                <a:spcPts val="0"/>
              </a:spcAft>
            </a:pPr>
            <a:r>
              <a:rPr lang="it-IT" sz="1050" spc="40">
                <a:solidFill>
                  <a:srgbClr val="000000"/>
                </a:solidFill>
                <a:latin typeface="Tahoma" panose="02020603050405020304" pitchFamily="2"/>
              </a:rPr>
              <a:t>recognises that historically the level of industrialisation of a country has determined its contribution to climate change, and consequently industrialised countries should – and is able to – carry more of the burden. </a:t>
            </a:r>
          </a:p>
          <a:p>
            <a:pPr marL="0" marR="0" indent="0" algn="l">
              <a:lnSpc>
                <a:spcPts val="1300"/>
              </a:lnSpc>
              <a:spcBef>
                <a:spcPts val="1130"/>
              </a:spcBef>
              <a:spcAft>
                <a:spcPts val="0"/>
              </a:spcAft>
            </a:pPr>
            <a:r>
              <a:rPr lang="it-IT" sz="1050" spc="0">
                <a:solidFill>
                  <a:srgbClr val="000000"/>
                </a:solidFill>
                <a:latin typeface="Tahoma" panose="02020603050405020304" pitchFamily="2"/>
              </a:rPr>
              <a:t>As the COPs went by, disagreements broke out between, on the one hand, the industrialised nations, which  </a:t>
            </a:r>
          </a:p>
        </p:txBody>
      </p:sp>
      <p:sp>
        <p:nvSpPr>
          <p:cNvPr id="12" name="Segnaposto testo 11"/>
          <p:cNvSpPr>
            <a:spLocks noGrp="1"/>
          </p:cNvSpPr>
          <p:nvPr>
            <p:ph type="body" idx="10"/>
          </p:nvPr>
        </p:nvSpPr>
        <p:spPr>
          <a:xfrm>
            <a:off x="4645025" y="4629785"/>
            <a:ext cx="2008505" cy="2026920"/>
          </a:xfrm>
          <a:prstGeom prst="rect">
            <a:avLst/>
          </a:prstGeom>
          <a:noFill/>
          <a:ln w="0" cmpd="sng">
            <a:noFill/>
            <a:prstDash val="solid"/>
          </a:ln>
        </p:spPr>
        <p:txBody>
          <a:bodyPr vert="horz" lIns="0" tIns="350520" rIns="0" bIns="0" anchor="t"/>
          <a:lstStyle/>
          <a:p>
            <a:pPr marL="0" marR="0" indent="0" algn="l">
              <a:lnSpc>
                <a:spcPts val="1300"/>
              </a:lnSpc>
              <a:spcAft>
                <a:spcPts val="0"/>
              </a:spcAft>
            </a:pPr>
            <a:r>
              <a:rPr lang="it-IT" sz="1050" spc="30">
                <a:solidFill>
                  <a:srgbClr val="000000"/>
                </a:solidFill>
                <a:latin typeface="Tahoma" panose="02020603050405020304" pitchFamily="2"/>
              </a:rPr>
              <a:t>had already benefitted and grown from their use of fossil fuels, and, on the other hand, developing and emerging countries, which aspired to continue their growth. Major differences also emerged between the United States and Europe as regards methods to counter climate change.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layout 16">
    <p:bg>
      <p:bgPr>
        <a:solidFill>
          <a:schemeClr val="bg1">
            <a:alpha val="100000"/>
          </a:schemeClr>
        </a:solidFill>
        <a:effectLst/>
      </p:bgPr>
    </p:bg>
    <p:spTree>
      <p:nvGrpSpPr>
        <p:cNvPr id="1" name=""/>
        <p:cNvGrpSpPr/>
        <p:nvPr/>
      </p:nvGrpSpPr>
      <p:grpSpPr>
        <a:xfrm>
          <a:off x="0" y="0"/>
          <a:ext cx="0" cy="0"/>
          <a:chOff x="0" y="0"/>
          <a:chExt cx="0" cy="0"/>
        </a:xfrm>
      </p:grpSpPr>
      <p:sp>
        <p:nvSpPr>
          <p:cNvPr id="4" name="Segnaposto testo 3"/>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5" name="Segnaposto testo 4"/>
          <p:cNvSpPr>
            <a:spLocks noGrp="1"/>
          </p:cNvSpPr>
          <p:nvPr>
            <p:ph type="body" idx="10"/>
          </p:nvPr>
        </p:nvSpPr>
        <p:spPr>
          <a:xfrm>
            <a:off x="155575" y="6931025"/>
            <a:ext cx="475615" cy="631190"/>
          </a:xfrm>
          <a:prstGeom prst="rect">
            <a:avLst/>
          </a:prstGeom>
          <a:noFill/>
          <a:ln w="0" cmpd="sng">
            <a:noFill/>
            <a:prstDash val="solid"/>
          </a:ln>
        </p:spPr>
        <p:txBody>
          <a:bodyPr vert="horz" lIns="0" tIns="20955" rIns="0" bIns="0" anchor="t"/>
          <a:lstStyle/>
          <a:p>
            <a:pPr marL="91440" marR="0" indent="0" algn="l">
              <a:lnSpc>
                <a:spcPts val="2000"/>
              </a:lnSpc>
              <a:spcAft>
                <a:spcPts val="2765"/>
              </a:spcAft>
            </a:pPr>
            <a:r>
              <a:rPr lang="it-IT" sz="1750" b="1" spc="150">
                <a:solidFill>
                  <a:srgbClr val="FFFFFF"/>
                </a:solidFill>
                <a:latin typeface="Arial" panose="02020603050405020304" pitchFamily="2"/>
              </a:rPr>
              <a:t>14 </a:t>
            </a:r>
          </a:p>
        </p:txBody>
      </p:sp>
      <p:sp>
        <p:nvSpPr>
          <p:cNvPr id="6" name="Segnaposto testo 5"/>
          <p:cNvSpPr>
            <a:spLocks noGrp="1"/>
          </p:cNvSpPr>
          <p:nvPr>
            <p:ph type="body" idx="10"/>
          </p:nvPr>
        </p:nvSpPr>
        <p:spPr>
          <a:xfrm>
            <a:off x="935990" y="677545"/>
            <a:ext cx="3498850" cy="568960"/>
          </a:xfrm>
          <a:prstGeom prst="rect">
            <a:avLst/>
          </a:prstGeom>
          <a:noFill/>
          <a:ln w="0" cmpd="sng">
            <a:noFill/>
            <a:prstDash val="solid"/>
          </a:ln>
        </p:spPr>
        <p:txBody>
          <a:bodyPr vert="horz" lIns="0" tIns="0" rIns="0" bIns="0" anchor="t"/>
          <a:lstStyle/>
          <a:p>
            <a:pPr marL="0" marR="0" indent="0" algn="l">
              <a:lnSpc>
                <a:spcPts val="2200"/>
              </a:lnSpc>
              <a:spcAft>
                <a:spcPts val="0"/>
              </a:spcAft>
            </a:pPr>
            <a:r>
              <a:rPr lang="it-IT" sz="1650" b="1" spc="0">
                <a:solidFill>
                  <a:srgbClr val="00ADB6"/>
                </a:solidFill>
                <a:latin typeface="Tahoma" panose="02020603050405020304" pitchFamily="2"/>
              </a:rPr>
              <a:t>Adoption of the Kyoto Protocol: another important step </a:t>
            </a:r>
          </a:p>
        </p:txBody>
      </p:sp>
      <p:sp>
        <p:nvSpPr>
          <p:cNvPr id="7" name="Segnaposto testo 6"/>
          <p:cNvSpPr>
            <a:spLocks noGrp="1"/>
          </p:cNvSpPr>
          <p:nvPr>
            <p:ph type="body" idx="10"/>
          </p:nvPr>
        </p:nvSpPr>
        <p:spPr>
          <a:xfrm>
            <a:off x="894715" y="1595120"/>
            <a:ext cx="2008505" cy="5509895"/>
          </a:xfrm>
          <a:prstGeom prst="rect">
            <a:avLst/>
          </a:prstGeom>
          <a:noFill/>
          <a:ln w="0" cmpd="sng">
            <a:noFill/>
            <a:prstDash val="solid"/>
          </a:ln>
        </p:spPr>
        <p:txBody>
          <a:bodyPr vert="horz" lIns="0" tIns="1905" rIns="0" bIns="0" anchor="t"/>
          <a:lstStyle/>
          <a:p>
            <a:pPr marL="45720" marR="45720" indent="0" algn="l">
              <a:lnSpc>
                <a:spcPts val="1300"/>
              </a:lnSpc>
              <a:spcAft>
                <a:spcPts val="0"/>
              </a:spcAft>
            </a:pPr>
            <a:r>
              <a:rPr lang="it-IT" sz="1050" spc="15">
                <a:solidFill>
                  <a:srgbClr val="000000"/>
                </a:solidFill>
                <a:latin typeface="Tahoma" panose="02020603050405020304" pitchFamily="2"/>
              </a:rPr>
              <a:t>In 1997, in Japan, the international community arrived at another important milestone in the fight against climate change: the Kyoto Protocol. This extension to the Convention committed signatories to an average GHG reduction of 5.2% by 2020, taking 1990 as the base year. This delighted those pushing for stricter regulation, who finally had the agreement with specific figures they had been waiting for. </a:t>
            </a:r>
          </a:p>
          <a:p>
            <a:pPr marL="45720" marR="137160" indent="0" algn="l">
              <a:lnSpc>
                <a:spcPts val="1300"/>
              </a:lnSpc>
              <a:spcBef>
                <a:spcPts val="1130"/>
              </a:spcBef>
              <a:spcAft>
                <a:spcPts val="0"/>
              </a:spcAft>
            </a:pPr>
            <a:r>
              <a:rPr lang="it-IT" sz="1050" spc="0">
                <a:solidFill>
                  <a:srgbClr val="000000"/>
                </a:solidFill>
                <a:latin typeface="Tahoma" panose="02020603050405020304" pitchFamily="2"/>
              </a:rPr>
              <a:t>But almost as soon as it was adopted, the agreement encountered problems. Intense negotiations on its implementation dragged on till 2005, and the withdrawal of the United States in 2001 made matters worse. In a series of highly technical negotiations, everything that needed to be implemented was put under great scrutiny, from the accounting methodology and emissions markets to clean fund mechanisms and observation and governance systems. </a:t>
            </a:r>
          </a:p>
        </p:txBody>
      </p:sp>
      <p:sp>
        <p:nvSpPr>
          <p:cNvPr id="8" name="Segnaposto testo 7"/>
          <p:cNvSpPr>
            <a:spLocks noGrp="1"/>
          </p:cNvSpPr>
          <p:nvPr>
            <p:ph type="body" idx="10"/>
          </p:nvPr>
        </p:nvSpPr>
        <p:spPr>
          <a:xfrm>
            <a:off x="3087370" y="1595120"/>
            <a:ext cx="2008505" cy="5487035"/>
          </a:xfrm>
          <a:prstGeom prst="rect">
            <a:avLst/>
          </a:prstGeom>
          <a:noFill/>
          <a:ln w="0" cmpd="sng">
            <a:noFill/>
            <a:prstDash val="solid"/>
          </a:ln>
        </p:spPr>
        <p:txBody>
          <a:bodyPr vert="horz" lIns="0" tIns="0" rIns="0" bIns="0" anchor="t"/>
          <a:lstStyle/>
          <a:p>
            <a:pPr marL="45720" marR="0" indent="0" algn="l">
              <a:lnSpc>
                <a:spcPts val="1300"/>
              </a:lnSpc>
              <a:spcAft>
                <a:spcPts val="0"/>
              </a:spcAft>
            </a:pPr>
            <a:r>
              <a:rPr lang="it-IT" sz="1050" spc="-5">
                <a:solidFill>
                  <a:srgbClr val="000000"/>
                </a:solidFill>
                <a:latin typeface="Tahoma" panose="02020603050405020304" pitchFamily="2"/>
              </a:rPr>
              <a:t>Initially, the Protocol involved just 37 industrialised countries. In fact, by virtue of the 1992 UNFCCC and its principle of “common but differentiated responsibilities”, developed countries had to be at the forefront of the fight against climate change. As for developing countries, which included Brazil, China, India and Indonesia, they were also parties to the Protocol, but were not concerned by the commitment to reduce GHG emissions.</a:t>
            </a:r>
            <a:r>
              <a:rPr lang="it-IT" sz="1050" spc="-5" baseline="30000">
                <a:solidFill>
                  <a:srgbClr val="000000"/>
                </a:solidFill>
                <a:latin typeface="Tahoma" panose="02020603050405020304" pitchFamily="2"/>
              </a:rPr>
              <a:t>13</a:t>
            </a:r>
            <a:r>
              <a:rPr lang="it-IT" sz="100" spc="-5">
                <a:solidFill>
                  <a:srgbClr val="000000"/>
                </a:solidFill>
                <a:latin typeface="Tahoma" panose="02020603050405020304" pitchFamily="2"/>
              </a:rPr>
              <a:t> </a:t>
            </a:r>
          </a:p>
          <a:p>
            <a:pPr marL="45720" marR="0" indent="0" algn="l">
              <a:lnSpc>
                <a:spcPts val="1300"/>
              </a:lnSpc>
              <a:spcBef>
                <a:spcPts val="1175"/>
              </a:spcBef>
              <a:spcAft>
                <a:spcPts val="0"/>
              </a:spcAft>
            </a:pPr>
            <a:r>
              <a:rPr lang="it-IT" sz="1050" spc="15">
                <a:solidFill>
                  <a:srgbClr val="000000"/>
                </a:solidFill>
                <a:latin typeface="Tahoma" panose="02020603050405020304" pitchFamily="2"/>
              </a:rPr>
              <a:t>And so, despite being signed in 1997, it was not until 2005 that the agreement was ratified by a majority of countries, excluding the United States. As a result, barely one third of global GHG emissions were actually covered by the Protocol. </a:t>
            </a:r>
          </a:p>
          <a:p>
            <a:pPr marL="45720" marR="0" indent="0" algn="l">
              <a:lnSpc>
                <a:spcPts val="1300"/>
              </a:lnSpc>
              <a:spcBef>
                <a:spcPts val="1140"/>
              </a:spcBef>
              <a:spcAft>
                <a:spcPts val="0"/>
              </a:spcAft>
            </a:pPr>
            <a:r>
              <a:rPr lang="it-IT" sz="1050" spc="20">
                <a:solidFill>
                  <a:srgbClr val="000000"/>
                </a:solidFill>
                <a:latin typeface="Tahoma" panose="02020603050405020304" pitchFamily="2"/>
              </a:rPr>
              <a:t>In the opinion of many experts, the significant reductions in emissions observed in the post-Kyoto period were more attributable to the collapse of Eastern Bloc economies and the 2008 financial crisis than the effectiveness of the  </a:t>
            </a:r>
          </a:p>
        </p:txBody>
      </p:sp>
      <p:sp>
        <p:nvSpPr>
          <p:cNvPr id="9" name="Segnaposto testo 8"/>
          <p:cNvSpPr>
            <a:spLocks noGrp="1"/>
          </p:cNvSpPr>
          <p:nvPr>
            <p:ph type="body" idx="10"/>
          </p:nvPr>
        </p:nvSpPr>
        <p:spPr>
          <a:xfrm>
            <a:off x="5280025" y="1595120"/>
            <a:ext cx="2008505" cy="5488305"/>
          </a:xfrm>
          <a:prstGeom prst="rect">
            <a:avLst/>
          </a:prstGeom>
          <a:noFill/>
          <a:ln w="0" cmpd="sng">
            <a:noFill/>
            <a:prstDash val="solid"/>
          </a:ln>
        </p:spPr>
        <p:txBody>
          <a:bodyPr vert="horz" lIns="0" tIns="0" rIns="0" bIns="0" anchor="t"/>
          <a:lstStyle/>
          <a:p>
            <a:pPr marL="0" marR="91440" indent="0" algn="l">
              <a:lnSpc>
                <a:spcPts val="1300"/>
              </a:lnSpc>
              <a:spcAft>
                <a:spcPts val="0"/>
              </a:spcAft>
            </a:pPr>
            <a:r>
              <a:rPr lang="it-IT" sz="1050" spc="0">
                <a:solidFill>
                  <a:srgbClr val="000000"/>
                </a:solidFill>
                <a:latin typeface="Tahoma" panose="02020603050405020304" pitchFamily="2"/>
              </a:rPr>
              <a:t>Protocol. Already in 2007, some were calling for its renunciation, judging it to be inadequate for a new economic reality that has seen China and India join the group of countries with high emissions.</a:t>
            </a:r>
            <a:r>
              <a:rPr lang="it-IT" sz="1050" spc="0" baseline="30000">
                <a:solidFill>
                  <a:srgbClr val="000000"/>
                </a:solidFill>
                <a:latin typeface="Tahoma" panose="02020603050405020304" pitchFamily="2"/>
              </a:rPr>
              <a:t>14</a:t>
            </a:r>
            <a:r>
              <a:rPr lang="it-IT" sz="100" spc="0">
                <a:solidFill>
                  <a:srgbClr val="000000"/>
                </a:solidFill>
                <a:latin typeface="Tahoma" panose="02020603050405020304" pitchFamily="2"/>
              </a:rPr>
              <a:t> </a:t>
            </a:r>
          </a:p>
          <a:p>
            <a:pPr marL="0" marR="0" indent="0" algn="l">
              <a:lnSpc>
                <a:spcPts val="1300"/>
              </a:lnSpc>
              <a:spcBef>
                <a:spcPts val="1200"/>
              </a:spcBef>
              <a:spcAft>
                <a:spcPts val="0"/>
              </a:spcAft>
            </a:pPr>
            <a:r>
              <a:rPr lang="it-IT" sz="1050" spc="25">
                <a:solidFill>
                  <a:srgbClr val="000000"/>
                </a:solidFill>
                <a:latin typeface="Tahoma" panose="02020603050405020304" pitchFamily="2"/>
              </a:rPr>
              <a:t>The non-binding agreement therefore fizzled out rather quickly. And the sharp division between rich countries and developing countries has only intensified with every post-Kyoto conference. </a:t>
            </a:r>
          </a:p>
          <a:p>
            <a:pPr marL="0" marR="0" indent="0" algn="l">
              <a:lnSpc>
                <a:spcPts val="1300"/>
              </a:lnSpc>
              <a:spcBef>
                <a:spcPts val="1150"/>
              </a:spcBef>
              <a:spcAft>
                <a:spcPts val="0"/>
              </a:spcAft>
            </a:pPr>
            <a:r>
              <a:rPr lang="it-IT" sz="1050" spc="15">
                <a:solidFill>
                  <a:srgbClr val="000000"/>
                </a:solidFill>
                <a:latin typeface="Tahoma" panose="02020603050405020304" pitchFamily="2"/>
              </a:rPr>
              <a:t>This led many to the </a:t>
            </a:r>
          </a:p>
          <a:p>
            <a:pPr marL="0" marR="45720" indent="0" algn="l">
              <a:lnSpc>
                <a:spcPts val="1300"/>
              </a:lnSpc>
              <a:spcBef>
                <a:spcPts val="0"/>
              </a:spcBef>
              <a:spcAft>
                <a:spcPts val="0"/>
              </a:spcAft>
            </a:pPr>
            <a:r>
              <a:rPr lang="it-IT" sz="1050" spc="20">
                <a:solidFill>
                  <a:srgbClr val="000000"/>
                </a:solidFill>
                <a:latin typeface="Tahoma" panose="02020603050405020304" pitchFamily="2"/>
              </a:rPr>
              <a:t>conclusion that Kyoto was a failure and should be replaced with another, more ambitious agreement. After a failed attempt in 2009 at the COP15 in Copenhagen, the climate emergency gradually pushed the international community back up against the wall. Consequently, the process to negotiate a new agreement was relaunched in 2011 in Durban at the COP17. In 2015, the stage was set for the Paris Conference, the COP21, upon which significant hopes lay. </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layout 17">
    <p:bg>
      <p:bgPr>
        <a:solidFill>
          <a:schemeClr val="bg1">
            <a:alpha val="100000"/>
          </a:schemeClr>
        </a:solidFill>
        <a:effectLst/>
      </p:bgPr>
    </p:bg>
    <p:spTree>
      <p:nvGrpSpPr>
        <p:cNvPr id="1" name=""/>
        <p:cNvGrpSpPr/>
        <p:nvPr/>
      </p:nvGrpSpPr>
      <p:grpSpPr>
        <a:xfrm>
          <a:off x="0" y="0"/>
          <a:ext cx="0" cy="0"/>
          <a:chOff x="0" y="0"/>
          <a:chExt cx="0" cy="0"/>
        </a:xfrm>
      </p:grpSpPr>
      <p:sp>
        <p:nvSpPr>
          <p:cNvPr id="2" name="Segnaposto testo 1"/>
          <p:cNvSpPr>
            <a:spLocks noGrp="1"/>
          </p:cNvSpPr>
          <p:nvPr>
            <p:ph type="body" idx="10"/>
          </p:nvPr>
        </p:nvSpPr>
        <p:spPr>
          <a:xfrm>
            <a:off x="289560" y="63500"/>
            <a:ext cx="4013200" cy="1515110"/>
          </a:xfrm>
          <a:prstGeom prst="rect">
            <a:avLst/>
          </a:prstGeom>
          <a:noFill/>
          <a:ln w="0" cmpd="sng">
            <a:noFill/>
            <a:prstDash val="solid"/>
          </a:ln>
        </p:spPr>
        <p:txBody>
          <a:bodyPr vert="horz" lIns="0" tIns="573405" rIns="0" bIns="0" anchor="t"/>
          <a:lstStyle/>
          <a:p>
            <a:pPr marL="0" marR="0" indent="0" algn="l">
              <a:lnSpc>
                <a:spcPts val="2400"/>
              </a:lnSpc>
              <a:spcAft>
                <a:spcPts val="2565"/>
              </a:spcAft>
            </a:pPr>
            <a:r>
              <a:rPr lang="it-IT" sz="1650" b="1" spc="0">
                <a:solidFill>
                  <a:srgbClr val="00ADB6"/>
                </a:solidFill>
                <a:latin typeface="Tahoma" panose="02020603050405020304" pitchFamily="2"/>
              </a:rPr>
              <a:t>The Paris Agreement: necessary but insufficient </a:t>
            </a:r>
          </a:p>
        </p:txBody>
      </p:sp>
      <p:sp>
        <p:nvSpPr>
          <p:cNvPr id="3" name="Segnaposto testo 2"/>
          <p:cNvSpPr>
            <a:spLocks noGrp="1"/>
          </p:cNvSpPr>
          <p:nvPr>
            <p:ph type="body" idx="10"/>
          </p:nvPr>
        </p:nvSpPr>
        <p:spPr>
          <a:xfrm>
            <a:off x="256540" y="1578610"/>
            <a:ext cx="2008505" cy="5495925"/>
          </a:xfrm>
          <a:prstGeom prst="rect">
            <a:avLst/>
          </a:prstGeom>
          <a:noFill/>
          <a:ln w="0" cmpd="sng">
            <a:noFill/>
            <a:prstDash val="solid"/>
          </a:ln>
        </p:spPr>
        <p:txBody>
          <a:bodyPr vert="horz" lIns="0" tIns="9525" rIns="0" bIns="0" anchor="t"/>
          <a:lstStyle/>
          <a:p>
            <a:pPr marL="0" marR="0" indent="0" algn="l">
              <a:lnSpc>
                <a:spcPts val="1300"/>
              </a:lnSpc>
              <a:spcAft>
                <a:spcPts val="0"/>
              </a:spcAft>
            </a:pPr>
            <a:r>
              <a:rPr lang="it-IT" sz="1050" spc="0">
                <a:solidFill>
                  <a:srgbClr val="000000"/>
                </a:solidFill>
                <a:latin typeface="Tahoma" panose="02020603050405020304" pitchFamily="2"/>
              </a:rPr>
              <a:t>On 12 December 2015, when the French Minister for Foreign Affairs, Laurent Fabius, knocked his (green!) hammer on the table to signify the adoption of the Paris Agreement, the world let out a sigh of relief. After tough negotiations, the first universal climate agreement was finally signed by the 195 countries participating in the Conference. </a:t>
            </a:r>
          </a:p>
          <a:p>
            <a:pPr marL="0" marR="45720" indent="0" algn="l">
              <a:lnSpc>
                <a:spcPts val="1300"/>
              </a:lnSpc>
              <a:spcBef>
                <a:spcPts val="1055"/>
              </a:spcBef>
              <a:spcAft>
                <a:spcPts val="0"/>
              </a:spcAft>
            </a:pPr>
            <a:r>
              <a:rPr lang="it-IT" sz="1050" spc="0">
                <a:solidFill>
                  <a:srgbClr val="000000"/>
                </a:solidFill>
                <a:latin typeface="Tahoma" panose="02020603050405020304" pitchFamily="2"/>
              </a:rPr>
              <a:t>Its entry into force was subject to ratification by 55 countries responsible for at least 55% of GHG emissions. This was achieved less than a year later, on 4 November 2016. </a:t>
            </a:r>
          </a:p>
          <a:p>
            <a:pPr marL="0" marR="0" indent="0" algn="l">
              <a:lnSpc>
                <a:spcPts val="1300"/>
              </a:lnSpc>
              <a:spcBef>
                <a:spcPts val="1225"/>
              </a:spcBef>
              <a:spcAft>
                <a:spcPts val="0"/>
              </a:spcAft>
            </a:pPr>
            <a:r>
              <a:rPr lang="it-IT" sz="1050" spc="30">
                <a:solidFill>
                  <a:srgbClr val="000000"/>
                </a:solidFill>
                <a:latin typeface="Tahoma" panose="02020603050405020304" pitchFamily="2"/>
              </a:rPr>
              <a:t>Planned as an additional protocol to the Framework Convention (UNFCCC), the Agreement specifies, as early as in Article 2, that its objective is to keep the increase in global average temperature to well below 2</a:t>
            </a:r>
            <a:r>
              <a:rPr lang="it-IT" sz="1050" spc="30" baseline="30000">
                <a:solidFill>
                  <a:srgbClr val="000000"/>
                </a:solidFill>
                <a:latin typeface="Tahoma" panose="02020603050405020304" pitchFamily="2"/>
              </a:rPr>
              <a:t>o</a:t>
            </a:r>
            <a:r>
              <a:rPr lang="it-IT" sz="1050" spc="30">
                <a:solidFill>
                  <a:srgbClr val="000000"/>
                </a:solidFill>
                <a:latin typeface="Tahoma" panose="02020603050405020304" pitchFamily="2"/>
              </a:rPr>
              <a:t> C above pre-industrial levels. Consequently, it requires parties to limit the rise to 1.5</a:t>
            </a:r>
            <a:r>
              <a:rPr lang="it-IT" sz="1050" spc="30" baseline="30000">
                <a:solidFill>
                  <a:srgbClr val="000000"/>
                </a:solidFill>
                <a:latin typeface="Tahoma" panose="02020603050405020304" pitchFamily="2"/>
              </a:rPr>
              <a:t>o</a:t>
            </a:r>
            <a:r>
              <a:rPr lang="it-IT" sz="1050" spc="30">
                <a:solidFill>
                  <a:srgbClr val="000000"/>
                </a:solidFill>
                <a:latin typeface="Tahoma" panose="02020603050405020304" pitchFamily="2"/>
              </a:rPr>
              <a:t> C, a wish expressed by the most vulnerable countries, many of which are small island developing states. </a:t>
            </a:r>
          </a:p>
        </p:txBody>
      </p:sp>
      <p:sp>
        <p:nvSpPr>
          <p:cNvPr id="4" name="Segnaposto testo 3"/>
          <p:cNvSpPr>
            <a:spLocks noGrp="1"/>
          </p:cNvSpPr>
          <p:nvPr>
            <p:ph type="body" idx="10"/>
          </p:nvPr>
        </p:nvSpPr>
        <p:spPr>
          <a:xfrm>
            <a:off x="2449195" y="1578610"/>
            <a:ext cx="2008505" cy="5638800"/>
          </a:xfrm>
          <a:prstGeom prst="rect">
            <a:avLst/>
          </a:prstGeom>
          <a:noFill/>
          <a:ln w="0" cmpd="sng">
            <a:noFill/>
            <a:prstDash val="solid"/>
          </a:ln>
        </p:spPr>
        <p:txBody>
          <a:bodyPr vert="horz" lIns="0" tIns="9525" rIns="0" bIns="0" anchor="t"/>
          <a:lstStyle/>
          <a:p>
            <a:pPr marL="0" marR="182880" indent="0" algn="l">
              <a:lnSpc>
                <a:spcPts val="1300"/>
              </a:lnSpc>
              <a:spcAft>
                <a:spcPts val="0"/>
              </a:spcAft>
            </a:pPr>
            <a:r>
              <a:rPr lang="it-IT" sz="1050" spc="0">
                <a:solidFill>
                  <a:srgbClr val="000000"/>
                </a:solidFill>
                <a:latin typeface="Tahoma" panose="02020603050405020304" pitchFamily="2"/>
              </a:rPr>
              <a:t>Unlike the Kyoto Protocol, and despite estimates by the IPCC that a GHG emissions reduction of 40% to 70% is necessary by 2050, the Paris Agreement does not include compulsory targets. </a:t>
            </a:r>
          </a:p>
          <a:p>
            <a:pPr marL="0" marR="0" indent="0" algn="l">
              <a:lnSpc>
                <a:spcPts val="1300"/>
              </a:lnSpc>
              <a:spcBef>
                <a:spcPts val="1125"/>
              </a:spcBef>
              <a:spcAft>
                <a:spcPts val="0"/>
              </a:spcAft>
            </a:pPr>
            <a:r>
              <a:rPr lang="it-IT" sz="1050" spc="15">
                <a:solidFill>
                  <a:srgbClr val="000000"/>
                </a:solidFill>
                <a:latin typeface="Tahoma" panose="02020603050405020304" pitchFamily="2"/>
              </a:rPr>
              <a:t>Instead, each country is </a:t>
            </a:r>
          </a:p>
          <a:p>
            <a:pPr marL="0" marR="0" indent="0" algn="l">
              <a:lnSpc>
                <a:spcPts val="1300"/>
              </a:lnSpc>
              <a:spcBef>
                <a:spcPts val="0"/>
              </a:spcBef>
              <a:spcAft>
                <a:spcPts val="0"/>
              </a:spcAft>
            </a:pPr>
            <a:r>
              <a:rPr lang="it-IT" sz="1050" spc="35">
                <a:solidFill>
                  <a:srgbClr val="000000"/>
                </a:solidFill>
                <a:latin typeface="Tahoma" panose="02020603050405020304" pitchFamily="2"/>
              </a:rPr>
              <a:t>invited to commit to so-called “determined contributions”, which is the reduction of </a:t>
            </a:r>
          </a:p>
          <a:p>
            <a:pPr marL="0" marR="0" indent="0" algn="l">
              <a:lnSpc>
                <a:spcPts val="1300"/>
              </a:lnSpc>
              <a:spcBef>
                <a:spcPts val="0"/>
              </a:spcBef>
              <a:spcAft>
                <a:spcPts val="0"/>
              </a:spcAft>
            </a:pPr>
            <a:r>
              <a:rPr lang="it-IT" sz="1050" spc="0">
                <a:solidFill>
                  <a:srgbClr val="000000"/>
                </a:solidFill>
                <a:latin typeface="Tahoma" panose="02020603050405020304" pitchFamily="2"/>
              </a:rPr>
              <a:t>GHGs that the country is committing to make over a five-year period. The first global evaluation of progress will be carried out in 2023. </a:t>
            </a:r>
          </a:p>
          <a:p>
            <a:pPr marL="0" marR="0" indent="0" algn="l">
              <a:lnSpc>
                <a:spcPts val="1300"/>
              </a:lnSpc>
              <a:spcBef>
                <a:spcPts val="1150"/>
              </a:spcBef>
              <a:spcAft>
                <a:spcPts val="0"/>
              </a:spcAft>
            </a:pPr>
            <a:r>
              <a:rPr lang="it-IT" sz="1050" spc="25">
                <a:solidFill>
                  <a:srgbClr val="000000"/>
                </a:solidFill>
                <a:latin typeface="Tahoma" panose="02020603050405020304" pitchFamily="2"/>
              </a:rPr>
              <a:t>A financial mechanism was established, through which developed countries must provide at least $100 billion to assist low-income countries. There were also to be </a:t>
            </a:r>
          </a:p>
          <a:p>
            <a:pPr marL="0" marR="0" indent="0" algn="l">
              <a:lnSpc>
                <a:spcPts val="1300"/>
              </a:lnSpc>
              <a:spcBef>
                <a:spcPts val="75"/>
              </a:spcBef>
              <a:spcAft>
                <a:spcPts val="0"/>
              </a:spcAft>
            </a:pPr>
            <a:r>
              <a:rPr lang="it-IT" sz="1050" spc="0">
                <a:solidFill>
                  <a:srgbClr val="000000"/>
                </a:solidFill>
                <a:latin typeface="Tahoma" panose="02020603050405020304" pitchFamily="2"/>
              </a:rPr>
              <a:t>periodic increases in financial contributions to meet needs that might increase over time. </a:t>
            </a:r>
          </a:p>
          <a:p>
            <a:pPr marL="0" marR="0" indent="0" algn="l">
              <a:lnSpc>
                <a:spcPts val="1300"/>
              </a:lnSpc>
              <a:spcBef>
                <a:spcPts val="1125"/>
              </a:spcBef>
              <a:spcAft>
                <a:spcPts val="0"/>
              </a:spcAft>
            </a:pPr>
            <a:r>
              <a:rPr lang="it-IT" sz="1050" spc="30">
                <a:solidFill>
                  <a:srgbClr val="000000"/>
                </a:solidFill>
                <a:latin typeface="Tahoma" panose="02020603050405020304" pitchFamily="2"/>
              </a:rPr>
              <a:t>There are no sanctions in the event of non-compliance by a state, which makes it difficult to talk about a legally binding tool. This agreement is an ambitious general pathway and  </a:t>
            </a:r>
          </a:p>
        </p:txBody>
      </p:sp>
      <p:sp>
        <p:nvSpPr>
          <p:cNvPr id="5" name="Segnaposto testo 4"/>
          <p:cNvSpPr>
            <a:spLocks noGrp="1"/>
          </p:cNvSpPr>
          <p:nvPr>
            <p:ph type="body" idx="10"/>
          </p:nvPr>
        </p:nvSpPr>
        <p:spPr>
          <a:xfrm>
            <a:off x="4641850" y="1578610"/>
            <a:ext cx="2008505" cy="5638800"/>
          </a:xfrm>
          <a:prstGeom prst="rect">
            <a:avLst/>
          </a:prstGeom>
          <a:noFill/>
          <a:ln w="0" cmpd="sng">
            <a:noFill/>
            <a:prstDash val="solid"/>
          </a:ln>
        </p:spPr>
        <p:txBody>
          <a:bodyPr vert="horz" lIns="0" tIns="0" rIns="0" bIns="0" anchor="t"/>
          <a:lstStyle/>
          <a:p>
            <a:pPr marL="0" marR="137160" indent="0" algn="l">
              <a:lnSpc>
                <a:spcPts val="1300"/>
              </a:lnSpc>
              <a:spcAft>
                <a:spcPts val="0"/>
              </a:spcAft>
            </a:pPr>
            <a:r>
              <a:rPr lang="it-IT" sz="1050" spc="0">
                <a:solidFill>
                  <a:srgbClr val="000000"/>
                </a:solidFill>
                <a:latin typeface="Tahoma" panose="02020603050405020304" pitchFamily="2"/>
              </a:rPr>
              <a:t>a framework for action rather than a set of strict guidelines. Assuming the good faith of the parties to maximise their voluntary contributions, the goal is to create a virtuous circle.</a:t>
            </a:r>
            <a:r>
              <a:rPr lang="it-IT" sz="1050" spc="0" baseline="30000">
                <a:solidFill>
                  <a:srgbClr val="000000"/>
                </a:solidFill>
                <a:latin typeface="Tahoma" panose="02020603050405020304" pitchFamily="2"/>
              </a:rPr>
              <a:t>15</a:t>
            </a:r>
            <a:r>
              <a:rPr lang="it-IT" sz="100" spc="0">
                <a:solidFill>
                  <a:srgbClr val="000000"/>
                </a:solidFill>
                <a:latin typeface="Tahoma" panose="02020603050405020304" pitchFamily="2"/>
              </a:rPr>
              <a:t> </a:t>
            </a:r>
          </a:p>
          <a:p>
            <a:pPr marL="0" marR="45720" indent="0" algn="l">
              <a:lnSpc>
                <a:spcPts val="1300"/>
              </a:lnSpc>
              <a:spcBef>
                <a:spcPts val="1210"/>
              </a:spcBef>
              <a:spcAft>
                <a:spcPts val="0"/>
              </a:spcAft>
            </a:pPr>
            <a:r>
              <a:rPr lang="it-IT" sz="1050" spc="25">
                <a:solidFill>
                  <a:srgbClr val="000000"/>
                </a:solidFill>
                <a:latin typeface="Tahoma" panose="02020603050405020304" pitchFamily="2"/>
              </a:rPr>
              <a:t>Today, nearly four years after the adoption of the Paris Agreement, there is a gap between the requirements and prospects as regards GHGs: global emissions are rising, while the national commitments to address climate change are insufficient.</a:t>
            </a:r>
            <a:r>
              <a:rPr lang="it-IT" sz="1050" spc="25" baseline="30000">
                <a:solidFill>
                  <a:srgbClr val="000000"/>
                </a:solidFill>
                <a:latin typeface="Tahoma" panose="02020603050405020304" pitchFamily="2"/>
              </a:rPr>
              <a:t>16</a:t>
            </a:r>
            <a:r>
              <a:rPr lang="it-IT" sz="1050" spc="25">
                <a:solidFill>
                  <a:srgbClr val="000000"/>
                </a:solidFill>
                <a:latin typeface="Tahoma" panose="02020603050405020304" pitchFamily="2"/>
              </a:rPr>
              <a:t> The key sections of the 2018 Global Emissions Gap report, published by the United Nations Environment Programme (UNEP), mirror several other pieces of scientific research carried out recently, indicate that the window for supressing the threat that climate change poses is quickly closing. In addition, UNEP concludes that: </a:t>
            </a:r>
          </a:p>
          <a:p>
            <a:pPr marL="137160" marR="0" indent="0" algn="l">
              <a:lnSpc>
                <a:spcPts val="1200"/>
              </a:lnSpc>
              <a:spcBef>
                <a:spcPts val="1200"/>
              </a:spcBef>
              <a:spcAft>
                <a:spcPts val="285"/>
              </a:spcAft>
            </a:pPr>
            <a:r>
              <a:rPr lang="it-IT" sz="1000" b="1" spc="0">
                <a:solidFill>
                  <a:srgbClr val="BE1F2E"/>
                </a:solidFill>
                <a:latin typeface="Tahoma" panose="02020603050405020304" pitchFamily="2"/>
              </a:rPr>
              <a:t>» It is still possible to keep global warming below 2°C, but the technical feasibility of reducing the gap </a:t>
            </a:r>
          </a:p>
        </p:txBody>
      </p:sp>
      <p:sp>
        <p:nvSpPr>
          <p:cNvPr id="6" name="Segnaposto testo 5"/>
          <p:cNvSpPr>
            <a:spLocks noGrp="1"/>
          </p:cNvSpPr>
          <p:nvPr>
            <p:ph type="body" idx="10"/>
          </p:nvPr>
        </p:nvSpPr>
        <p:spPr>
          <a:xfrm>
            <a:off x="6927850" y="6931025"/>
            <a:ext cx="475615" cy="631190"/>
          </a:xfrm>
          <a:prstGeom prst="rect">
            <a:avLst/>
          </a:prstGeom>
          <a:solidFill>
            <a:srgbClr val="00ADB6"/>
          </a:solidFill>
          <a:ln w="0" cmpd="sng">
            <a:noFill/>
            <a:prstDash val="solid"/>
          </a:ln>
        </p:spPr>
        <p:txBody>
          <a:bodyPr vert="horz" lIns="0" tIns="20955" rIns="0" bIns="0" anchor="t"/>
          <a:lstStyle/>
          <a:p>
            <a:pPr marL="91440" marR="0" indent="0" algn="l">
              <a:lnSpc>
                <a:spcPts val="2000"/>
              </a:lnSpc>
              <a:spcAft>
                <a:spcPts val="2765"/>
              </a:spcAft>
            </a:pPr>
            <a:r>
              <a:rPr lang="it-IT" sz="1750" b="1" spc="165">
                <a:solidFill>
                  <a:srgbClr val="FFFFFF"/>
                </a:solidFill>
                <a:latin typeface="Arial" panose="02020603050405020304" pitchFamily="2"/>
              </a:rPr>
              <a:t>15 </a:t>
            </a:r>
          </a:p>
        </p:txBody>
      </p:sp>
      <p:sp>
        <p:nvSpPr>
          <p:cNvPr id="9" name="Segnaposto testo 8"/>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layout 18">
    <p:bg>
      <p:bgPr>
        <a:solidFill>
          <a:schemeClr val="bg1">
            <a:alpha val="100000"/>
          </a:schemeClr>
        </a:solidFill>
        <a:effectLst/>
      </p:bgPr>
    </p:bg>
    <p:spTree>
      <p:nvGrpSpPr>
        <p:cNvPr id="1" name=""/>
        <p:cNvGrpSpPr/>
        <p:nvPr/>
      </p:nvGrpSpPr>
      <p:grpSpPr>
        <a:xfrm>
          <a:off x="0" y="0"/>
          <a:ext cx="0" cy="0"/>
          <a:chOff x="0" y="0"/>
          <a:chExt cx="0" cy="0"/>
        </a:xfrm>
      </p:grpSpPr>
      <p:sp>
        <p:nvSpPr>
          <p:cNvPr id="4" name="Segnaposto testo 3"/>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5" name="Segnaposto testo 4"/>
          <p:cNvSpPr>
            <a:spLocks noGrp="1"/>
          </p:cNvSpPr>
          <p:nvPr>
            <p:ph type="body" idx="10"/>
          </p:nvPr>
        </p:nvSpPr>
        <p:spPr>
          <a:xfrm>
            <a:off x="155575" y="6931025"/>
            <a:ext cx="475615" cy="631190"/>
          </a:xfrm>
          <a:prstGeom prst="rect">
            <a:avLst/>
          </a:prstGeom>
          <a:noFill/>
          <a:ln w="0" cmpd="sng">
            <a:noFill/>
            <a:prstDash val="solid"/>
          </a:ln>
        </p:spPr>
        <p:txBody>
          <a:bodyPr vert="horz" lIns="0" tIns="20955" rIns="0" bIns="0" anchor="t"/>
          <a:lstStyle/>
          <a:p>
            <a:pPr marL="91440" marR="0" indent="0" algn="l">
              <a:lnSpc>
                <a:spcPts val="2000"/>
              </a:lnSpc>
              <a:spcAft>
                <a:spcPts val="2765"/>
              </a:spcAft>
            </a:pPr>
            <a:r>
              <a:rPr lang="it-IT" sz="1750" b="1" spc="165">
                <a:solidFill>
                  <a:srgbClr val="FFFFFF"/>
                </a:solidFill>
                <a:latin typeface="Arial" panose="02020603050405020304" pitchFamily="2"/>
              </a:rPr>
              <a:t>16 </a:t>
            </a:r>
          </a:p>
        </p:txBody>
      </p:sp>
      <p:sp>
        <p:nvSpPr>
          <p:cNvPr id="6" name="Segnaposto testo 5"/>
          <p:cNvSpPr>
            <a:spLocks noGrp="1"/>
          </p:cNvSpPr>
          <p:nvPr>
            <p:ph type="body" idx="10"/>
          </p:nvPr>
        </p:nvSpPr>
        <p:spPr>
          <a:xfrm>
            <a:off x="902970" y="692785"/>
            <a:ext cx="2008505" cy="2132965"/>
          </a:xfrm>
          <a:prstGeom prst="rect">
            <a:avLst/>
          </a:prstGeom>
          <a:noFill/>
          <a:ln w="0" cmpd="sng">
            <a:noFill/>
            <a:prstDash val="solid"/>
          </a:ln>
        </p:spPr>
        <p:txBody>
          <a:bodyPr vert="horz" lIns="0" tIns="8255" rIns="0" bIns="0" anchor="t"/>
          <a:lstStyle/>
          <a:p>
            <a:pPr marL="137160" marR="0" indent="0" algn="l">
              <a:lnSpc>
                <a:spcPts val="1200"/>
              </a:lnSpc>
              <a:spcAft>
                <a:spcPts val="0"/>
              </a:spcAft>
            </a:pPr>
            <a:r>
              <a:rPr lang="it-IT" sz="1000" b="1" spc="25">
                <a:solidFill>
                  <a:srgbClr val="BE1F2E"/>
                </a:solidFill>
                <a:latin typeface="Tahoma" panose="02020603050405020304" pitchFamily="2"/>
              </a:rPr>
              <a:t>between the requirements and prospects and attaining a 1.5°C scenario is shrinking </a:t>
            </a:r>
          </a:p>
          <a:p>
            <a:pPr marL="137160" marR="274320" indent="0" algn="l">
              <a:lnSpc>
                <a:spcPts val="1200"/>
              </a:lnSpc>
              <a:spcBef>
                <a:spcPts val="550"/>
              </a:spcBef>
              <a:spcAft>
                <a:spcPts val="0"/>
              </a:spcAft>
            </a:pPr>
            <a:r>
              <a:rPr lang="it-IT" sz="1000" b="1" spc="0">
                <a:solidFill>
                  <a:srgbClr val="BE1F2E"/>
                </a:solidFill>
                <a:latin typeface="Tahoma" panose="02020603050405020304" pitchFamily="2"/>
              </a:rPr>
              <a:t>» Global CO</a:t>
            </a:r>
            <a:r>
              <a:rPr lang="it-IT" sz="1000" b="1" spc="0" baseline="-25000">
                <a:solidFill>
                  <a:srgbClr val="BE1F2E"/>
                </a:solidFill>
                <a:latin typeface="Tahoma" panose="02020603050405020304" pitchFamily="2"/>
              </a:rPr>
              <a:t>2</a:t>
            </a:r>
            <a:r>
              <a:rPr lang="it-IT" sz="1000" b="1" spc="0">
                <a:solidFill>
                  <a:srgbClr val="BE1F2E"/>
                </a:solidFill>
                <a:latin typeface="Tahoma" panose="02020603050405020304" pitchFamily="2"/>
              </a:rPr>
              <a:t> emissions increased in 2017, after having been stable for three years </a:t>
            </a:r>
          </a:p>
          <a:p>
            <a:pPr marL="137160" marR="45720" indent="0" algn="l">
              <a:lnSpc>
                <a:spcPts val="1200"/>
              </a:lnSpc>
              <a:spcBef>
                <a:spcPts val="580"/>
              </a:spcBef>
              <a:spcAft>
                <a:spcPts val="0"/>
              </a:spcAft>
            </a:pPr>
            <a:r>
              <a:rPr lang="it-IT" sz="1000" b="1" spc="0">
                <a:solidFill>
                  <a:srgbClr val="BE1F2E"/>
                </a:solidFill>
                <a:latin typeface="Tahoma" panose="02020603050405020304" pitchFamily="2"/>
              </a:rPr>
              <a:t>» If the aforementioned emissions reduction gap is not bridged by 2030, it is extremely unlikely that the aim of maintaining the </a:t>
            </a:r>
          </a:p>
        </p:txBody>
      </p:sp>
      <p:sp>
        <p:nvSpPr>
          <p:cNvPr id="7" name="Segnaposto testo 6"/>
          <p:cNvSpPr>
            <a:spLocks noGrp="1"/>
          </p:cNvSpPr>
          <p:nvPr>
            <p:ph type="body" idx="10"/>
          </p:nvPr>
        </p:nvSpPr>
        <p:spPr>
          <a:xfrm>
            <a:off x="902970" y="4118610"/>
            <a:ext cx="2008505" cy="2998470"/>
          </a:xfrm>
          <a:prstGeom prst="rect">
            <a:avLst/>
          </a:prstGeom>
          <a:noFill/>
          <a:ln w="0" cmpd="sng">
            <a:noFill/>
            <a:prstDash val="solid"/>
          </a:ln>
        </p:spPr>
        <p:txBody>
          <a:bodyPr vert="horz" lIns="0" tIns="2540" rIns="0" bIns="0" anchor="t"/>
          <a:lstStyle/>
          <a:p>
            <a:pPr marL="0" marR="0" indent="0" algn="l">
              <a:lnSpc>
                <a:spcPts val="1300"/>
              </a:lnSpc>
              <a:spcAft>
                <a:spcPts val="0"/>
              </a:spcAft>
            </a:pPr>
            <a:r>
              <a:rPr lang="it-IT" sz="1050" spc="30">
                <a:solidFill>
                  <a:srgbClr val="000000"/>
                </a:solidFill>
                <a:latin typeface="Tahoma" panose="02020603050405020304" pitchFamily="2"/>
              </a:rPr>
              <a:t>At a time when the economic system is practically at war with the planet, to paraphrase Naomi Klein,</a:t>
            </a:r>
            <a:r>
              <a:rPr lang="it-IT" sz="1050" spc="30" baseline="30000">
                <a:solidFill>
                  <a:srgbClr val="000000"/>
                </a:solidFill>
                <a:latin typeface="Tahoma" panose="02020603050405020304" pitchFamily="2"/>
              </a:rPr>
              <a:t>17</a:t>
            </a:r>
            <a:r>
              <a:rPr lang="it-IT" sz="1050" spc="30">
                <a:solidFill>
                  <a:srgbClr val="000000"/>
                </a:solidFill>
                <a:latin typeface="Tahoma" panose="02020603050405020304" pitchFamily="2"/>
              </a:rPr>
              <a:t> a structural and radical change to the economic paradigm appears imperative if we are to stave off the predicted disaster. </a:t>
            </a:r>
          </a:p>
          <a:p>
            <a:pPr marL="0" marR="137160" indent="0" algn="l">
              <a:lnSpc>
                <a:spcPts val="1300"/>
              </a:lnSpc>
              <a:spcBef>
                <a:spcPts val="1150"/>
              </a:spcBef>
              <a:spcAft>
                <a:spcPts val="0"/>
              </a:spcAft>
            </a:pPr>
            <a:r>
              <a:rPr lang="it-IT" sz="1050" spc="25">
                <a:solidFill>
                  <a:srgbClr val="000000"/>
                </a:solidFill>
                <a:latin typeface="Tahoma" panose="02020603050405020304" pitchFamily="2"/>
              </a:rPr>
              <a:t>Since the majority of solutions to climate change are already known, why then are our political leaders so slow to adopt them? This seemingly innocuous question helps us better grasp how the necessary measures that need to be implemented are  </a:t>
            </a:r>
          </a:p>
        </p:txBody>
      </p:sp>
      <p:sp>
        <p:nvSpPr>
          <p:cNvPr id="8" name="Segnaposto testo 7"/>
          <p:cNvSpPr>
            <a:spLocks noGrp="1"/>
          </p:cNvSpPr>
          <p:nvPr>
            <p:ph type="body" idx="10"/>
          </p:nvPr>
        </p:nvSpPr>
        <p:spPr>
          <a:xfrm>
            <a:off x="3095625" y="692785"/>
            <a:ext cx="2008505" cy="2132965"/>
          </a:xfrm>
          <a:prstGeom prst="rect">
            <a:avLst/>
          </a:prstGeom>
          <a:noFill/>
          <a:ln w="0" cmpd="sng">
            <a:noFill/>
            <a:prstDash val="solid"/>
          </a:ln>
        </p:spPr>
        <p:txBody>
          <a:bodyPr vert="horz" lIns="0" tIns="7620" rIns="0" bIns="0" anchor="t"/>
          <a:lstStyle/>
          <a:p>
            <a:pPr marL="137160" marR="0" indent="0" algn="l">
              <a:lnSpc>
                <a:spcPts val="1200"/>
              </a:lnSpc>
              <a:spcAft>
                <a:spcPts val="0"/>
              </a:spcAft>
            </a:pPr>
            <a:r>
              <a:rPr lang="it-IT" sz="1000" b="1" spc="0">
                <a:solidFill>
                  <a:srgbClr val="BE1F2E"/>
                </a:solidFill>
                <a:latin typeface="Tahoma" panose="02020603050405020304" pitchFamily="2"/>
              </a:rPr>
              <a:t>temperature rise below 2°C could still be achieved </a:t>
            </a:r>
          </a:p>
          <a:p>
            <a:pPr marL="0" marR="45720" indent="0" algn="l">
              <a:lnSpc>
                <a:spcPts val="1300"/>
              </a:lnSpc>
              <a:spcBef>
                <a:spcPts val="580"/>
              </a:spcBef>
              <a:spcAft>
                <a:spcPts val="550"/>
              </a:spcAft>
            </a:pPr>
            <a:r>
              <a:rPr lang="it-IT" sz="1050" spc="20">
                <a:solidFill>
                  <a:srgbClr val="000000"/>
                </a:solidFill>
                <a:latin typeface="Tahoma" panose="02020603050405020304" pitchFamily="2"/>
              </a:rPr>
              <a:t>More recently, in December 2018 in Katowice, the COP24 made it clear that the commitments of several states as regards GHG reduction are at best vague and at worst decidedly insufficient. However, even if the promises made in the 2015 Paris Agreement were to be realised, global </a:t>
            </a:r>
          </a:p>
        </p:txBody>
      </p:sp>
      <p:sp>
        <p:nvSpPr>
          <p:cNvPr id="9" name="Segnaposto testo 8"/>
          <p:cNvSpPr>
            <a:spLocks noGrp="1"/>
          </p:cNvSpPr>
          <p:nvPr>
            <p:ph type="body" idx="10"/>
          </p:nvPr>
        </p:nvSpPr>
        <p:spPr>
          <a:xfrm>
            <a:off x="3095625" y="4118610"/>
            <a:ext cx="2008505" cy="2974340"/>
          </a:xfrm>
          <a:prstGeom prst="rect">
            <a:avLst/>
          </a:prstGeom>
          <a:noFill/>
          <a:ln w="0" cmpd="sng">
            <a:noFill/>
            <a:prstDash val="solid"/>
          </a:ln>
        </p:spPr>
        <p:txBody>
          <a:bodyPr vert="horz" lIns="0" tIns="2540" rIns="0" bIns="0" anchor="t"/>
          <a:lstStyle/>
          <a:p>
            <a:pPr marL="0" marR="0" indent="0" algn="l">
              <a:lnSpc>
                <a:spcPts val="1300"/>
              </a:lnSpc>
              <a:spcAft>
                <a:spcPts val="0"/>
              </a:spcAft>
            </a:pPr>
            <a:r>
              <a:rPr lang="it-IT" sz="1050" spc="0">
                <a:solidFill>
                  <a:srgbClr val="000000"/>
                </a:solidFill>
                <a:latin typeface="Tahoma" panose="02020603050405020304" pitchFamily="2"/>
              </a:rPr>
              <a:t>incompatible with unbridled capitalism. </a:t>
            </a:r>
          </a:p>
          <a:p>
            <a:pPr marL="0" marR="45720" indent="0" algn="l">
              <a:lnSpc>
                <a:spcPts val="1300"/>
              </a:lnSpc>
              <a:spcBef>
                <a:spcPts val="1150"/>
              </a:spcBef>
              <a:spcAft>
                <a:spcPts val="0"/>
              </a:spcAft>
            </a:pPr>
            <a:r>
              <a:rPr lang="it-IT" sz="1050" spc="20">
                <a:solidFill>
                  <a:srgbClr val="000000"/>
                </a:solidFill>
                <a:latin typeface="Tahoma" panose="02020603050405020304" pitchFamily="2"/>
              </a:rPr>
              <a:t>To say that multinational companies are allergic to regulation would be a euphemism. It is in their DNA. Globalisation, the liberalisation of trade, and the growth-at-any-cost notion on which their development model is based – since the beginning of the 1980s – means that they will always call for less regulation. </a:t>
            </a:r>
          </a:p>
          <a:p>
            <a:pPr marL="0" marR="320040" indent="0" algn="l">
              <a:lnSpc>
                <a:spcPts val="1300"/>
              </a:lnSpc>
              <a:spcBef>
                <a:spcPts val="1130"/>
              </a:spcBef>
              <a:spcAft>
                <a:spcPts val="0"/>
              </a:spcAft>
            </a:pPr>
            <a:r>
              <a:rPr lang="it-IT" sz="1050" spc="0">
                <a:solidFill>
                  <a:srgbClr val="000000"/>
                </a:solidFill>
                <a:latin typeface="Tahoma" panose="02020603050405020304" pitchFamily="2"/>
              </a:rPr>
              <a:t>The major oil companies, to use them as a pertinent example, demonstrate  </a:t>
            </a:r>
          </a:p>
        </p:txBody>
      </p:sp>
      <p:sp>
        <p:nvSpPr>
          <p:cNvPr id="10" name="Segnaposto testo 9"/>
          <p:cNvSpPr>
            <a:spLocks noGrp="1"/>
          </p:cNvSpPr>
          <p:nvPr>
            <p:ph type="body" idx="10"/>
          </p:nvPr>
        </p:nvSpPr>
        <p:spPr>
          <a:xfrm>
            <a:off x="5288280" y="692785"/>
            <a:ext cx="2008505" cy="2132965"/>
          </a:xfrm>
          <a:prstGeom prst="rect">
            <a:avLst/>
          </a:prstGeom>
          <a:noFill/>
          <a:ln w="0" cmpd="sng">
            <a:noFill/>
            <a:prstDash val="solid"/>
          </a:ln>
        </p:spPr>
        <p:txBody>
          <a:bodyPr vert="horz" lIns="0" tIns="4445" rIns="0" bIns="0" anchor="t"/>
          <a:lstStyle/>
          <a:p>
            <a:pPr marL="0" marR="45720" indent="0" algn="l">
              <a:lnSpc>
                <a:spcPts val="1300"/>
              </a:lnSpc>
              <a:spcAft>
                <a:spcPts val="0"/>
              </a:spcAft>
            </a:pPr>
            <a:r>
              <a:rPr lang="it-IT" sz="1050" spc="0">
                <a:solidFill>
                  <a:srgbClr val="000000"/>
                </a:solidFill>
                <a:latin typeface="Tahoma" panose="02020603050405020304" pitchFamily="2"/>
              </a:rPr>
              <a:t>warming would doubtless reach 3°C, which would have catastrophic consequences for human life on Earth. </a:t>
            </a:r>
          </a:p>
          <a:p>
            <a:pPr marL="0" marR="182880" indent="0" algn="l">
              <a:lnSpc>
                <a:spcPts val="1300"/>
              </a:lnSpc>
              <a:spcBef>
                <a:spcPts val="1135"/>
              </a:spcBef>
              <a:spcAft>
                <a:spcPts val="1100"/>
              </a:spcAft>
            </a:pPr>
            <a:r>
              <a:rPr lang="it-IT" sz="1050" spc="0">
                <a:solidFill>
                  <a:srgbClr val="000000"/>
                </a:solidFill>
                <a:latin typeface="Tahoma" panose="02020603050405020304" pitchFamily="2"/>
              </a:rPr>
              <a:t>Experts have stated it clearly: the only way of avoiding a worst-case scenario is to move away from extractivism and leave 80% of fossil fuel reserves (oil, gas, coal) in the ground. </a:t>
            </a:r>
          </a:p>
        </p:txBody>
      </p:sp>
      <p:sp>
        <p:nvSpPr>
          <p:cNvPr id="11" name="Segnaposto testo 10"/>
          <p:cNvSpPr>
            <a:spLocks noGrp="1"/>
          </p:cNvSpPr>
          <p:nvPr>
            <p:ph type="body" idx="10"/>
          </p:nvPr>
        </p:nvSpPr>
        <p:spPr>
          <a:xfrm>
            <a:off x="5288280" y="4118610"/>
            <a:ext cx="2008505" cy="3020060"/>
          </a:xfrm>
          <a:prstGeom prst="rect">
            <a:avLst/>
          </a:prstGeom>
          <a:noFill/>
          <a:ln w="0" cmpd="sng">
            <a:noFill/>
            <a:prstDash val="solid"/>
          </a:ln>
        </p:spPr>
        <p:txBody>
          <a:bodyPr vert="horz" lIns="0" tIns="2540" rIns="0" bIns="0" anchor="t"/>
          <a:lstStyle/>
          <a:p>
            <a:pPr marL="0" marR="45720" indent="0" algn="l">
              <a:lnSpc>
                <a:spcPts val="1300"/>
              </a:lnSpc>
              <a:spcAft>
                <a:spcPts val="0"/>
              </a:spcAft>
            </a:pPr>
            <a:r>
              <a:rPr lang="it-IT" sz="1050" spc="-15">
                <a:solidFill>
                  <a:srgbClr val="000000"/>
                </a:solidFill>
                <a:latin typeface="Tahoma" panose="02020603050405020304" pitchFamily="2"/>
              </a:rPr>
              <a:t>behaviour similar to that long exhibited by large tobacco firms. Economist Paul Krugman</a:t>
            </a:r>
            <a:r>
              <a:rPr lang="it-IT" sz="1050" spc="-15" baseline="30000">
                <a:solidFill>
                  <a:srgbClr val="000000"/>
                </a:solidFill>
                <a:latin typeface="Tahoma" panose="02020603050405020304" pitchFamily="2"/>
              </a:rPr>
              <a:t>18</a:t>
            </a:r>
            <a:r>
              <a:rPr lang="it-IT" sz="1050" spc="-15">
                <a:solidFill>
                  <a:srgbClr val="000000"/>
                </a:solidFill>
                <a:latin typeface="Tahoma" panose="02020603050405020304" pitchFamily="2"/>
              </a:rPr>
              <a:t>compares the current climate denial trend with the denial of cancer that was, at one time, cigarette companies’ line of attack, spreading confusion among the general public about the dangers of tobacco. At the origin of these denials are, of course, colossal financial interests, but also political interests. Krugman refers to those who do not hesitate to put civilisation at risk – in order to protect their own economic or political interests – as “depraved”. </a:t>
            </a:r>
          </a:p>
        </p:txBody>
      </p:sp>
      <p:sp>
        <p:nvSpPr>
          <p:cNvPr id="12" name="Segnaposto testo 11"/>
          <p:cNvSpPr>
            <a:spLocks noGrp="1"/>
          </p:cNvSpPr>
          <p:nvPr>
            <p:ph type="body" idx="10"/>
          </p:nvPr>
        </p:nvSpPr>
        <p:spPr>
          <a:xfrm>
            <a:off x="902970" y="2825750"/>
            <a:ext cx="6393815" cy="1292860"/>
          </a:xfrm>
          <a:prstGeom prst="rect">
            <a:avLst/>
          </a:prstGeom>
          <a:noFill/>
          <a:ln w="0" cmpd="sng">
            <a:noFill/>
            <a:prstDash val="solid"/>
          </a:ln>
        </p:spPr>
        <p:txBody>
          <a:bodyPr vert="horz" lIns="0" tIns="417195" rIns="0" bIns="0" anchor="t"/>
          <a:lstStyle/>
          <a:p>
            <a:pPr marL="45720" marR="868680" indent="0" algn="l">
              <a:lnSpc>
                <a:spcPts val="2400"/>
              </a:lnSpc>
              <a:spcAft>
                <a:spcPts val="2065"/>
              </a:spcAft>
            </a:pPr>
            <a:r>
              <a:rPr lang="it-IT" sz="1650" b="1" spc="0">
                <a:solidFill>
                  <a:srgbClr val="00ADB6"/>
                </a:solidFill>
                <a:latin typeface="Tahoma" panose="02020603050405020304" pitchFamily="2"/>
              </a:rPr>
              <a:t>Reconciling the fight against climate change with private interests: mission impossible? </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layout 19">
    <p:bg>
      <p:bgPr>
        <a:solidFill>
          <a:schemeClr val="bg1">
            <a:alpha val="100000"/>
          </a:schemeClr>
        </a:solidFill>
        <a:effectLst/>
      </p:bgPr>
    </p:bg>
    <p:spTree>
      <p:nvGrpSpPr>
        <p:cNvPr id="1" name=""/>
        <p:cNvGrpSpPr/>
        <p:nvPr/>
      </p:nvGrpSpPr>
      <p:grpSpPr>
        <a:xfrm>
          <a:off x="0" y="0"/>
          <a:ext cx="0" cy="0"/>
          <a:chOff x="0" y="0"/>
          <a:chExt cx="0" cy="0"/>
        </a:xfrm>
      </p:grpSpPr>
      <p:sp>
        <p:nvSpPr>
          <p:cNvPr id="2" name="Segnaposto testo 1"/>
          <p:cNvSpPr>
            <a:spLocks noGrp="1"/>
          </p:cNvSpPr>
          <p:nvPr>
            <p:ph type="body" idx="10"/>
          </p:nvPr>
        </p:nvSpPr>
        <p:spPr>
          <a:xfrm>
            <a:off x="6927850" y="6931025"/>
            <a:ext cx="475615" cy="631190"/>
          </a:xfrm>
          <a:prstGeom prst="rect">
            <a:avLst/>
          </a:prstGeom>
          <a:solidFill>
            <a:srgbClr val="00ADB6"/>
          </a:solidFill>
          <a:ln w="0" cmpd="sng">
            <a:noFill/>
            <a:prstDash val="solid"/>
          </a:ln>
        </p:spPr>
        <p:txBody>
          <a:bodyPr vert="horz" lIns="0" tIns="20955" rIns="0" bIns="0" anchor="t"/>
          <a:lstStyle/>
          <a:p>
            <a:pPr marL="91440" marR="0" indent="0" algn="l">
              <a:lnSpc>
                <a:spcPts val="2000"/>
              </a:lnSpc>
              <a:spcAft>
                <a:spcPts val="2765"/>
              </a:spcAft>
            </a:pPr>
            <a:r>
              <a:rPr lang="it-IT" sz="1750" spc="70">
                <a:solidFill>
                  <a:srgbClr val="FFFFFF"/>
                </a:solidFill>
                <a:latin typeface="Arial" panose="02020603050405020304" pitchFamily="2"/>
              </a:rPr>
              <a:t>17 </a:t>
            </a:r>
          </a:p>
        </p:txBody>
      </p:sp>
      <p:sp>
        <p:nvSpPr>
          <p:cNvPr id="5" name="Segnaposto testo 4"/>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6" name="Segnaposto testo 5"/>
          <p:cNvSpPr>
            <a:spLocks noGrp="1"/>
          </p:cNvSpPr>
          <p:nvPr>
            <p:ph type="body" idx="10"/>
          </p:nvPr>
        </p:nvSpPr>
        <p:spPr>
          <a:xfrm>
            <a:off x="256540" y="695960"/>
            <a:ext cx="2008505" cy="6155690"/>
          </a:xfrm>
          <a:prstGeom prst="rect">
            <a:avLst/>
          </a:prstGeom>
          <a:noFill/>
          <a:ln w="0" cmpd="sng">
            <a:noFill/>
            <a:prstDash val="solid"/>
          </a:ln>
        </p:spPr>
        <p:txBody>
          <a:bodyPr vert="horz" lIns="0" tIns="1905" rIns="0" bIns="0" anchor="t"/>
          <a:lstStyle/>
          <a:p>
            <a:pPr marL="0" marR="45720" indent="0" algn="l">
              <a:lnSpc>
                <a:spcPts val="1300"/>
              </a:lnSpc>
              <a:spcAft>
                <a:spcPts val="0"/>
              </a:spcAft>
            </a:pPr>
            <a:r>
              <a:rPr lang="it-IT" sz="1050" spc="20">
                <a:solidFill>
                  <a:srgbClr val="000000"/>
                </a:solidFill>
                <a:latin typeface="Tahoma" panose="02020603050405020304" pitchFamily="2"/>
              </a:rPr>
              <a:t>What is worse, despite the incalculable damage inflicted on the planet in the name of the sacrosanct free market, the fossil fuel industry remains heavily subsidised by our governments. In a recent joint report, the OECD, UNEP and the World Bank lamented the fact that governments worldwide still subsidise coal, oil and gas producers by up to $500 billion per year.</a:t>
            </a:r>
            <a:r>
              <a:rPr lang="it-IT" sz="1050" spc="20" baseline="30000">
                <a:solidFill>
                  <a:srgbClr val="000000"/>
                </a:solidFill>
                <a:latin typeface="Tahoma" panose="02020603050405020304" pitchFamily="2"/>
              </a:rPr>
              <a:t>19</a:t>
            </a:r>
            <a:r>
              <a:rPr lang="it-IT" sz="100" spc="20">
                <a:solidFill>
                  <a:srgbClr val="000000"/>
                </a:solidFill>
                <a:latin typeface="Tahoma" panose="02020603050405020304" pitchFamily="2"/>
              </a:rPr>
              <a:t> </a:t>
            </a:r>
          </a:p>
          <a:p>
            <a:pPr marL="0" marR="45720" indent="0" algn="l">
              <a:lnSpc>
                <a:spcPts val="1300"/>
              </a:lnSpc>
              <a:spcBef>
                <a:spcPts val="1120"/>
              </a:spcBef>
              <a:spcAft>
                <a:spcPts val="0"/>
              </a:spcAft>
            </a:pPr>
            <a:r>
              <a:rPr lang="it-IT" sz="1050" spc="40">
                <a:solidFill>
                  <a:srgbClr val="000000"/>
                </a:solidFill>
                <a:latin typeface="Tahoma" panose="02020603050405020304" pitchFamily="2"/>
              </a:rPr>
              <a:t>This budgetary dependence on the part of governments with regard to fossil fuel revenue has obviously contributed to delaying the necessary decarbonising of our economies. </a:t>
            </a:r>
          </a:p>
          <a:p>
            <a:pPr marL="0" marR="45720" indent="0" algn="l">
              <a:lnSpc>
                <a:spcPts val="1300"/>
              </a:lnSpc>
              <a:spcBef>
                <a:spcPts val="1135"/>
              </a:spcBef>
              <a:spcAft>
                <a:spcPts val="0"/>
              </a:spcAft>
            </a:pPr>
            <a:r>
              <a:rPr lang="it-IT" sz="1050" spc="20">
                <a:solidFill>
                  <a:srgbClr val="000000"/>
                </a:solidFill>
                <a:latin typeface="Tahoma" panose="02020603050405020304" pitchFamily="2"/>
              </a:rPr>
              <a:t>The OECD estimates that $6.9 trillion will need to be spent each year until 2030 to meet climate and development objectives. Energy, transport and water infrastructure, as well as buildings, account for over 60% of global greenhouse gas emissions. An unprecedented transformation of this infrastructure is therefore required to get closer to the global climate and sustainable development agenda. </a:t>
            </a:r>
          </a:p>
        </p:txBody>
      </p:sp>
      <p:sp>
        <p:nvSpPr>
          <p:cNvPr id="7" name="Segnaposto testo 6"/>
          <p:cNvSpPr>
            <a:spLocks noGrp="1"/>
          </p:cNvSpPr>
          <p:nvPr>
            <p:ph type="body" idx="10"/>
          </p:nvPr>
        </p:nvSpPr>
        <p:spPr>
          <a:xfrm>
            <a:off x="2449195" y="695960"/>
            <a:ext cx="2008505" cy="6490970"/>
          </a:xfrm>
          <a:prstGeom prst="rect">
            <a:avLst/>
          </a:prstGeom>
          <a:noFill/>
          <a:ln w="0" cmpd="sng">
            <a:noFill/>
            <a:prstDash val="solid"/>
          </a:ln>
        </p:spPr>
        <p:txBody>
          <a:bodyPr vert="horz" lIns="0" tIns="1270" rIns="0" bIns="0" anchor="t"/>
          <a:lstStyle/>
          <a:p>
            <a:pPr marL="0" marR="45720" indent="0" algn="l">
              <a:lnSpc>
                <a:spcPts val="1300"/>
              </a:lnSpc>
              <a:spcAft>
                <a:spcPts val="0"/>
              </a:spcAft>
            </a:pPr>
            <a:r>
              <a:rPr lang="it-IT" sz="1050" spc="40">
                <a:solidFill>
                  <a:srgbClr val="000000"/>
                </a:solidFill>
                <a:latin typeface="Tahoma" panose="02020603050405020304" pitchFamily="2"/>
              </a:rPr>
              <a:t>Achieving the objectives of the Paris Agreement and the Sustainable Development Goals by 2030 requires financial flows to be aligned with resilient and low-emission development pathways. New technologies and business models, as well as financial innovations have to be harnessed. </a:t>
            </a:r>
          </a:p>
          <a:p>
            <a:pPr marL="0" marR="45720" indent="0" algn="l">
              <a:lnSpc>
                <a:spcPts val="1300"/>
              </a:lnSpc>
              <a:spcBef>
                <a:spcPts val="1125"/>
              </a:spcBef>
              <a:spcAft>
                <a:spcPts val="0"/>
              </a:spcAft>
            </a:pPr>
            <a:r>
              <a:rPr lang="it-IT" sz="1050" spc="20">
                <a:solidFill>
                  <a:srgbClr val="000000"/>
                </a:solidFill>
                <a:latin typeface="Tahoma" panose="02020603050405020304" pitchFamily="2"/>
              </a:rPr>
              <a:t>The OECD, UNEP and World Bank report proposes an action plan for a low-emission, resilient future. It aims to support societies around the globe in taking systemic action that such a transformation will require. It highlights six transformative areas: planning, innovation, public budgets, financial systems, development finance and cities. </a:t>
            </a:r>
          </a:p>
          <a:p>
            <a:pPr marL="0" marR="45720" indent="0" algn="l">
              <a:lnSpc>
                <a:spcPts val="1300"/>
              </a:lnSpc>
              <a:spcBef>
                <a:spcPts val="1135"/>
              </a:spcBef>
              <a:spcAft>
                <a:spcPts val="0"/>
              </a:spcAft>
            </a:pPr>
            <a:r>
              <a:rPr lang="it-IT" sz="1050" spc="25">
                <a:solidFill>
                  <a:srgbClr val="000000"/>
                </a:solidFill>
                <a:latin typeface="Tahoma" panose="02020603050405020304" pitchFamily="2"/>
              </a:rPr>
              <a:t>While this may seem attractive, upon closer inspection, few of the measures featured in this action plan could be applied or would be effective within the framework of neoliberal capitalism. Going back to Naomi Klein’s analysis, it is clear that policymakers have failed to reduce emissions because the very nature of these types of actions collide head-on with deregulated capitalism. </a:t>
            </a:r>
          </a:p>
        </p:txBody>
      </p:sp>
      <p:sp>
        <p:nvSpPr>
          <p:cNvPr id="8" name="Segnaposto testo 7"/>
          <p:cNvSpPr>
            <a:spLocks noGrp="1"/>
          </p:cNvSpPr>
          <p:nvPr>
            <p:ph type="body" idx="10"/>
          </p:nvPr>
        </p:nvSpPr>
        <p:spPr>
          <a:xfrm>
            <a:off x="4641850" y="695960"/>
            <a:ext cx="2008505" cy="3521710"/>
          </a:xfrm>
          <a:prstGeom prst="rect">
            <a:avLst/>
          </a:prstGeom>
          <a:noFill/>
          <a:ln w="0" cmpd="sng">
            <a:noFill/>
            <a:prstDash val="solid"/>
          </a:ln>
        </p:spPr>
        <p:txBody>
          <a:bodyPr vert="horz" lIns="0" tIns="1270" rIns="0" bIns="0" anchor="t"/>
          <a:lstStyle/>
          <a:p>
            <a:pPr marL="0" marR="45720" indent="0" algn="l">
              <a:lnSpc>
                <a:spcPts val="1300"/>
              </a:lnSpc>
              <a:spcAft>
                <a:spcPts val="0"/>
              </a:spcAft>
            </a:pPr>
            <a:r>
              <a:rPr lang="it-IT" sz="1050" spc="15">
                <a:solidFill>
                  <a:srgbClr val="000000"/>
                </a:solidFill>
                <a:latin typeface="Tahoma" panose="02020603050405020304" pitchFamily="2"/>
              </a:rPr>
              <a:t>The climate crisis would therefore be an ideal opportunity to put 40 years of neoliberalism behind us and to develop an economic alternative that is concerned with the common good. This is the basis for the call for a “Green New Deal”, able to meet everyone’s basic material needs while acting as a catalyst for a swift transition towards a decarbonised economy.</a:t>
            </a:r>
            <a:r>
              <a:rPr lang="it-IT" sz="1050" spc="15" baseline="30000">
                <a:solidFill>
                  <a:srgbClr val="000000"/>
                </a:solidFill>
                <a:latin typeface="Tahoma" panose="02020603050405020304" pitchFamily="2"/>
              </a:rPr>
              <a:t>20</a:t>
            </a:r>
            <a:r>
              <a:rPr lang="it-IT" sz="1050" spc="15">
                <a:solidFill>
                  <a:srgbClr val="000000"/>
                </a:solidFill>
                <a:latin typeface="Tahoma" panose="02020603050405020304" pitchFamily="2"/>
              </a:rPr>
              <a:t> We are talking about a massive programme of investment in clean energy and infrastructure to transform not only the energy sector but the economy as a whole. Humanity must quickly change its mindset before we run out of time... </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layout 2">
    <p:bg>
      <p:bgPr>
        <a:solidFill>
          <a:schemeClr val="bg1">
            <a:alpha val="100000"/>
          </a:schemeClr>
        </a:solidFill>
        <a:effectLst/>
      </p:bgPr>
    </p:bg>
    <p:spTree>
      <p:nvGrpSpPr>
        <p:cNvPr id="1" name=""/>
        <p:cNvGrpSpPr/>
        <p:nvPr/>
      </p:nvGrpSpPr>
      <p:grpSpPr>
        <a:xfrm>
          <a:off x="0" y="0"/>
          <a:ext cx="0" cy="0"/>
          <a:chOff x="0" y="0"/>
          <a:chExt cx="0" cy="0"/>
        </a:xfrm>
      </p:grpSpPr>
      <p:sp>
        <p:nvSpPr>
          <p:cNvPr id="5" name="Segnaposto testo 4"/>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6" name="Segnaposto testo 5"/>
          <p:cNvSpPr>
            <a:spLocks noGrp="1"/>
          </p:cNvSpPr>
          <p:nvPr>
            <p:ph type="body" idx="10"/>
          </p:nvPr>
        </p:nvSpPr>
        <p:spPr>
          <a:xfrm>
            <a:off x="1347470" y="63500"/>
            <a:ext cx="5575300" cy="2395855"/>
          </a:xfrm>
          <a:prstGeom prst="rect">
            <a:avLst/>
          </a:prstGeom>
          <a:noFill/>
          <a:ln w="0" cmpd="sng">
            <a:noFill/>
            <a:prstDash val="solid"/>
          </a:ln>
        </p:spPr>
        <p:txBody>
          <a:bodyPr vert="horz" lIns="0" tIns="478155" rIns="0" bIns="0" anchor="t"/>
          <a:lstStyle/>
          <a:p>
            <a:pPr marL="0" marR="0" indent="0" algn="l">
              <a:lnSpc>
                <a:spcPts val="4400"/>
              </a:lnSpc>
              <a:spcAft>
                <a:spcPts val="0"/>
              </a:spcAft>
            </a:pPr>
            <a:r>
              <a:rPr lang="it-IT" sz="3900" b="1" spc="0">
                <a:solidFill>
                  <a:srgbClr val="FFFFFF"/>
                </a:solidFill>
                <a:latin typeface="Tahoma" panose="02020603050405020304" pitchFamily="2"/>
              </a:rPr>
              <a:t>What is the reason </a:t>
            </a:r>
          </a:p>
          <a:p>
            <a:pPr marL="0" marR="0" indent="0" algn="l">
              <a:lnSpc>
                <a:spcPts val="4400"/>
              </a:lnSpc>
              <a:spcBef>
                <a:spcPts val="0"/>
              </a:spcBef>
              <a:spcAft>
                <a:spcPts val="6165"/>
              </a:spcAft>
            </a:pPr>
            <a:r>
              <a:rPr lang="it-IT" sz="3900" b="1" spc="-5">
                <a:solidFill>
                  <a:srgbClr val="FFFFFF"/>
                </a:solidFill>
                <a:latin typeface="Tahoma" panose="02020603050405020304" pitchFamily="2"/>
              </a:rPr>
              <a:t>for this guide? </a:t>
            </a:r>
          </a:p>
        </p:txBody>
      </p:sp>
      <p:sp>
        <p:nvSpPr>
          <p:cNvPr id="7" name="Segnaposto testo 6"/>
          <p:cNvSpPr>
            <a:spLocks noGrp="1"/>
          </p:cNvSpPr>
          <p:nvPr>
            <p:ph type="body" idx="10"/>
          </p:nvPr>
        </p:nvSpPr>
        <p:spPr>
          <a:xfrm>
            <a:off x="1347470" y="2459355"/>
            <a:ext cx="5575300" cy="4335145"/>
          </a:xfrm>
          <a:prstGeom prst="rect">
            <a:avLst/>
          </a:prstGeom>
          <a:noFill/>
          <a:ln w="0" cmpd="sng">
            <a:noFill/>
            <a:prstDash val="solid"/>
          </a:ln>
        </p:spPr>
        <p:txBody>
          <a:bodyPr vert="horz" lIns="0" tIns="10795" rIns="0" bIns="0" anchor="t"/>
          <a:lstStyle/>
          <a:p>
            <a:pPr marL="2651760" marR="0" indent="0" algn="l">
              <a:lnSpc>
                <a:spcPts val="1300"/>
              </a:lnSpc>
              <a:spcAft>
                <a:spcPts val="0"/>
              </a:spcAft>
            </a:pPr>
            <a:r>
              <a:rPr lang="it-IT" sz="1200" spc="0">
                <a:solidFill>
                  <a:srgbClr val="FFFFFF"/>
                </a:solidFill>
                <a:latin typeface="Arial" panose="02020603050405020304" pitchFamily="2"/>
              </a:rPr>
              <a:t>Climate change is shaking up the politi-cal agenda. While the Intergovernmental Panel on Climate Change (IPCC) regularly sounds the alarm, international processes aimed at containing global warming have failed to make any headway. Some govern-ments, such as the United Kingdom and Canada, have recently declared a climate emergency, but so far they have failed to take any action. </a:t>
            </a:r>
          </a:p>
          <a:p>
            <a:pPr marL="2651760" marR="0" indent="0" algn="l">
              <a:lnSpc>
                <a:spcPts val="1300"/>
              </a:lnSpc>
              <a:spcBef>
                <a:spcPts val="800"/>
              </a:spcBef>
              <a:spcAft>
                <a:spcPts val="0"/>
              </a:spcAft>
            </a:pPr>
            <a:r>
              <a:rPr lang="it-IT" sz="1200" spc="0">
                <a:solidFill>
                  <a:srgbClr val="FFFFFF"/>
                </a:solidFill>
                <a:latin typeface="Arial" panose="02020603050405020304" pitchFamily="2"/>
              </a:rPr>
              <a:t>Students around the world, meanwhile, are walking out of classes and taking to the streets to demand climate action and justice. Movements such as Extinction Re-bellion have resorted to civil disobedience, demanding political change by blocking bridges and roads. So what is actually hap-pening? </a:t>
            </a:r>
          </a:p>
          <a:p>
            <a:pPr marL="2651760" marR="91440" indent="0" algn="l">
              <a:lnSpc>
                <a:spcPts val="1300"/>
              </a:lnSpc>
              <a:spcBef>
                <a:spcPts val="800"/>
              </a:spcBef>
              <a:spcAft>
                <a:spcPts val="70"/>
              </a:spcAft>
            </a:pPr>
            <a:r>
              <a:rPr lang="it-IT" sz="1200" spc="0">
                <a:solidFill>
                  <a:srgbClr val="FFFFFF"/>
                </a:solidFill>
                <a:latin typeface="Arial" panose="02020603050405020304" pitchFamily="2"/>
              </a:rPr>
              <a:t>The seriousness of the situation can be summed up in simple facts: 18 of the past 19 years have been the hottest on record worldwide. According to experts, the sixth mass extinction is well underway, and the danger of runaway climate change can no longer be discounted. </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layout 20">
    <p:bg>
      <p:bgPr>
        <a:solidFill>
          <a:schemeClr val="bg1">
            <a:alpha val="100000"/>
          </a:schemeClr>
        </a:solidFill>
        <a:effectLst/>
      </p:bgPr>
    </p:bg>
    <p:spTree>
      <p:nvGrpSpPr>
        <p:cNvPr id="1" name=""/>
        <p:cNvGrpSpPr/>
        <p:nvPr/>
      </p:nvGrpSpPr>
      <p:grpSpPr>
        <a:xfrm>
          <a:off x="0" y="0"/>
          <a:ext cx="0" cy="0"/>
          <a:chOff x="0" y="0"/>
          <a:chExt cx="0" cy="0"/>
        </a:xfrm>
      </p:grpSpPr>
      <p:sp>
        <p:nvSpPr>
          <p:cNvPr id="4" name="Segnaposto testo 3"/>
          <p:cNvSpPr>
            <a:spLocks noGrp="1"/>
          </p:cNvSpPr>
          <p:nvPr>
            <p:ph type="body" idx="10"/>
          </p:nvPr>
        </p:nvSpPr>
        <p:spPr>
          <a:xfrm>
            <a:off x="155575" y="6931025"/>
            <a:ext cx="475615" cy="631190"/>
          </a:xfrm>
          <a:prstGeom prst="rect">
            <a:avLst/>
          </a:prstGeom>
          <a:noFill/>
          <a:ln w="0" cmpd="sng">
            <a:noFill/>
            <a:prstDash val="solid"/>
          </a:ln>
        </p:spPr>
        <p:txBody>
          <a:bodyPr vert="horz" lIns="0" tIns="20955" rIns="0" bIns="0" anchor="t"/>
          <a:lstStyle/>
          <a:p>
            <a:pPr marL="91440" marR="0" indent="0" algn="l">
              <a:lnSpc>
                <a:spcPts val="2000"/>
              </a:lnSpc>
              <a:spcAft>
                <a:spcPts val="2765"/>
              </a:spcAft>
            </a:pPr>
            <a:r>
              <a:rPr lang="it-IT" sz="1750" b="1" spc="165">
                <a:solidFill>
                  <a:srgbClr val="FFFFFF"/>
                </a:solidFill>
                <a:latin typeface="Arial" panose="02020603050405020304" pitchFamily="2"/>
              </a:rPr>
              <a:t>18 </a:t>
            </a:r>
          </a:p>
        </p:txBody>
      </p:sp>
      <p:sp>
        <p:nvSpPr>
          <p:cNvPr id="5" name="Segnaposto testo 4"/>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6" name="Segnaposto testo 5"/>
          <p:cNvSpPr>
            <a:spLocks noGrp="1"/>
          </p:cNvSpPr>
          <p:nvPr>
            <p:ph type="body" idx="10"/>
          </p:nvPr>
        </p:nvSpPr>
        <p:spPr>
          <a:xfrm>
            <a:off x="885190" y="4572000"/>
            <a:ext cx="2008505" cy="2514600"/>
          </a:xfrm>
          <a:prstGeom prst="rect">
            <a:avLst/>
          </a:prstGeom>
          <a:noFill/>
          <a:ln w="0" cmpd="sng">
            <a:noFill/>
            <a:prstDash val="solid"/>
          </a:ln>
        </p:spPr>
        <p:txBody>
          <a:bodyPr vert="horz" lIns="0" tIns="0" rIns="0" bIns="0" anchor="t"/>
          <a:lstStyle/>
          <a:p>
            <a:pPr marL="45720" marR="45720" indent="0" algn="l">
              <a:lnSpc>
                <a:spcPts val="1300"/>
              </a:lnSpc>
              <a:spcAft>
                <a:spcPts val="0"/>
              </a:spcAft>
            </a:pPr>
            <a:r>
              <a:rPr lang="it-IT" sz="1050" spc="0">
                <a:solidFill>
                  <a:srgbClr val="000000"/>
                </a:solidFill>
                <a:latin typeface="Tahoma" panose="02020603050405020304" pitchFamily="2"/>
              </a:rPr>
              <a:t>There are countless non-governmental organisations (NGOs)and other civil society organisations whose primary mission is to fight against climate change. Networks and coalitions of organisations emerge all over the world. Examples include the Réseau Action Climat in France, the Climate Coalition in the United Kingdom, the Climate Action Network in Australia, the Climate Chance Association in Africa and the Asia Climate  </a:t>
            </a:r>
          </a:p>
        </p:txBody>
      </p:sp>
      <p:sp>
        <p:nvSpPr>
          <p:cNvPr id="7" name="Segnaposto testo 6"/>
          <p:cNvSpPr>
            <a:spLocks noGrp="1"/>
          </p:cNvSpPr>
          <p:nvPr>
            <p:ph type="body" idx="10"/>
          </p:nvPr>
        </p:nvSpPr>
        <p:spPr>
          <a:xfrm>
            <a:off x="3077845" y="4572000"/>
            <a:ext cx="2008505" cy="2489835"/>
          </a:xfrm>
          <a:prstGeom prst="rect">
            <a:avLst/>
          </a:prstGeom>
          <a:noFill/>
          <a:ln w="0" cmpd="sng">
            <a:noFill/>
            <a:prstDash val="solid"/>
          </a:ln>
        </p:spPr>
        <p:txBody>
          <a:bodyPr vert="horz" lIns="0" tIns="0" rIns="0" bIns="0" anchor="t"/>
          <a:lstStyle/>
          <a:p>
            <a:pPr marL="45720" marR="0" indent="0" algn="l">
              <a:lnSpc>
                <a:spcPts val="1300"/>
              </a:lnSpc>
              <a:spcAft>
                <a:spcPts val="0"/>
              </a:spcAft>
            </a:pPr>
            <a:r>
              <a:rPr lang="it-IT" sz="1050" spc="0">
                <a:solidFill>
                  <a:srgbClr val="000000"/>
                </a:solidFill>
                <a:latin typeface="Tahoma" panose="02020603050405020304" pitchFamily="2"/>
              </a:rPr>
              <a:t>Change Consortium, to name but a few. </a:t>
            </a:r>
          </a:p>
          <a:p>
            <a:pPr marL="45720" marR="91440" indent="0" algn="l">
              <a:lnSpc>
                <a:spcPts val="1300"/>
              </a:lnSpc>
              <a:spcBef>
                <a:spcPts val="1125"/>
              </a:spcBef>
              <a:spcAft>
                <a:spcPts val="0"/>
              </a:spcAft>
            </a:pPr>
            <a:r>
              <a:rPr lang="it-IT" sz="1050" spc="20">
                <a:solidFill>
                  <a:srgbClr val="000000"/>
                </a:solidFill>
                <a:latin typeface="Tahoma" panose="02020603050405020304" pitchFamily="2"/>
              </a:rPr>
              <a:t>Some organisations work hand-in-hand with governments or work to influence international climate negotiations by taking part in the UNFCCC process. Others take a more radical approach and take to the streets to express their concern or manifest their opposition. The Extinction Rebellion initiative launched in Great Britain in  </a:t>
            </a:r>
          </a:p>
        </p:txBody>
      </p:sp>
      <p:sp>
        <p:nvSpPr>
          <p:cNvPr id="8" name="Segnaposto testo 7"/>
          <p:cNvSpPr>
            <a:spLocks noGrp="1"/>
          </p:cNvSpPr>
          <p:nvPr>
            <p:ph type="body" idx="10"/>
          </p:nvPr>
        </p:nvSpPr>
        <p:spPr>
          <a:xfrm>
            <a:off x="5270500" y="4572000"/>
            <a:ext cx="2008505" cy="2499360"/>
          </a:xfrm>
          <a:prstGeom prst="rect">
            <a:avLst/>
          </a:prstGeom>
          <a:noFill/>
          <a:ln w="0" cmpd="sng">
            <a:noFill/>
            <a:prstDash val="solid"/>
          </a:ln>
        </p:spPr>
        <p:txBody>
          <a:bodyPr vert="horz" lIns="0" tIns="3810" rIns="0" bIns="0" anchor="t"/>
          <a:lstStyle/>
          <a:p>
            <a:pPr marL="0" marR="0" indent="0" algn="l">
              <a:lnSpc>
                <a:spcPts val="1300"/>
              </a:lnSpc>
              <a:spcAft>
                <a:spcPts val="0"/>
              </a:spcAft>
            </a:pPr>
            <a:r>
              <a:rPr lang="it-IT" sz="1050" spc="0">
                <a:solidFill>
                  <a:srgbClr val="000000"/>
                </a:solidFill>
                <a:latin typeface="Tahoma" panose="02020603050405020304" pitchFamily="2"/>
              </a:rPr>
              <a:t>October 2018 is part of this movement, and resorts to civil disobedience in an effort to be heard.</a:t>
            </a:r>
            <a:r>
              <a:rPr lang="it-IT" sz="1050" spc="0" baseline="30000">
                <a:solidFill>
                  <a:srgbClr val="000000"/>
                </a:solidFill>
                <a:latin typeface="Tahoma" panose="02020603050405020304" pitchFamily="2"/>
              </a:rPr>
              <a:t>21</a:t>
            </a:r>
            <a:r>
              <a:rPr lang="it-IT" sz="100" spc="0">
                <a:solidFill>
                  <a:srgbClr val="000000"/>
                </a:solidFill>
                <a:latin typeface="Tahoma" panose="02020603050405020304" pitchFamily="2"/>
              </a:rPr>
              <a:t> </a:t>
            </a:r>
          </a:p>
          <a:p>
            <a:pPr marL="0" marR="45720" indent="0" algn="l">
              <a:lnSpc>
                <a:spcPts val="1300"/>
              </a:lnSpc>
              <a:spcBef>
                <a:spcPts val="1290"/>
              </a:spcBef>
              <a:spcAft>
                <a:spcPts val="0"/>
              </a:spcAft>
            </a:pPr>
            <a:r>
              <a:rPr lang="it-IT" sz="1050" spc="25">
                <a:solidFill>
                  <a:srgbClr val="000000"/>
                </a:solidFill>
                <a:latin typeface="Tahoma" panose="02020603050405020304" pitchFamily="2"/>
              </a:rPr>
              <a:t>Groups of young people, women, scientists, artists, educators and students are forming and engaging in battle. Prominent personalities, such as Al Gore, Leonardo DiCaprio, Mary Robinson and Valérie Masson are using their popularity to alert decision-makers and the general public. </a:t>
            </a:r>
          </a:p>
        </p:txBody>
      </p:sp>
      <p:sp>
        <p:nvSpPr>
          <p:cNvPr id="9" name="Segnaposto testo 8"/>
          <p:cNvSpPr>
            <a:spLocks noGrp="1"/>
          </p:cNvSpPr>
          <p:nvPr>
            <p:ph type="body" idx="10"/>
          </p:nvPr>
        </p:nvSpPr>
        <p:spPr>
          <a:xfrm>
            <a:off x="935990" y="620395"/>
            <a:ext cx="6324600" cy="3689350"/>
          </a:xfrm>
          <a:prstGeom prst="rect">
            <a:avLst/>
          </a:prstGeom>
          <a:noFill/>
          <a:ln w="0" cmpd="sng">
            <a:noFill/>
            <a:prstDash val="solid"/>
          </a:ln>
        </p:spPr>
        <p:txBody>
          <a:bodyPr vert="horz" lIns="0" tIns="10795" rIns="0" bIns="0" anchor="t"/>
          <a:lstStyle/>
          <a:p>
            <a:pPr marL="0" marR="0" indent="0" algn="l">
              <a:lnSpc>
                <a:spcPts val="4400"/>
              </a:lnSpc>
              <a:spcAft>
                <a:spcPts val="0"/>
              </a:spcAft>
            </a:pPr>
            <a:r>
              <a:rPr lang="it-IT" sz="3850" b="1" spc="5">
                <a:solidFill>
                  <a:srgbClr val="00ADB6"/>
                </a:solidFill>
                <a:latin typeface="Tahoma" panose="02020603050405020304" pitchFamily="2"/>
              </a:rPr>
              <a:t>3. Civil society at the </a:t>
            </a:r>
          </a:p>
          <a:p>
            <a:pPr marL="594360" marR="0" indent="0" algn="l">
              <a:lnSpc>
                <a:spcPts val="4400"/>
              </a:lnSpc>
              <a:spcBef>
                <a:spcPts val="0"/>
              </a:spcBef>
              <a:spcAft>
                <a:spcPts val="0"/>
              </a:spcAft>
            </a:pPr>
            <a:r>
              <a:rPr lang="it-IT" sz="3850" b="1" spc="25">
                <a:solidFill>
                  <a:srgbClr val="00ADB6"/>
                </a:solidFill>
                <a:latin typeface="Tahoma" panose="02020603050405020304" pitchFamily="2"/>
              </a:rPr>
              <a:t>heart of the action </a:t>
            </a:r>
          </a:p>
          <a:p>
            <a:pPr marL="0" marR="0" indent="0" algn="l">
              <a:lnSpc>
                <a:spcPts val="1700"/>
              </a:lnSpc>
              <a:spcBef>
                <a:spcPts val="2240"/>
              </a:spcBef>
              <a:spcAft>
                <a:spcPts val="0"/>
              </a:spcAft>
            </a:pPr>
            <a:r>
              <a:rPr lang="it-IT" sz="1500" b="1" i="1" spc="0">
                <a:solidFill>
                  <a:srgbClr val="00ADB6"/>
                </a:solidFill>
                <a:latin typeface="Arial" panose="02020603050405020304" pitchFamily="2"/>
              </a:rPr>
              <a:t>“In the year 2078, I will celebrate my 75th birthday. If I have children or grandchildren, maybe they will spend that day with me. Maybe they will ask me about you. Maybe they will ask why you didn’t do anything while there still was time to act. You say you love your children above all else, and yet you are stealing their future in front of their very eyes.” </a:t>
            </a:r>
          </a:p>
          <a:p>
            <a:pPr marL="0" marR="0" indent="0" algn="l">
              <a:lnSpc>
                <a:spcPts val="1200"/>
              </a:lnSpc>
              <a:spcBef>
                <a:spcPts val="880"/>
              </a:spcBef>
              <a:spcAft>
                <a:spcPts val="0"/>
              </a:spcAft>
            </a:pPr>
            <a:r>
              <a:rPr lang="it-IT" sz="1000" b="1" spc="5">
                <a:solidFill>
                  <a:srgbClr val="000000"/>
                </a:solidFill>
                <a:latin typeface="Tahoma" panose="02020603050405020304" pitchFamily="2"/>
              </a:rPr>
              <a:t>Greta Thunberg’s speech to COP24 delegates </a:t>
            </a:r>
          </a:p>
          <a:p>
            <a:pPr marL="0" marR="0" indent="0" algn="l">
              <a:lnSpc>
                <a:spcPts val="2000"/>
              </a:lnSpc>
              <a:spcBef>
                <a:spcPts val="3645"/>
              </a:spcBef>
              <a:spcAft>
                <a:spcPts val="0"/>
              </a:spcAft>
            </a:pPr>
            <a:r>
              <a:rPr lang="it-IT" sz="1650" b="1" spc="50">
                <a:solidFill>
                  <a:srgbClr val="00ADB6"/>
                </a:solidFill>
                <a:latin typeface="Tahoma" panose="02020603050405020304" pitchFamily="2"/>
              </a:rPr>
              <a:t>A cluster of highly mobilised NGOs </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layout 21">
    <p:bg>
      <p:bgPr>
        <a:solidFill>
          <a:schemeClr val="bg1">
            <a:alpha val="100000"/>
          </a:schemeClr>
        </a:solidFill>
        <a:effectLst/>
      </p:bgPr>
    </p:bg>
    <p:spTree>
      <p:nvGrpSpPr>
        <p:cNvPr id="1" name=""/>
        <p:cNvGrpSpPr/>
        <p:nvPr/>
      </p:nvGrpSpPr>
      <p:grpSpPr>
        <a:xfrm>
          <a:off x="0" y="0"/>
          <a:ext cx="0" cy="0"/>
          <a:chOff x="0" y="0"/>
          <a:chExt cx="0" cy="0"/>
        </a:xfrm>
      </p:grpSpPr>
      <p:sp>
        <p:nvSpPr>
          <p:cNvPr id="2" name="Segnaposto testo 1"/>
          <p:cNvSpPr>
            <a:spLocks noGrp="1"/>
          </p:cNvSpPr>
          <p:nvPr>
            <p:ph type="body" idx="10"/>
          </p:nvPr>
        </p:nvSpPr>
        <p:spPr>
          <a:xfrm>
            <a:off x="255905" y="695960"/>
            <a:ext cx="2008505" cy="840105"/>
          </a:xfrm>
          <a:prstGeom prst="rect">
            <a:avLst/>
          </a:prstGeom>
          <a:noFill/>
          <a:ln w="0" cmpd="sng">
            <a:noFill/>
            <a:prstDash val="solid"/>
          </a:ln>
        </p:spPr>
        <p:txBody>
          <a:bodyPr vert="horz" lIns="0" tIns="1905" rIns="0" bIns="0" anchor="t"/>
          <a:lstStyle/>
          <a:p>
            <a:pPr marL="0" marR="45720" indent="0" algn="l">
              <a:lnSpc>
                <a:spcPts val="1300"/>
              </a:lnSpc>
              <a:spcAft>
                <a:spcPts val="0"/>
              </a:spcAft>
            </a:pPr>
            <a:r>
              <a:rPr lang="it-IT" sz="1050" spc="0">
                <a:solidFill>
                  <a:srgbClr val="000000"/>
                </a:solidFill>
                <a:latin typeface="Tahoma" panose="02020603050405020304" pitchFamily="2"/>
              </a:rPr>
              <a:t>Rarely has a cause brought together such a diverse variety of actors all around the world, illustrating the unique nature of the issue of climate change. </a:t>
            </a:r>
          </a:p>
        </p:txBody>
      </p:sp>
      <p:sp>
        <p:nvSpPr>
          <p:cNvPr id="3" name="Segnaposto testo 2"/>
          <p:cNvSpPr>
            <a:spLocks noGrp="1"/>
          </p:cNvSpPr>
          <p:nvPr>
            <p:ph type="body" idx="10"/>
          </p:nvPr>
        </p:nvSpPr>
        <p:spPr>
          <a:xfrm>
            <a:off x="2448560" y="695960"/>
            <a:ext cx="2008505" cy="840105"/>
          </a:xfrm>
          <a:prstGeom prst="rect">
            <a:avLst/>
          </a:prstGeom>
          <a:noFill/>
          <a:ln w="0" cmpd="sng">
            <a:noFill/>
            <a:prstDash val="solid"/>
          </a:ln>
        </p:spPr>
        <p:txBody>
          <a:bodyPr vert="horz" lIns="0" tIns="635" rIns="0" bIns="0" anchor="t"/>
          <a:lstStyle/>
          <a:p>
            <a:pPr marL="0" marR="0" indent="0" algn="l">
              <a:lnSpc>
                <a:spcPts val="1300"/>
              </a:lnSpc>
              <a:spcAft>
                <a:spcPts val="0"/>
              </a:spcAft>
            </a:pPr>
            <a:r>
              <a:rPr lang="it-IT" sz="1050" spc="20">
                <a:solidFill>
                  <a:srgbClr val="000000"/>
                </a:solidFill>
                <a:latin typeface="Tahoma" panose="02020603050405020304" pitchFamily="2"/>
              </a:rPr>
              <a:t>Meanwhile, the climate </a:t>
            </a:r>
          </a:p>
          <a:p>
            <a:pPr marL="0" marR="0" indent="0" algn="l">
              <a:lnSpc>
                <a:spcPts val="1300"/>
              </a:lnSpc>
              <a:spcBef>
                <a:spcPts val="10"/>
              </a:spcBef>
              <a:spcAft>
                <a:spcPts val="0"/>
              </a:spcAft>
            </a:pPr>
            <a:r>
              <a:rPr lang="it-IT" sz="1050" spc="30">
                <a:solidFill>
                  <a:srgbClr val="000000"/>
                </a:solidFill>
                <a:latin typeface="Tahoma" panose="02020603050405020304" pitchFamily="2"/>
              </a:rPr>
              <a:t>negotiation process has stalled, taken hostage by reluctant governments who put a spanner in the works, and by  </a:t>
            </a:r>
          </a:p>
        </p:txBody>
      </p:sp>
      <p:sp>
        <p:nvSpPr>
          <p:cNvPr id="4" name="Segnaposto testo 3"/>
          <p:cNvSpPr>
            <a:spLocks noGrp="1"/>
          </p:cNvSpPr>
          <p:nvPr>
            <p:ph type="body" idx="10"/>
          </p:nvPr>
        </p:nvSpPr>
        <p:spPr>
          <a:xfrm>
            <a:off x="4641215" y="695960"/>
            <a:ext cx="2008505" cy="337185"/>
          </a:xfrm>
          <a:prstGeom prst="rect">
            <a:avLst/>
          </a:prstGeom>
          <a:noFill/>
          <a:ln w="0" cmpd="sng">
            <a:noFill/>
            <a:prstDash val="solid"/>
          </a:ln>
        </p:spPr>
        <p:txBody>
          <a:bodyPr vert="horz" lIns="0" tIns="1905" rIns="0" bIns="0" anchor="t"/>
          <a:lstStyle/>
          <a:p>
            <a:pPr marL="0" marR="0" indent="0" algn="l">
              <a:lnSpc>
                <a:spcPts val="1300"/>
              </a:lnSpc>
              <a:spcAft>
                <a:spcPts val="0"/>
              </a:spcAft>
            </a:pPr>
            <a:r>
              <a:rPr lang="it-IT" sz="1050" spc="0">
                <a:solidFill>
                  <a:srgbClr val="000000"/>
                </a:solidFill>
                <a:latin typeface="Tahoma" panose="02020603050405020304" pitchFamily="2"/>
              </a:rPr>
              <a:t>economic lobbyists who often dictate the agenda. </a:t>
            </a:r>
          </a:p>
        </p:txBody>
      </p:sp>
      <p:sp>
        <p:nvSpPr>
          <p:cNvPr id="5" name="Segnaposto testo 4"/>
          <p:cNvSpPr>
            <a:spLocks noGrp="1"/>
          </p:cNvSpPr>
          <p:nvPr>
            <p:ph type="body" idx="10"/>
          </p:nvPr>
        </p:nvSpPr>
        <p:spPr>
          <a:xfrm>
            <a:off x="295910" y="1536065"/>
            <a:ext cx="5588000" cy="854075"/>
          </a:xfrm>
          <a:prstGeom prst="rect">
            <a:avLst/>
          </a:prstGeom>
          <a:noFill/>
          <a:ln w="0" cmpd="sng">
            <a:noFill/>
            <a:prstDash val="solid"/>
          </a:ln>
        </p:spPr>
        <p:txBody>
          <a:bodyPr vert="horz" lIns="0" tIns="328930" rIns="0" bIns="0" anchor="t"/>
          <a:lstStyle/>
          <a:p>
            <a:pPr marL="0" marR="0" indent="0" algn="l">
              <a:lnSpc>
                <a:spcPts val="2000"/>
              </a:lnSpc>
              <a:spcAft>
                <a:spcPts val="2060"/>
              </a:spcAft>
            </a:pPr>
            <a:r>
              <a:rPr lang="it-IT" sz="1650" b="1" spc="35">
                <a:solidFill>
                  <a:srgbClr val="00ADB6"/>
                </a:solidFill>
                <a:latin typeface="Tahoma" panose="02020603050405020304" pitchFamily="2"/>
              </a:rPr>
              <a:t>Climate negotiations: a severely criticised process </a:t>
            </a:r>
          </a:p>
        </p:txBody>
      </p:sp>
      <p:sp>
        <p:nvSpPr>
          <p:cNvPr id="6" name="Segnaposto testo 5"/>
          <p:cNvSpPr>
            <a:spLocks noGrp="1"/>
          </p:cNvSpPr>
          <p:nvPr>
            <p:ph type="body" idx="10"/>
          </p:nvPr>
        </p:nvSpPr>
        <p:spPr>
          <a:xfrm>
            <a:off x="252730" y="2390140"/>
            <a:ext cx="2008505" cy="4818380"/>
          </a:xfrm>
          <a:prstGeom prst="rect">
            <a:avLst/>
          </a:prstGeom>
          <a:noFill/>
          <a:ln w="0" cmpd="sng">
            <a:noFill/>
            <a:prstDash val="solid"/>
          </a:ln>
        </p:spPr>
        <p:txBody>
          <a:bodyPr vert="horz" lIns="0" tIns="635" rIns="0" bIns="0" anchor="t"/>
          <a:lstStyle/>
          <a:p>
            <a:pPr marL="45720" marR="0" indent="0" algn="l">
              <a:lnSpc>
                <a:spcPts val="1300"/>
              </a:lnSpc>
              <a:spcAft>
                <a:spcPts val="0"/>
              </a:spcAft>
            </a:pPr>
            <a:r>
              <a:rPr lang="it-IT" sz="1050" spc="0">
                <a:solidFill>
                  <a:srgbClr val="000000"/>
                </a:solidFill>
                <a:latin typeface="Tahoma" panose="02020603050405020304" pitchFamily="2"/>
              </a:rPr>
              <a:t>There has been significant criticism of the climate negotiation process, but some critics are more virulent than others, attacking the approach itself. </a:t>
            </a:r>
          </a:p>
          <a:p>
            <a:pPr marL="45720" marR="0" indent="0" algn="l">
              <a:lnSpc>
                <a:spcPts val="1300"/>
              </a:lnSpc>
              <a:spcBef>
                <a:spcPts val="1145"/>
              </a:spcBef>
              <a:spcAft>
                <a:spcPts val="0"/>
              </a:spcAft>
            </a:pPr>
            <a:r>
              <a:rPr lang="it-IT" sz="1050" spc="10">
                <a:solidFill>
                  <a:srgbClr val="000000"/>
                </a:solidFill>
                <a:latin typeface="Tahoma" panose="02020603050405020304" pitchFamily="2"/>
              </a:rPr>
              <a:t>One such critic, Pablo Solón, the former chief climate change negotiator for Bolivia, has not hesitated to talk about “the madness of the COPs”, the series of UN conferences on climate change, which are heading, in his opinion, down a road to disaster.</a:t>
            </a:r>
            <a:r>
              <a:rPr lang="it-IT" sz="1050" spc="10" baseline="30000">
                <a:solidFill>
                  <a:srgbClr val="000000"/>
                </a:solidFill>
                <a:latin typeface="Tahoma" panose="02020603050405020304" pitchFamily="2"/>
              </a:rPr>
              <a:t>22</a:t>
            </a:r>
            <a:r>
              <a:rPr lang="it-IT" sz="1050" spc="10">
                <a:solidFill>
                  <a:srgbClr val="000000"/>
                </a:solidFill>
                <a:latin typeface="Tahoma" panose="02020603050405020304" pitchFamily="2"/>
              </a:rPr>
              <a:t> In a high-impact article published on the eve of the COP21, Solón even quoted Einstein to remind readers that “insanity is doing the same thing over and over and expecting different results!” </a:t>
            </a:r>
          </a:p>
          <a:p>
            <a:pPr marL="45720" marR="45720" indent="0" algn="l">
              <a:lnSpc>
                <a:spcPts val="1300"/>
              </a:lnSpc>
              <a:spcBef>
                <a:spcPts val="1150"/>
              </a:spcBef>
              <a:spcAft>
                <a:spcPts val="0"/>
              </a:spcAft>
            </a:pPr>
            <a:r>
              <a:rPr lang="it-IT" sz="1050" spc="0">
                <a:solidFill>
                  <a:srgbClr val="000000"/>
                </a:solidFill>
                <a:latin typeface="Tahoma" panose="02020603050405020304" pitchFamily="2"/>
              </a:rPr>
              <a:t>According to Solón, the negotiations are characterised by a lack of logic – instead of setting specific emissions reduction targets they leave it up to voluntary decisions by  </a:t>
            </a:r>
          </a:p>
        </p:txBody>
      </p:sp>
      <p:sp>
        <p:nvSpPr>
          <p:cNvPr id="7" name="Segnaposto testo 6"/>
          <p:cNvSpPr>
            <a:spLocks noGrp="1"/>
          </p:cNvSpPr>
          <p:nvPr>
            <p:ph type="body" idx="10"/>
          </p:nvPr>
        </p:nvSpPr>
        <p:spPr>
          <a:xfrm>
            <a:off x="2445385" y="2390140"/>
            <a:ext cx="2008505" cy="4481195"/>
          </a:xfrm>
          <a:prstGeom prst="rect">
            <a:avLst/>
          </a:prstGeom>
          <a:noFill/>
          <a:ln w="0" cmpd="sng">
            <a:noFill/>
            <a:prstDash val="solid"/>
          </a:ln>
        </p:spPr>
        <p:txBody>
          <a:bodyPr vert="horz" lIns="0" tIns="2540" rIns="0" bIns="0" anchor="t"/>
          <a:lstStyle/>
          <a:p>
            <a:pPr marL="0" marR="0" indent="0" algn="l">
              <a:lnSpc>
                <a:spcPts val="1300"/>
              </a:lnSpc>
              <a:spcAft>
                <a:spcPts val="0"/>
              </a:spcAft>
            </a:pPr>
            <a:r>
              <a:rPr lang="it-IT" sz="1050" spc="0">
                <a:solidFill>
                  <a:srgbClr val="000000"/>
                </a:solidFill>
                <a:latin typeface="Tahoma" panose="02020603050405020304" pitchFamily="2"/>
              </a:rPr>
              <a:t>the countries involved, which almost always lead to mediocre results. He calls this “laissez-faire methodology”. </a:t>
            </a:r>
          </a:p>
          <a:p>
            <a:pPr marL="0" marR="0" indent="0" algn="l">
              <a:lnSpc>
                <a:spcPts val="1300"/>
              </a:lnSpc>
              <a:spcBef>
                <a:spcPts val="1115"/>
              </a:spcBef>
              <a:spcAft>
                <a:spcPts val="0"/>
              </a:spcAft>
            </a:pPr>
            <a:r>
              <a:rPr lang="it-IT" sz="1050" spc="25">
                <a:solidFill>
                  <a:srgbClr val="000000"/>
                </a:solidFill>
                <a:latin typeface="Tahoma" panose="02020603050405020304" pitchFamily="2"/>
              </a:rPr>
              <a:t>Nowhere in climate </a:t>
            </a:r>
          </a:p>
          <a:p>
            <a:pPr marL="0" marR="91440" indent="0" algn="l">
              <a:lnSpc>
                <a:spcPts val="1300"/>
              </a:lnSpc>
              <a:spcBef>
                <a:spcPts val="0"/>
              </a:spcBef>
              <a:spcAft>
                <a:spcPts val="0"/>
              </a:spcAft>
            </a:pPr>
            <a:r>
              <a:rPr lang="it-IT" sz="1050" spc="30">
                <a:solidFill>
                  <a:srgbClr val="000000"/>
                </a:solidFill>
                <a:latin typeface="Tahoma" panose="02020603050405020304" pitchFamily="2"/>
              </a:rPr>
              <a:t>agreements is it written that we have to extricate ourselves from the extractivist model. And yet, all the experts continuously remind us that 80% of known fossil fuel reserves must stay in the ground if we want to avoid the worst-case global warming scenario. </a:t>
            </a:r>
          </a:p>
          <a:p>
            <a:pPr marL="0" marR="91440" indent="0" algn="l">
              <a:lnSpc>
                <a:spcPts val="1300"/>
              </a:lnSpc>
              <a:spcBef>
                <a:spcPts val="1150"/>
              </a:spcBef>
              <a:spcAft>
                <a:spcPts val="0"/>
              </a:spcAft>
            </a:pPr>
            <a:r>
              <a:rPr lang="it-IT" sz="1050" spc="0">
                <a:solidFill>
                  <a:srgbClr val="000000"/>
                </a:solidFill>
                <a:latin typeface="Tahoma" panose="02020603050405020304" pitchFamily="2"/>
              </a:rPr>
              <a:t>In addition, continues Solón, by focusing on GHG emissions produced in countries, climate agreements completely neglect the emissions that are consumed through imports of goods manufactured in other countries. The GHG emissions end up being shifted around rather than reduced. </a:t>
            </a:r>
          </a:p>
        </p:txBody>
      </p:sp>
      <p:sp>
        <p:nvSpPr>
          <p:cNvPr id="8" name="Segnaposto testo 7"/>
          <p:cNvSpPr>
            <a:spLocks noGrp="1"/>
          </p:cNvSpPr>
          <p:nvPr>
            <p:ph type="body" idx="10"/>
          </p:nvPr>
        </p:nvSpPr>
        <p:spPr>
          <a:xfrm>
            <a:off x="4638040" y="2390140"/>
            <a:ext cx="2008505" cy="4818380"/>
          </a:xfrm>
          <a:prstGeom prst="rect">
            <a:avLst/>
          </a:prstGeom>
          <a:noFill/>
          <a:ln w="0" cmpd="sng">
            <a:noFill/>
            <a:prstDash val="solid"/>
          </a:ln>
        </p:spPr>
        <p:txBody>
          <a:bodyPr vert="horz" lIns="0" tIns="2540" rIns="0" bIns="0" anchor="t"/>
          <a:lstStyle/>
          <a:p>
            <a:pPr marL="0" marR="0" indent="0" algn="l">
              <a:lnSpc>
                <a:spcPts val="1300"/>
              </a:lnSpc>
              <a:spcAft>
                <a:spcPts val="0"/>
              </a:spcAft>
            </a:pPr>
            <a:r>
              <a:rPr lang="it-IT" sz="1050" spc="10">
                <a:solidFill>
                  <a:srgbClr val="000000"/>
                </a:solidFill>
                <a:latin typeface="Tahoma" panose="02020603050405020304" pitchFamily="2"/>
              </a:rPr>
              <a:t>The former negotiator attacks a process that, in his view, does not really address the structural causes of climate change. Rather, it focuses on managing predicted negative effects. </a:t>
            </a:r>
          </a:p>
          <a:p>
            <a:pPr marL="0" marR="0" indent="0" algn="l">
              <a:lnSpc>
                <a:spcPts val="1300"/>
              </a:lnSpc>
              <a:spcBef>
                <a:spcPts val="1115"/>
              </a:spcBef>
              <a:spcAft>
                <a:spcPts val="0"/>
              </a:spcAft>
            </a:pPr>
            <a:r>
              <a:rPr lang="it-IT" sz="1050" spc="20">
                <a:solidFill>
                  <a:srgbClr val="000000"/>
                </a:solidFill>
                <a:latin typeface="Tahoma" panose="02020603050405020304" pitchFamily="2"/>
              </a:rPr>
              <a:t>But his criticism goes further when he argues that climate agreements are designed to accommodate big business in that they impose no obstacles to free commerce or the extraction of fossil fuels. </a:t>
            </a:r>
          </a:p>
          <a:p>
            <a:pPr marL="0" marR="228600" indent="0" algn="l">
              <a:lnSpc>
                <a:spcPts val="1300"/>
              </a:lnSpc>
              <a:spcBef>
                <a:spcPts val="1165"/>
              </a:spcBef>
              <a:spcAft>
                <a:spcPts val="0"/>
              </a:spcAft>
            </a:pPr>
            <a:r>
              <a:rPr lang="it-IT" sz="1050" spc="0">
                <a:solidFill>
                  <a:srgbClr val="000000"/>
                </a:solidFill>
                <a:latin typeface="Tahoma" panose="02020603050405020304" pitchFamily="2"/>
              </a:rPr>
              <a:t>Other observers have pointed out that this tendency to </a:t>
            </a:r>
          </a:p>
          <a:p>
            <a:pPr marL="0" marR="0" indent="0" algn="l">
              <a:lnSpc>
                <a:spcPts val="1300"/>
              </a:lnSpc>
              <a:spcBef>
                <a:spcPts val="0"/>
              </a:spcBef>
              <a:spcAft>
                <a:spcPts val="0"/>
              </a:spcAft>
            </a:pPr>
            <a:r>
              <a:rPr lang="it-IT" sz="1050" spc="0">
                <a:solidFill>
                  <a:srgbClr val="000000"/>
                </a:solidFill>
                <a:latin typeface="Tahoma" panose="02020603050405020304" pitchFamily="2"/>
              </a:rPr>
              <a:t>favour commercial law over environmental law goes back a long way and has developed over the course of international treaties.</a:t>
            </a:r>
            <a:r>
              <a:rPr lang="it-IT" sz="1050" spc="0" baseline="30000">
                <a:solidFill>
                  <a:srgbClr val="000000"/>
                </a:solidFill>
                <a:latin typeface="Tahoma" panose="02020603050405020304" pitchFamily="2"/>
              </a:rPr>
              <a:t>23</a:t>
            </a:r>
            <a:r>
              <a:rPr lang="it-IT" sz="1050" spc="0">
                <a:solidFill>
                  <a:srgbClr val="000000"/>
                </a:solidFill>
                <a:latin typeface="Tahoma" panose="02020603050405020304" pitchFamily="2"/>
              </a:rPr>
              <a:t> Indeed, from its adoption in 1995, the Framework Convention on Climate Change stated, in Article 3.5, that </a:t>
            </a:r>
          </a:p>
          <a:p>
            <a:pPr marL="0" marR="0" indent="0" algn="l">
              <a:lnSpc>
                <a:spcPts val="1300"/>
              </a:lnSpc>
              <a:spcBef>
                <a:spcPts val="1145"/>
              </a:spcBef>
              <a:spcAft>
                <a:spcPts val="165"/>
              </a:spcAft>
            </a:pPr>
            <a:r>
              <a:rPr lang="it-IT" sz="1150" i="1" spc="-10">
                <a:solidFill>
                  <a:srgbClr val="000000"/>
                </a:solidFill>
                <a:latin typeface="Arial" panose="02020603050405020304" pitchFamily="2"/>
              </a:rPr>
              <a:t>“measures taken to combat climate change [...] should not “constitute a means of arbitrary </a:t>
            </a:r>
          </a:p>
        </p:txBody>
      </p:sp>
      <p:sp>
        <p:nvSpPr>
          <p:cNvPr id="9" name="Segnaposto testo 8"/>
          <p:cNvSpPr>
            <a:spLocks noGrp="1"/>
          </p:cNvSpPr>
          <p:nvPr>
            <p:ph type="body" idx="10"/>
          </p:nvPr>
        </p:nvSpPr>
        <p:spPr>
          <a:xfrm>
            <a:off x="6927850" y="6931025"/>
            <a:ext cx="475615" cy="631190"/>
          </a:xfrm>
          <a:prstGeom prst="rect">
            <a:avLst/>
          </a:prstGeom>
          <a:solidFill>
            <a:srgbClr val="00ADB6"/>
          </a:solidFill>
          <a:ln w="0" cmpd="sng">
            <a:noFill/>
            <a:prstDash val="solid"/>
          </a:ln>
        </p:spPr>
        <p:txBody>
          <a:bodyPr vert="horz" lIns="0" tIns="20955" rIns="0" bIns="0" anchor="t"/>
          <a:lstStyle/>
          <a:p>
            <a:pPr marL="91440" marR="0" indent="0" algn="l">
              <a:lnSpc>
                <a:spcPts val="2000"/>
              </a:lnSpc>
              <a:spcAft>
                <a:spcPts val="2765"/>
              </a:spcAft>
            </a:pPr>
            <a:r>
              <a:rPr lang="it-IT" sz="1750" b="1" spc="165">
                <a:solidFill>
                  <a:srgbClr val="FFFFFF"/>
                </a:solidFill>
                <a:latin typeface="Arial" panose="02020603050405020304" pitchFamily="2"/>
              </a:rPr>
              <a:t>19 </a:t>
            </a:r>
          </a:p>
        </p:txBody>
      </p:sp>
      <p:sp>
        <p:nvSpPr>
          <p:cNvPr id="12" name="Segnaposto testo 11"/>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layout 22">
    <p:bg>
      <p:bgPr>
        <a:solidFill>
          <a:schemeClr val="bg1">
            <a:alpha val="100000"/>
          </a:schemeClr>
        </a:solidFill>
        <a:effectLst/>
      </p:bgPr>
    </p:bg>
    <p:spTree>
      <p:nvGrpSpPr>
        <p:cNvPr id="1" name=""/>
        <p:cNvGrpSpPr/>
        <p:nvPr/>
      </p:nvGrpSpPr>
      <p:grpSpPr>
        <a:xfrm>
          <a:off x="0" y="0"/>
          <a:ext cx="0" cy="0"/>
          <a:chOff x="0" y="0"/>
          <a:chExt cx="0" cy="0"/>
        </a:xfrm>
      </p:grpSpPr>
      <p:sp>
        <p:nvSpPr>
          <p:cNvPr id="2" name="Segnaposto testo 1"/>
          <p:cNvSpPr>
            <a:spLocks noGrp="1"/>
          </p:cNvSpPr>
          <p:nvPr>
            <p:ph type="body" idx="10"/>
          </p:nvPr>
        </p:nvSpPr>
        <p:spPr>
          <a:xfrm>
            <a:off x="901065" y="695960"/>
            <a:ext cx="2008505" cy="1149350"/>
          </a:xfrm>
          <a:prstGeom prst="rect">
            <a:avLst/>
          </a:prstGeom>
          <a:noFill/>
          <a:ln w="0" cmpd="sng">
            <a:noFill/>
            <a:prstDash val="solid"/>
          </a:ln>
        </p:spPr>
        <p:txBody>
          <a:bodyPr vert="horz" lIns="0" tIns="6350" rIns="0" bIns="0" anchor="t"/>
          <a:lstStyle/>
          <a:p>
            <a:pPr marL="45720" marR="137160" indent="0" algn="l">
              <a:lnSpc>
                <a:spcPts val="1300"/>
              </a:lnSpc>
              <a:spcAft>
                <a:spcPts val="0"/>
              </a:spcAft>
            </a:pPr>
            <a:r>
              <a:rPr lang="it-IT" sz="1050" b="1" i="1" spc="-25">
                <a:solidFill>
                  <a:srgbClr val="000000"/>
                </a:solidFill>
                <a:latin typeface="Arial" panose="02020603050405020304" pitchFamily="2"/>
              </a:rPr>
              <a:t>or unjustifiable discrimination </a:t>
            </a:r>
            <a:r>
              <a:rPr lang="it-IT" sz="1100" b="1" i="1" spc="-25">
                <a:solidFill>
                  <a:srgbClr val="000000"/>
                </a:solidFill>
                <a:latin typeface="Arial" panose="02020603050405020304" pitchFamily="2"/>
              </a:rPr>
              <a:t>or a disguised restriction on international trade.” </a:t>
            </a:r>
          </a:p>
          <a:p>
            <a:pPr marL="45720" marR="0" indent="0" algn="l">
              <a:lnSpc>
                <a:spcPts val="1300"/>
              </a:lnSpc>
              <a:spcBef>
                <a:spcPts val="1080"/>
              </a:spcBef>
              <a:spcAft>
                <a:spcPts val="0"/>
              </a:spcAft>
            </a:pPr>
            <a:r>
              <a:rPr lang="it-IT" sz="1050" spc="0">
                <a:solidFill>
                  <a:srgbClr val="000000"/>
                </a:solidFill>
                <a:latin typeface="Tahoma" panose="02020603050405020304" pitchFamily="2"/>
              </a:rPr>
              <a:t>From this point of view, the sanctification of trade and investment liberalisation  </a:t>
            </a:r>
          </a:p>
        </p:txBody>
      </p:sp>
      <p:sp>
        <p:nvSpPr>
          <p:cNvPr id="3" name="Segnaposto testo 2"/>
          <p:cNvSpPr>
            <a:spLocks noGrp="1"/>
          </p:cNvSpPr>
          <p:nvPr>
            <p:ph type="body" idx="10"/>
          </p:nvPr>
        </p:nvSpPr>
        <p:spPr>
          <a:xfrm>
            <a:off x="3093720" y="695960"/>
            <a:ext cx="2008505" cy="1149350"/>
          </a:xfrm>
          <a:prstGeom prst="rect">
            <a:avLst/>
          </a:prstGeom>
          <a:noFill/>
          <a:ln w="0" cmpd="sng">
            <a:noFill/>
            <a:prstDash val="solid"/>
          </a:ln>
        </p:spPr>
        <p:txBody>
          <a:bodyPr vert="horz" lIns="0" tIns="635" rIns="0" bIns="0" anchor="t"/>
          <a:lstStyle/>
          <a:p>
            <a:pPr marL="0" marR="0" indent="0" algn="l">
              <a:lnSpc>
                <a:spcPts val="1300"/>
              </a:lnSpc>
              <a:spcAft>
                <a:spcPts val="0"/>
              </a:spcAft>
            </a:pPr>
            <a:r>
              <a:rPr lang="it-IT" sz="1050" spc="35">
                <a:solidFill>
                  <a:srgbClr val="000000"/>
                </a:solidFill>
                <a:latin typeface="Tahoma" panose="02020603050405020304" pitchFamily="2"/>
              </a:rPr>
              <a:t>weakens environmental standards and hinders the transition towards low-carbon economies. </a:t>
            </a:r>
          </a:p>
          <a:p>
            <a:pPr marL="0" marR="0" indent="0" algn="l">
              <a:lnSpc>
                <a:spcPts val="1300"/>
              </a:lnSpc>
              <a:spcBef>
                <a:spcPts val="1125"/>
              </a:spcBef>
              <a:spcAft>
                <a:spcPts val="0"/>
              </a:spcAft>
            </a:pPr>
            <a:r>
              <a:rPr lang="it-IT" sz="1050" spc="0">
                <a:solidFill>
                  <a:srgbClr val="000000"/>
                </a:solidFill>
                <a:latin typeface="Tahoma" panose="02020603050405020304" pitchFamily="2"/>
              </a:rPr>
              <a:t>Such criticisms align with the vision of Naomi Klein and other  </a:t>
            </a:r>
          </a:p>
        </p:txBody>
      </p:sp>
      <p:sp>
        <p:nvSpPr>
          <p:cNvPr id="4" name="Segnaposto testo 3"/>
          <p:cNvSpPr>
            <a:spLocks noGrp="1"/>
          </p:cNvSpPr>
          <p:nvPr>
            <p:ph type="body" idx="10"/>
          </p:nvPr>
        </p:nvSpPr>
        <p:spPr>
          <a:xfrm>
            <a:off x="5286375" y="695960"/>
            <a:ext cx="2008505" cy="838835"/>
          </a:xfrm>
          <a:prstGeom prst="rect">
            <a:avLst/>
          </a:prstGeom>
          <a:noFill/>
          <a:ln w="0" cmpd="sng">
            <a:noFill/>
            <a:prstDash val="solid"/>
          </a:ln>
        </p:spPr>
        <p:txBody>
          <a:bodyPr vert="horz" lIns="0" tIns="635" rIns="0" bIns="0" anchor="t"/>
          <a:lstStyle/>
          <a:p>
            <a:pPr marL="0" marR="137160" indent="0" algn="l">
              <a:lnSpc>
                <a:spcPts val="1300"/>
              </a:lnSpc>
              <a:spcAft>
                <a:spcPts val="0"/>
              </a:spcAft>
            </a:pPr>
            <a:r>
              <a:rPr lang="it-IT" sz="1050" spc="0">
                <a:solidFill>
                  <a:srgbClr val="000000"/>
                </a:solidFill>
                <a:latin typeface="Tahoma" panose="02020603050405020304" pitchFamily="2"/>
              </a:rPr>
              <a:t>activist thinkers, for whom the resolution of the climate crisis can only be achieved through a challenge to the neoliberal economic order. </a:t>
            </a:r>
          </a:p>
        </p:txBody>
      </p:sp>
      <p:sp>
        <p:nvSpPr>
          <p:cNvPr id="5" name="Segnaposto testo 4"/>
          <p:cNvSpPr>
            <a:spLocks noGrp="1"/>
          </p:cNvSpPr>
          <p:nvPr>
            <p:ph type="body" idx="10"/>
          </p:nvPr>
        </p:nvSpPr>
        <p:spPr>
          <a:xfrm>
            <a:off x="937895" y="2301875"/>
            <a:ext cx="5253355" cy="569595"/>
          </a:xfrm>
          <a:prstGeom prst="rect">
            <a:avLst/>
          </a:prstGeom>
          <a:noFill/>
          <a:ln w="0" cmpd="sng">
            <a:noFill/>
            <a:prstDash val="solid"/>
          </a:ln>
        </p:spPr>
        <p:txBody>
          <a:bodyPr vert="horz" lIns="0" tIns="0" rIns="0" bIns="0" anchor="t"/>
          <a:lstStyle/>
          <a:p>
            <a:pPr marL="0" marR="320040" indent="0" algn="l">
              <a:lnSpc>
                <a:spcPts val="2200"/>
              </a:lnSpc>
              <a:spcAft>
                <a:spcPts val="0"/>
              </a:spcAft>
            </a:pPr>
            <a:r>
              <a:rPr lang="it-IT" sz="1650" b="1" spc="0">
                <a:solidFill>
                  <a:srgbClr val="00ADB6"/>
                </a:solidFill>
                <a:latin typeface="Tahoma" panose="02020603050405020304" pitchFamily="2"/>
              </a:rPr>
              <a:t>The trade union movement and the struggle for a just transition </a:t>
            </a:r>
          </a:p>
        </p:txBody>
      </p:sp>
      <p:sp>
        <p:nvSpPr>
          <p:cNvPr id="6" name="Segnaposto testo 5"/>
          <p:cNvSpPr>
            <a:spLocks noGrp="1"/>
          </p:cNvSpPr>
          <p:nvPr>
            <p:ph type="body" idx="10"/>
          </p:nvPr>
        </p:nvSpPr>
        <p:spPr>
          <a:xfrm>
            <a:off x="892175" y="3133725"/>
            <a:ext cx="2008505" cy="3981450"/>
          </a:xfrm>
          <a:prstGeom prst="rect">
            <a:avLst/>
          </a:prstGeom>
          <a:noFill/>
          <a:ln w="0" cmpd="sng">
            <a:noFill/>
            <a:prstDash val="solid"/>
          </a:ln>
        </p:spPr>
        <p:txBody>
          <a:bodyPr vert="horz" lIns="0" tIns="8890" rIns="0" bIns="0" anchor="t"/>
          <a:lstStyle/>
          <a:p>
            <a:pPr marL="45720" marR="0" indent="0" algn="l">
              <a:lnSpc>
                <a:spcPts val="1300"/>
              </a:lnSpc>
              <a:spcAft>
                <a:spcPts val="0"/>
              </a:spcAft>
            </a:pPr>
            <a:r>
              <a:rPr lang="it-IT" sz="1050" spc="0">
                <a:solidFill>
                  <a:srgbClr val="000000"/>
                </a:solidFill>
                <a:latin typeface="Tahoma" panose="02020603050405020304" pitchFamily="2"/>
              </a:rPr>
              <a:t>Trade unions, for their part, have also been critical of climate agreements but they nevertheless participate in the UNFCCC conferences. Their advocacy work aims to ensure that the rights and interests of workers are taken into account during negotiations. </a:t>
            </a:r>
          </a:p>
          <a:p>
            <a:pPr marL="45720" marR="0" indent="0" algn="l">
              <a:lnSpc>
                <a:spcPts val="1300"/>
              </a:lnSpc>
              <a:spcBef>
                <a:spcPts val="1125"/>
              </a:spcBef>
              <a:spcAft>
                <a:spcPts val="0"/>
              </a:spcAft>
            </a:pPr>
            <a:r>
              <a:rPr lang="it-IT" sz="1050" spc="30">
                <a:solidFill>
                  <a:srgbClr val="000000"/>
                </a:solidFill>
                <a:latin typeface="Tahoma" panose="02020603050405020304" pitchFamily="2"/>
              </a:rPr>
              <a:t>The slogan “There are no jobs on a dead planet” succinctly sums up the views of the International Trade Union Confederation (ITUC). It stresses the importance of climate justice and industrial transformation towards a low-carbon global economy. </a:t>
            </a:r>
          </a:p>
          <a:p>
            <a:pPr marL="45720" marR="0" indent="0" algn="l">
              <a:lnSpc>
                <a:spcPts val="1300"/>
              </a:lnSpc>
              <a:spcBef>
                <a:spcPts val="1115"/>
              </a:spcBef>
              <a:spcAft>
                <a:spcPts val="0"/>
              </a:spcAft>
            </a:pPr>
            <a:r>
              <a:rPr lang="it-IT" sz="1050" spc="30">
                <a:solidFill>
                  <a:srgbClr val="000000"/>
                </a:solidFill>
                <a:latin typeface="Tahoma" panose="02020603050405020304" pitchFamily="2"/>
              </a:rPr>
              <a:t>The first climate-related statement from the international trade union movement dates back to  </a:t>
            </a:r>
          </a:p>
        </p:txBody>
      </p:sp>
      <p:sp>
        <p:nvSpPr>
          <p:cNvPr id="7" name="Segnaposto testo 6"/>
          <p:cNvSpPr>
            <a:spLocks noGrp="1"/>
          </p:cNvSpPr>
          <p:nvPr>
            <p:ph type="body" idx="10"/>
          </p:nvPr>
        </p:nvSpPr>
        <p:spPr>
          <a:xfrm>
            <a:off x="3084830" y="3133725"/>
            <a:ext cx="2008505" cy="1947545"/>
          </a:xfrm>
          <a:prstGeom prst="rect">
            <a:avLst/>
          </a:prstGeom>
          <a:noFill/>
          <a:ln w="0" cmpd="sng">
            <a:noFill/>
            <a:prstDash val="solid"/>
          </a:ln>
        </p:spPr>
        <p:txBody>
          <a:bodyPr vert="horz" lIns="0" tIns="6985" rIns="0" bIns="0" anchor="t"/>
          <a:lstStyle/>
          <a:p>
            <a:pPr marL="45720" marR="0" indent="0" algn="l">
              <a:lnSpc>
                <a:spcPts val="1300"/>
              </a:lnSpc>
              <a:spcAft>
                <a:spcPts val="710"/>
              </a:spcAft>
            </a:pPr>
            <a:r>
              <a:rPr lang="it-IT" sz="1050" spc="0">
                <a:solidFill>
                  <a:srgbClr val="000000"/>
                </a:solidFill>
                <a:latin typeface="Tahoma" panose="02020603050405020304" pitchFamily="2"/>
              </a:rPr>
              <a:t>2006, the ITUC’s date of foundation. Subsequently, it refined its positions and structured its participation in special assemblies, trade union congresses and COPs. This participation reached its peak at the COP21 in Paris, which was attended by 400 trade union leaders from all around the world. </a:t>
            </a:r>
          </a:p>
        </p:txBody>
      </p:sp>
      <p:sp>
        <p:nvSpPr>
          <p:cNvPr id="10" name="Segnaposto testo 9"/>
          <p:cNvSpPr>
            <a:spLocks noGrp="1"/>
          </p:cNvSpPr>
          <p:nvPr>
            <p:ph type="body" idx="10"/>
          </p:nvPr>
        </p:nvSpPr>
        <p:spPr>
          <a:xfrm>
            <a:off x="3084830" y="6550660"/>
            <a:ext cx="2008505" cy="503555"/>
          </a:xfrm>
          <a:prstGeom prst="rect">
            <a:avLst/>
          </a:prstGeom>
          <a:noFill/>
          <a:ln w="0" cmpd="sng">
            <a:noFill/>
            <a:prstDash val="solid"/>
          </a:ln>
        </p:spPr>
        <p:txBody>
          <a:bodyPr vert="horz" lIns="0" tIns="635" rIns="0" bIns="0" anchor="t"/>
          <a:lstStyle/>
          <a:p>
            <a:pPr marL="45720" marR="0" indent="0" algn="l">
              <a:lnSpc>
                <a:spcPts val="1300"/>
              </a:lnSpc>
              <a:spcAft>
                <a:spcPts val="0"/>
              </a:spcAft>
            </a:pPr>
            <a:r>
              <a:rPr lang="it-IT" sz="1050" spc="0">
                <a:solidFill>
                  <a:srgbClr val="000000"/>
                </a:solidFill>
                <a:latin typeface="Tahoma" panose="02020603050405020304" pitchFamily="2"/>
              </a:rPr>
              <a:t>But what is meant by a “just transition”? According to the ITUC, it is a: </a:t>
            </a:r>
          </a:p>
        </p:txBody>
      </p:sp>
      <p:sp>
        <p:nvSpPr>
          <p:cNvPr id="11" name="Segnaposto testo 10"/>
          <p:cNvSpPr>
            <a:spLocks noGrp="1"/>
          </p:cNvSpPr>
          <p:nvPr>
            <p:ph type="body" idx="10"/>
          </p:nvPr>
        </p:nvSpPr>
        <p:spPr>
          <a:xfrm>
            <a:off x="5277485" y="3133725"/>
            <a:ext cx="2008505" cy="3983355"/>
          </a:xfrm>
          <a:prstGeom prst="rect">
            <a:avLst/>
          </a:prstGeom>
          <a:noFill/>
          <a:ln w="0" cmpd="sng">
            <a:noFill/>
            <a:prstDash val="solid"/>
          </a:ln>
        </p:spPr>
        <p:txBody>
          <a:bodyPr vert="horz" lIns="0" tIns="8890" rIns="0" bIns="0" anchor="t"/>
          <a:lstStyle/>
          <a:p>
            <a:pPr marL="0" marR="274320" indent="0" algn="l">
              <a:lnSpc>
                <a:spcPts val="1300"/>
              </a:lnSpc>
              <a:spcAft>
                <a:spcPts val="0"/>
              </a:spcAft>
            </a:pPr>
            <a:r>
              <a:rPr lang="it-IT" sz="1050" spc="-80">
                <a:solidFill>
                  <a:srgbClr val="000000"/>
                </a:solidFill>
                <a:latin typeface="Tahoma" panose="02020603050405020304" pitchFamily="2"/>
              </a:rPr>
              <a:t>“</a:t>
            </a:r>
            <a:r>
              <a:rPr lang="it-IT" sz="1100" b="1" i="1" spc="-80">
                <a:solidFill>
                  <a:srgbClr val="000000"/>
                </a:solidFill>
                <a:latin typeface="Arial" panose="02020603050405020304" pitchFamily="2"/>
              </a:rPr>
              <a:t>...comprehensive strategy presented by the global trade union movement to protect people whose jobs, incomes and livelihoods are compromised by climate policies.</a:t>
            </a:r>
            <a:r>
              <a:rPr lang="it-IT" sz="1050" spc="-80">
                <a:solidFill>
                  <a:srgbClr val="000000"/>
                </a:solidFill>
                <a:latin typeface="Tahoma" panose="02020603050405020304" pitchFamily="2"/>
              </a:rPr>
              <a:t>”</a:t>
            </a:r>
            <a:r>
              <a:rPr lang="it-IT" sz="1050" spc="-80" baseline="30000">
                <a:solidFill>
                  <a:srgbClr val="00ADB6"/>
                </a:solidFill>
                <a:latin typeface="Tahoma" panose="02020603050405020304" pitchFamily="2"/>
              </a:rPr>
              <a:t> 24</a:t>
            </a:r>
            <a:r>
              <a:rPr lang="it-IT" sz="100" spc="-80">
                <a:solidFill>
                  <a:srgbClr val="00ADB6"/>
                </a:solidFill>
                <a:latin typeface="Tahoma" panose="02020603050405020304" pitchFamily="2"/>
              </a:rPr>
              <a:t> </a:t>
            </a:r>
          </a:p>
          <a:p>
            <a:pPr marL="0" marR="0" indent="0" algn="l">
              <a:lnSpc>
                <a:spcPts val="1300"/>
              </a:lnSpc>
              <a:spcBef>
                <a:spcPts val="1125"/>
              </a:spcBef>
              <a:spcAft>
                <a:spcPts val="0"/>
              </a:spcAft>
            </a:pPr>
            <a:r>
              <a:rPr lang="it-IT" sz="1050" spc="20">
                <a:solidFill>
                  <a:srgbClr val="000000"/>
                </a:solidFill>
                <a:latin typeface="Tahoma" panose="02020603050405020304" pitchFamily="2"/>
              </a:rPr>
              <a:t>The transition to a sustainable economy involves, according to the ITUC, supporting workers and communities affected by the climate crisis. Decent work as well as education and training are key in this regard </a:t>
            </a:r>
          </a:p>
          <a:p>
            <a:pPr marL="0" marR="0" indent="0" algn="l">
              <a:lnSpc>
                <a:spcPts val="1300"/>
              </a:lnSpc>
              <a:spcBef>
                <a:spcPts val="1130"/>
              </a:spcBef>
              <a:spcAft>
                <a:spcPts val="0"/>
              </a:spcAft>
            </a:pPr>
            <a:r>
              <a:rPr lang="it-IT" sz="1050" spc="35">
                <a:solidFill>
                  <a:srgbClr val="000000"/>
                </a:solidFill>
                <a:latin typeface="Tahoma" panose="02020603050405020304" pitchFamily="2"/>
              </a:rPr>
              <a:t>Ain addition to advancing social justice, the potential economic advantages of such a transition are increasingly well documented. Referring to the </a:t>
            </a:r>
            <a:r>
              <a:rPr lang="it-IT" sz="1150" i="1" spc="35">
                <a:solidFill>
                  <a:srgbClr val="000000"/>
                </a:solidFill>
                <a:latin typeface="Arial Narrow" panose="02020603050405020304" pitchFamily="2"/>
              </a:rPr>
              <a:t>New Climate Economy Report</a:t>
            </a:r>
            <a:r>
              <a:rPr lang="it-IT" sz="1050" spc="35">
                <a:solidFill>
                  <a:srgbClr val="000000"/>
                </a:solidFill>
                <a:latin typeface="Tahoma" panose="02020603050405020304" pitchFamily="2"/>
              </a:rPr>
              <a:t>, the ITUC predicts $26 trillion in potential economic gains </a:t>
            </a:r>
          </a:p>
        </p:txBody>
      </p:sp>
      <p:sp>
        <p:nvSpPr>
          <p:cNvPr id="14" name="Segnaposto testo 13"/>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15" name="Segnaposto testo 14"/>
          <p:cNvSpPr>
            <a:spLocks noGrp="1"/>
          </p:cNvSpPr>
          <p:nvPr>
            <p:ph type="body" idx="10"/>
          </p:nvPr>
        </p:nvSpPr>
        <p:spPr>
          <a:xfrm>
            <a:off x="146050" y="6931025"/>
            <a:ext cx="485140" cy="631190"/>
          </a:xfrm>
          <a:prstGeom prst="rect">
            <a:avLst/>
          </a:prstGeom>
          <a:solidFill>
            <a:srgbClr val="00ADB6"/>
          </a:solidFill>
          <a:ln w="0" cmpd="sng">
            <a:noFill/>
            <a:prstDash val="solid"/>
          </a:ln>
        </p:spPr>
        <p:txBody>
          <a:bodyPr vert="horz" lIns="0" tIns="20320" rIns="0" bIns="0" anchor="t"/>
          <a:lstStyle/>
          <a:p>
            <a:pPr marL="91440" marR="0" indent="0" algn="l">
              <a:lnSpc>
                <a:spcPts val="2100"/>
              </a:lnSpc>
              <a:spcAft>
                <a:spcPts val="2750"/>
              </a:spcAft>
            </a:pPr>
            <a:r>
              <a:rPr lang="it-IT" sz="1800" b="1" spc="170">
                <a:solidFill>
                  <a:srgbClr val="FFFFFF"/>
                </a:solidFill>
                <a:latin typeface="Arial" panose="02020603050405020304" pitchFamily="2"/>
              </a:rPr>
              <a:t>20 </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layout 23">
    <p:bg>
      <p:bgPr>
        <a:solidFill>
          <a:schemeClr val="bg1">
            <a:alpha val="100000"/>
          </a:schemeClr>
        </a:solidFill>
        <a:effectLst/>
      </p:bgPr>
    </p:bg>
    <p:spTree>
      <p:nvGrpSpPr>
        <p:cNvPr id="1" name=""/>
        <p:cNvGrpSpPr/>
        <p:nvPr/>
      </p:nvGrpSpPr>
      <p:grpSpPr>
        <a:xfrm>
          <a:off x="0" y="0"/>
          <a:ext cx="0" cy="0"/>
          <a:chOff x="0" y="0"/>
          <a:chExt cx="0" cy="0"/>
        </a:xfrm>
      </p:grpSpPr>
      <p:sp>
        <p:nvSpPr>
          <p:cNvPr id="2" name="Segnaposto testo 1"/>
          <p:cNvSpPr>
            <a:spLocks noGrp="1"/>
          </p:cNvSpPr>
          <p:nvPr>
            <p:ph type="body" idx="10"/>
          </p:nvPr>
        </p:nvSpPr>
        <p:spPr>
          <a:xfrm>
            <a:off x="6927850" y="6931025"/>
            <a:ext cx="475615" cy="631190"/>
          </a:xfrm>
          <a:prstGeom prst="rect">
            <a:avLst/>
          </a:prstGeom>
          <a:solidFill>
            <a:srgbClr val="00ADB6"/>
          </a:solidFill>
          <a:ln w="0" cmpd="sng">
            <a:noFill/>
            <a:prstDash val="solid"/>
          </a:ln>
        </p:spPr>
        <p:txBody>
          <a:bodyPr vert="horz" lIns="0" tIns="20955" rIns="0" bIns="0" anchor="t"/>
          <a:lstStyle/>
          <a:p>
            <a:pPr marL="45720" marR="0" indent="0" algn="l">
              <a:lnSpc>
                <a:spcPts val="2000"/>
              </a:lnSpc>
              <a:spcAft>
                <a:spcPts val="2765"/>
              </a:spcAft>
            </a:pPr>
            <a:r>
              <a:rPr lang="it-IT" sz="1750" b="1" spc="120">
                <a:solidFill>
                  <a:srgbClr val="FFFFFF"/>
                </a:solidFill>
                <a:latin typeface="Arial" panose="02020603050405020304" pitchFamily="2"/>
              </a:rPr>
              <a:t>21 </a:t>
            </a:r>
          </a:p>
        </p:txBody>
      </p:sp>
      <p:sp>
        <p:nvSpPr>
          <p:cNvPr id="5" name="Segnaposto testo 4"/>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6" name="Segnaposto testo 5"/>
          <p:cNvSpPr>
            <a:spLocks noGrp="1"/>
          </p:cNvSpPr>
          <p:nvPr>
            <p:ph type="body" idx="10"/>
          </p:nvPr>
        </p:nvSpPr>
        <p:spPr>
          <a:xfrm>
            <a:off x="273050" y="695960"/>
            <a:ext cx="1986915" cy="5986780"/>
          </a:xfrm>
          <a:prstGeom prst="rect">
            <a:avLst/>
          </a:prstGeom>
          <a:noFill/>
          <a:ln w="0" cmpd="sng">
            <a:noFill/>
            <a:prstDash val="solid"/>
          </a:ln>
        </p:spPr>
        <p:txBody>
          <a:bodyPr vert="horz" lIns="0" tIns="1905" rIns="0" bIns="0" anchor="t"/>
          <a:lstStyle/>
          <a:p>
            <a:pPr marL="0" marR="0" indent="0" algn="l">
              <a:lnSpc>
                <a:spcPts val="1300"/>
              </a:lnSpc>
              <a:spcAft>
                <a:spcPts val="0"/>
              </a:spcAft>
            </a:pPr>
            <a:r>
              <a:rPr lang="it-IT" sz="1050" spc="25">
                <a:solidFill>
                  <a:srgbClr val="000000"/>
                </a:solidFill>
                <a:latin typeface="Tahoma" panose="02020603050405020304" pitchFamily="2"/>
              </a:rPr>
              <a:t>by 2030, which would lead to the creation of 65 million low-carbon jobs. </a:t>
            </a:r>
          </a:p>
          <a:p>
            <a:pPr marL="0" marR="0" indent="0" algn="l">
              <a:lnSpc>
                <a:spcPts val="1300"/>
              </a:lnSpc>
              <a:spcBef>
                <a:spcPts val="1130"/>
              </a:spcBef>
              <a:spcAft>
                <a:spcPts val="0"/>
              </a:spcAft>
            </a:pPr>
            <a:r>
              <a:rPr lang="it-IT" sz="1050" spc="30">
                <a:solidFill>
                  <a:srgbClr val="000000"/>
                </a:solidFill>
                <a:latin typeface="Tahoma" panose="02020603050405020304" pitchFamily="2"/>
              </a:rPr>
              <a:t>Of course, at national level, the success of such policies relies on a process of continuous social dialogue between governments, employers and trade unions. The establishment by the ITUC – and the European Trade Union Confederation (ETUC) – of the Just Transition Centre in Brussels, Belgium addresses this concern. The Centre brings together stakeholders with the aim of planning the transition process. </a:t>
            </a:r>
          </a:p>
          <a:p>
            <a:pPr marL="0" marR="45720" indent="0" algn="l">
              <a:lnSpc>
                <a:spcPts val="1300"/>
              </a:lnSpc>
              <a:spcBef>
                <a:spcPts val="1115"/>
              </a:spcBef>
              <a:spcAft>
                <a:spcPts val="0"/>
              </a:spcAft>
            </a:pPr>
            <a:r>
              <a:rPr lang="it-IT" sz="1050" spc="30">
                <a:solidFill>
                  <a:srgbClr val="000000"/>
                </a:solidFill>
                <a:latin typeface="Tahoma" panose="02020603050405020304" pitchFamily="2"/>
              </a:rPr>
              <a:t>It should be noted that, within the international community, the need for a just transition has gained recognition since the Paris Agreement. The relentless advocacy work carried out by the union movement is already bearing fruit. The Silesia Declaration on Solidarity and Just Transition, a trade union initiative that was supported by the Polish government at the COP24, has received the backing of 53 countries, which is quite remarkable. </a:t>
            </a:r>
          </a:p>
        </p:txBody>
      </p:sp>
      <p:sp>
        <p:nvSpPr>
          <p:cNvPr id="7" name="Segnaposto testo 6"/>
          <p:cNvSpPr>
            <a:spLocks noGrp="1"/>
          </p:cNvSpPr>
          <p:nvPr>
            <p:ph type="body" idx="10"/>
          </p:nvPr>
        </p:nvSpPr>
        <p:spPr>
          <a:xfrm>
            <a:off x="2487295" y="695960"/>
            <a:ext cx="1986915" cy="5820410"/>
          </a:xfrm>
          <a:prstGeom prst="rect">
            <a:avLst/>
          </a:prstGeom>
          <a:noFill/>
          <a:ln w="0" cmpd="sng">
            <a:noFill/>
            <a:prstDash val="solid"/>
          </a:ln>
        </p:spPr>
        <p:txBody>
          <a:bodyPr vert="horz" lIns="0" tIns="1905" rIns="0" bIns="0" anchor="t"/>
          <a:lstStyle/>
          <a:p>
            <a:pPr marL="0" marR="91440" indent="0" algn="l">
              <a:lnSpc>
                <a:spcPts val="1300"/>
              </a:lnSpc>
              <a:spcAft>
                <a:spcPts val="0"/>
              </a:spcAft>
            </a:pPr>
            <a:r>
              <a:rPr lang="it-IT" sz="1050" spc="15">
                <a:solidFill>
                  <a:srgbClr val="000000"/>
                </a:solidFill>
                <a:latin typeface="Tahoma" panose="02020603050405020304" pitchFamily="2"/>
              </a:rPr>
              <a:t>But much remains to be done, starting with convincing the other countries to sign the Declaration. In addition, the disappointing results the COP24 in Katowice have done nothing to allay the sense of urgency. </a:t>
            </a:r>
          </a:p>
          <a:p>
            <a:pPr marL="0" marR="0" indent="0" algn="l">
              <a:lnSpc>
                <a:spcPts val="1300"/>
              </a:lnSpc>
              <a:spcBef>
                <a:spcPts val="1130"/>
              </a:spcBef>
              <a:spcAft>
                <a:spcPts val="0"/>
              </a:spcAft>
            </a:pPr>
            <a:r>
              <a:rPr lang="it-IT" sz="1050" spc="0">
                <a:solidFill>
                  <a:srgbClr val="000000"/>
                </a:solidFill>
                <a:latin typeface="Tahoma" panose="02020603050405020304" pitchFamily="2"/>
              </a:rPr>
              <a:t>On the one hand, states still do not agree on increasing their level of ambition, which would make it possible to target the internationally accepted 1.5o objective. On the other hand, the issue of necessary financing earmarked for the climate is still proving to be a stumbling block. The promise made by governments to put up $100 billion per year to support the most vulnerable countries must be kept. An ability to meet the glaring needs of the southern hemisphere is a rite of passage for any effective climate policy. </a:t>
            </a:r>
          </a:p>
          <a:p>
            <a:pPr marL="0" marR="0" indent="0" algn="l">
              <a:lnSpc>
                <a:spcPts val="1300"/>
              </a:lnSpc>
              <a:spcBef>
                <a:spcPts val="1125"/>
              </a:spcBef>
              <a:spcAft>
                <a:spcPts val="0"/>
              </a:spcAft>
            </a:pPr>
            <a:r>
              <a:rPr lang="it-IT" sz="1050" spc="15">
                <a:solidFill>
                  <a:srgbClr val="000000"/>
                </a:solidFill>
                <a:latin typeface="Tahoma" panose="02020603050405020304" pitchFamily="2"/>
              </a:rPr>
              <a:t>In this regard, the decision </a:t>
            </a:r>
          </a:p>
          <a:p>
            <a:pPr marL="0" marR="0" indent="0" algn="l">
              <a:lnSpc>
                <a:spcPts val="1300"/>
              </a:lnSpc>
              <a:spcBef>
                <a:spcPts val="0"/>
              </a:spcBef>
              <a:spcAft>
                <a:spcPts val="0"/>
              </a:spcAft>
            </a:pPr>
            <a:r>
              <a:rPr lang="it-IT" sz="1050" spc="25">
                <a:solidFill>
                  <a:srgbClr val="000000"/>
                </a:solidFill>
                <a:latin typeface="Tahoma" panose="02020603050405020304" pitchFamily="2"/>
              </a:rPr>
              <a:t>of the UN Secretary-General </a:t>
            </a:r>
          </a:p>
          <a:p>
            <a:pPr marL="0" marR="0" indent="0" algn="l">
              <a:lnSpc>
                <a:spcPts val="1300"/>
              </a:lnSpc>
              <a:spcBef>
                <a:spcPts val="0"/>
              </a:spcBef>
              <a:spcAft>
                <a:spcPts val="0"/>
              </a:spcAft>
            </a:pPr>
            <a:r>
              <a:rPr lang="it-IT" sz="1050" spc="30">
                <a:solidFill>
                  <a:srgbClr val="000000"/>
                </a:solidFill>
                <a:latin typeface="Tahoma" panose="02020603050405020304" pitchFamily="2"/>
              </a:rPr>
              <a:t>to hold a climate summit </a:t>
            </a:r>
          </a:p>
          <a:p>
            <a:pPr marL="0" marR="0" indent="0" algn="l">
              <a:lnSpc>
                <a:spcPts val="1300"/>
              </a:lnSpc>
              <a:spcBef>
                <a:spcPts val="10"/>
              </a:spcBef>
              <a:spcAft>
                <a:spcPts val="0"/>
              </a:spcAft>
            </a:pPr>
            <a:r>
              <a:rPr lang="it-IT" sz="1050" spc="30">
                <a:solidFill>
                  <a:srgbClr val="000000"/>
                </a:solidFill>
                <a:latin typeface="Tahoma" panose="02020603050405020304" pitchFamily="2"/>
              </a:rPr>
              <a:t>in September 2019 should </a:t>
            </a:r>
          </a:p>
          <a:p>
            <a:pPr marL="0" marR="0" indent="0" algn="l">
              <a:lnSpc>
                <a:spcPts val="1300"/>
              </a:lnSpc>
              <a:spcBef>
                <a:spcPts val="0"/>
              </a:spcBef>
              <a:spcAft>
                <a:spcPts val="0"/>
              </a:spcAft>
            </a:pPr>
            <a:r>
              <a:rPr lang="it-IT" sz="1050" spc="20">
                <a:solidFill>
                  <a:srgbClr val="000000"/>
                </a:solidFill>
                <a:latin typeface="Tahoma" panose="02020603050405020304" pitchFamily="2"/>
              </a:rPr>
              <a:t>be welcomed. The union </a:t>
            </a:r>
          </a:p>
          <a:p>
            <a:pPr marL="0" marR="0" indent="0" algn="l">
              <a:lnSpc>
                <a:spcPts val="1300"/>
              </a:lnSpc>
              <a:spcBef>
                <a:spcPts val="10"/>
              </a:spcBef>
              <a:spcAft>
                <a:spcPts val="0"/>
              </a:spcAft>
            </a:pPr>
            <a:r>
              <a:rPr lang="it-IT" sz="1050" spc="20">
                <a:solidFill>
                  <a:srgbClr val="000000"/>
                </a:solidFill>
                <a:latin typeface="Tahoma" panose="02020603050405020304" pitchFamily="2"/>
              </a:rPr>
              <a:t>movement will once again </a:t>
            </a:r>
          </a:p>
          <a:p>
            <a:pPr marL="0" marR="0" indent="0" algn="l">
              <a:lnSpc>
                <a:spcPts val="1300"/>
              </a:lnSpc>
              <a:spcBef>
                <a:spcPts val="0"/>
              </a:spcBef>
              <a:spcAft>
                <a:spcPts val="0"/>
              </a:spcAft>
            </a:pPr>
            <a:r>
              <a:rPr lang="it-IT" sz="1050" spc="5">
                <a:solidFill>
                  <a:srgbClr val="000000"/>
                </a:solidFill>
                <a:latin typeface="Tahoma" panose="02020603050405020304" pitchFamily="2"/>
              </a:rPr>
              <a:t>ensure that a just transition is a </a:t>
            </a:r>
          </a:p>
          <a:p>
            <a:pPr marL="0" marR="0" indent="0" algn="l">
              <a:lnSpc>
                <a:spcPts val="1300"/>
              </a:lnSpc>
              <a:spcBef>
                <a:spcPts val="0"/>
              </a:spcBef>
              <a:spcAft>
                <a:spcPts val="0"/>
              </a:spcAft>
            </a:pPr>
            <a:r>
              <a:rPr lang="it-IT" sz="1050" spc="20">
                <a:solidFill>
                  <a:srgbClr val="000000"/>
                </a:solidFill>
                <a:latin typeface="Tahoma" panose="02020603050405020304" pitchFamily="2"/>
              </a:rPr>
              <a:t>top priority at the gathering. </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layout 24">
    <p:bg>
      <p:bgPr>
        <a:solidFill>
          <a:schemeClr val="bg1">
            <a:alpha val="100000"/>
          </a:schemeClr>
        </a:solidFill>
        <a:effectLst/>
      </p:bgPr>
    </p:bg>
    <p:spTree>
      <p:nvGrpSpPr>
        <p:cNvPr id="1" name=""/>
        <p:cNvGrpSpPr/>
        <p:nvPr/>
      </p:nvGrpSpPr>
      <p:grpSpPr>
        <a:xfrm>
          <a:off x="0" y="0"/>
          <a:ext cx="0" cy="0"/>
          <a:chOff x="0" y="0"/>
          <a:chExt cx="0" cy="0"/>
        </a:xfrm>
      </p:grpSpPr>
      <p:sp>
        <p:nvSpPr>
          <p:cNvPr id="2" name="Segnaposto testo 1"/>
          <p:cNvSpPr>
            <a:spLocks noGrp="1"/>
          </p:cNvSpPr>
          <p:nvPr>
            <p:ph type="body" idx="10"/>
          </p:nvPr>
        </p:nvSpPr>
        <p:spPr>
          <a:xfrm>
            <a:off x="935990" y="63500"/>
            <a:ext cx="5842000" cy="1442085"/>
          </a:xfrm>
          <a:prstGeom prst="rect">
            <a:avLst/>
          </a:prstGeom>
          <a:noFill/>
          <a:ln w="0" cmpd="sng">
            <a:noFill/>
            <a:prstDash val="solid"/>
          </a:ln>
        </p:spPr>
        <p:txBody>
          <a:bodyPr vert="horz" lIns="0" tIns="573405" rIns="0" bIns="0" anchor="t"/>
          <a:lstStyle/>
          <a:p>
            <a:pPr marL="0" marR="0" indent="0" algn="just">
              <a:lnSpc>
                <a:spcPts val="2400"/>
              </a:lnSpc>
              <a:spcAft>
                <a:spcPts val="1990"/>
              </a:spcAft>
            </a:pPr>
            <a:r>
              <a:rPr lang="it-IT" sz="1650" b="1" spc="0">
                <a:solidFill>
                  <a:srgbClr val="00ADB6"/>
                </a:solidFill>
                <a:latin typeface="Tahoma" panose="02020603050405020304" pitchFamily="2"/>
              </a:rPr>
              <a:t>Greta Thunberg and students for climate: a lesson in global citizenship </a:t>
            </a:r>
          </a:p>
        </p:txBody>
      </p:sp>
      <p:sp>
        <p:nvSpPr>
          <p:cNvPr id="5" name="Segnaposto testo 4"/>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6" name="Segnaposto testo 5"/>
          <p:cNvSpPr>
            <a:spLocks noGrp="1"/>
          </p:cNvSpPr>
          <p:nvPr>
            <p:ph type="body" idx="10"/>
          </p:nvPr>
        </p:nvSpPr>
        <p:spPr>
          <a:xfrm>
            <a:off x="146050" y="6931025"/>
            <a:ext cx="485140" cy="631190"/>
          </a:xfrm>
          <a:prstGeom prst="rect">
            <a:avLst/>
          </a:prstGeom>
          <a:solidFill>
            <a:srgbClr val="00ADB6"/>
          </a:solidFill>
          <a:ln w="0" cmpd="sng">
            <a:noFill/>
            <a:prstDash val="solid"/>
          </a:ln>
        </p:spPr>
        <p:txBody>
          <a:bodyPr vert="horz" lIns="0" tIns="20320" rIns="0" bIns="0" anchor="t"/>
          <a:lstStyle/>
          <a:p>
            <a:pPr marL="91440" marR="0" indent="0" algn="l">
              <a:lnSpc>
                <a:spcPts val="2100"/>
              </a:lnSpc>
              <a:spcAft>
                <a:spcPts val="2750"/>
              </a:spcAft>
            </a:pPr>
            <a:r>
              <a:rPr lang="it-IT" sz="1800" b="1" spc="170">
                <a:solidFill>
                  <a:srgbClr val="FFFFFF"/>
                </a:solidFill>
                <a:latin typeface="Arial" panose="02020603050405020304" pitchFamily="2"/>
              </a:rPr>
              <a:t>22 </a:t>
            </a:r>
          </a:p>
        </p:txBody>
      </p:sp>
      <p:sp>
        <p:nvSpPr>
          <p:cNvPr id="7" name="Segnaposto testo 6"/>
          <p:cNvSpPr>
            <a:spLocks noGrp="1"/>
          </p:cNvSpPr>
          <p:nvPr>
            <p:ph type="body" idx="10"/>
          </p:nvPr>
        </p:nvSpPr>
        <p:spPr>
          <a:xfrm>
            <a:off x="899160" y="1505585"/>
            <a:ext cx="2008505" cy="5663565"/>
          </a:xfrm>
          <a:prstGeom prst="rect">
            <a:avLst/>
          </a:prstGeom>
          <a:noFill/>
          <a:ln w="0" cmpd="sng">
            <a:noFill/>
            <a:prstDash val="solid"/>
          </a:ln>
        </p:spPr>
        <p:txBody>
          <a:bodyPr vert="horz" lIns="0" tIns="3175" rIns="0" bIns="0" anchor="t"/>
          <a:lstStyle/>
          <a:p>
            <a:pPr marL="45720" marR="137160" indent="0" algn="l">
              <a:lnSpc>
                <a:spcPts val="1300"/>
              </a:lnSpc>
              <a:spcAft>
                <a:spcPts val="0"/>
              </a:spcAft>
            </a:pPr>
            <a:r>
              <a:rPr lang="it-IT" sz="1200" i="1" spc="0">
                <a:solidFill>
                  <a:srgbClr val="000000"/>
                </a:solidFill>
                <a:latin typeface="Arial Narrow" panose="02020603050405020304" pitchFamily="2"/>
              </a:rPr>
              <a:t>Skolstrejk för klimatet </a:t>
            </a:r>
            <a:r>
              <a:rPr lang="it-IT" sz="1050" spc="0">
                <a:solidFill>
                  <a:srgbClr val="000000"/>
                </a:solidFill>
                <a:latin typeface="Tahoma" panose="02020603050405020304" pitchFamily="2"/>
              </a:rPr>
              <a:t>(“School strike for the climate”). That was the short text written on the poster held by Greta Thunberg, the now-famous Swedish teenage climate protester, who decided to sit outside the Swedish parliament one sunny Friday in August 2018. While her initial protest put a smile on the faces of a fair number of adults, who struggled to hide their paternalistic attitudes, what followed surprised quite a few of them. </a:t>
            </a:r>
          </a:p>
          <a:p>
            <a:pPr marL="45720" marR="228600" indent="0" algn="l">
              <a:lnSpc>
                <a:spcPts val="1300"/>
              </a:lnSpc>
              <a:spcBef>
                <a:spcPts val="1125"/>
              </a:spcBef>
              <a:spcAft>
                <a:spcPts val="0"/>
              </a:spcAft>
            </a:pPr>
            <a:r>
              <a:rPr lang="it-IT" sz="1050" spc="0">
                <a:solidFill>
                  <a:srgbClr val="000000"/>
                </a:solidFill>
                <a:latin typeface="Tahoma" panose="02020603050405020304" pitchFamily="2"/>
              </a:rPr>
              <a:t>And so began the Friday school strikes, which spread like wildfire all over the </a:t>
            </a:r>
          </a:p>
          <a:p>
            <a:pPr marL="45720" marR="45720" indent="0" algn="l">
              <a:lnSpc>
                <a:spcPts val="1300"/>
              </a:lnSpc>
              <a:spcBef>
                <a:spcPts val="75"/>
              </a:spcBef>
              <a:spcAft>
                <a:spcPts val="0"/>
              </a:spcAft>
            </a:pPr>
            <a:r>
              <a:rPr lang="it-IT" sz="1050" spc="0">
                <a:solidFill>
                  <a:srgbClr val="000000"/>
                </a:solidFill>
                <a:latin typeface="Tahoma" panose="02020603050405020304" pitchFamily="2"/>
              </a:rPr>
              <a:t>planet. Seven months later, on 15 March 2019, a million students took to the streets to protest the lack of action on climate change. There were 2,000 demonstrations in 125 countries, on every continent including the Antarctica! </a:t>
            </a:r>
          </a:p>
          <a:p>
            <a:pPr marL="45720" marR="0" indent="0" algn="l">
              <a:lnSpc>
                <a:spcPts val="1300"/>
              </a:lnSpc>
              <a:spcBef>
                <a:spcPts val="1130"/>
              </a:spcBef>
              <a:spcAft>
                <a:spcPts val="0"/>
              </a:spcAft>
            </a:pPr>
            <a:r>
              <a:rPr lang="it-IT" sz="1050" spc="0">
                <a:solidFill>
                  <a:srgbClr val="000000"/>
                </a:solidFill>
                <a:latin typeface="Tahoma" panose="02020603050405020304" pitchFamily="2"/>
              </a:rPr>
              <a:t>In the meantime, Greta Thunberg quickly became the new face of climate activism. She was propelled into the international spotlight at the  </a:t>
            </a:r>
          </a:p>
        </p:txBody>
      </p:sp>
      <p:sp>
        <p:nvSpPr>
          <p:cNvPr id="8" name="Segnaposto testo 7"/>
          <p:cNvSpPr>
            <a:spLocks noGrp="1"/>
          </p:cNvSpPr>
          <p:nvPr>
            <p:ph type="body" idx="10"/>
          </p:nvPr>
        </p:nvSpPr>
        <p:spPr>
          <a:xfrm>
            <a:off x="3091815" y="1505585"/>
            <a:ext cx="2008505" cy="3139440"/>
          </a:xfrm>
          <a:prstGeom prst="rect">
            <a:avLst/>
          </a:prstGeom>
          <a:noFill/>
          <a:ln w="0" cmpd="sng">
            <a:noFill/>
            <a:prstDash val="solid"/>
          </a:ln>
        </p:spPr>
        <p:txBody>
          <a:bodyPr vert="horz" lIns="0" tIns="3175" rIns="0" bIns="0" anchor="t"/>
          <a:lstStyle/>
          <a:p>
            <a:pPr marL="0" marR="0" indent="0" algn="l">
              <a:lnSpc>
                <a:spcPts val="1300"/>
              </a:lnSpc>
              <a:spcAft>
                <a:spcPts val="0"/>
              </a:spcAft>
            </a:pPr>
            <a:r>
              <a:rPr lang="it-IT" sz="1050" spc="45">
                <a:solidFill>
                  <a:srgbClr val="000000"/>
                </a:solidFill>
                <a:latin typeface="Tahoma" panose="02020603050405020304" pitchFamily="2"/>
              </a:rPr>
              <a:t>COP24 in Poland and at the World Economic Forum in Davos where she accused political and economic decision-makers of inaction. </a:t>
            </a:r>
          </a:p>
          <a:p>
            <a:pPr marL="0" marR="0" indent="0" algn="l">
              <a:lnSpc>
                <a:spcPts val="1300"/>
              </a:lnSpc>
              <a:spcBef>
                <a:spcPts val="1125"/>
              </a:spcBef>
              <a:spcAft>
                <a:spcPts val="0"/>
              </a:spcAft>
            </a:pPr>
            <a:r>
              <a:rPr lang="it-IT" sz="1050" spc="40">
                <a:solidFill>
                  <a:srgbClr val="000000"/>
                </a:solidFill>
                <a:latin typeface="Tahoma" panose="02020603050405020304" pitchFamily="2"/>
              </a:rPr>
              <a:t>The demands of the students are as simple as they are radical. This is a generation who see themselves as the first to actually suffer from changes to the climate, and who believe that they will be the last one in position to do something about it. </a:t>
            </a:r>
          </a:p>
          <a:p>
            <a:pPr marL="0" marR="137160" indent="0" algn="l">
              <a:lnSpc>
                <a:spcPts val="1300"/>
              </a:lnSpc>
              <a:spcBef>
                <a:spcPts val="1130"/>
              </a:spcBef>
              <a:spcAft>
                <a:spcPts val="0"/>
              </a:spcAft>
            </a:pPr>
            <a:r>
              <a:rPr lang="it-IT" sz="1050" spc="40">
                <a:solidFill>
                  <a:srgbClr val="000000"/>
                </a:solidFill>
                <a:latin typeface="Tahoma" panose="02020603050405020304" pitchFamily="2"/>
              </a:rPr>
              <a:t>As far as these young people are concerned, changes must be immediate and far-  </a:t>
            </a:r>
          </a:p>
        </p:txBody>
      </p:sp>
      <p:sp>
        <p:nvSpPr>
          <p:cNvPr id="9" name="Segnaposto testo 8"/>
          <p:cNvSpPr>
            <a:spLocks noGrp="1"/>
          </p:cNvSpPr>
          <p:nvPr>
            <p:ph type="body" idx="10"/>
          </p:nvPr>
        </p:nvSpPr>
        <p:spPr>
          <a:xfrm>
            <a:off x="5284470" y="1505585"/>
            <a:ext cx="2008505" cy="3130550"/>
          </a:xfrm>
          <a:prstGeom prst="rect">
            <a:avLst/>
          </a:prstGeom>
          <a:noFill/>
          <a:ln w="0" cmpd="sng">
            <a:noFill/>
            <a:prstDash val="solid"/>
          </a:ln>
        </p:spPr>
        <p:txBody>
          <a:bodyPr vert="horz" lIns="0" tIns="12065" rIns="0" bIns="0" anchor="t"/>
          <a:lstStyle/>
          <a:p>
            <a:pPr marL="0" marR="45720" indent="0" algn="l">
              <a:lnSpc>
                <a:spcPts val="1300"/>
              </a:lnSpc>
              <a:spcAft>
                <a:spcPts val="0"/>
              </a:spcAft>
            </a:pPr>
            <a:r>
              <a:rPr lang="it-IT" sz="1050" spc="0">
                <a:solidFill>
                  <a:srgbClr val="000000"/>
                </a:solidFill>
                <a:latin typeface="Tahoma" panose="02020603050405020304" pitchFamily="2"/>
              </a:rPr>
              <a:t>reaching. The climate equation is impossible to solve without challenging the existing consumer society. In their opinion, talk of “green growth” is totally antithetical. They are therefore campaigning for: </a:t>
            </a:r>
          </a:p>
          <a:p>
            <a:pPr marL="137160" marR="0" indent="0" algn="l">
              <a:lnSpc>
                <a:spcPts val="1200"/>
              </a:lnSpc>
              <a:spcBef>
                <a:spcPts val="1105"/>
              </a:spcBef>
              <a:spcAft>
                <a:spcPts val="0"/>
              </a:spcAft>
            </a:pPr>
            <a:r>
              <a:rPr lang="it-IT" sz="1000" b="1" spc="0">
                <a:solidFill>
                  <a:srgbClr val="BE1F2E"/>
                </a:solidFill>
                <a:latin typeface="Tahoma" panose="02020603050405020304" pitchFamily="2"/>
              </a:rPr>
              <a:t>» A 100% transition towards clean energy </a:t>
            </a:r>
          </a:p>
          <a:p>
            <a:pPr marL="137160" marR="0" indent="0" algn="l">
              <a:lnSpc>
                <a:spcPts val="1200"/>
              </a:lnSpc>
              <a:spcBef>
                <a:spcPts val="555"/>
              </a:spcBef>
              <a:spcAft>
                <a:spcPts val="0"/>
              </a:spcAft>
            </a:pPr>
            <a:r>
              <a:rPr lang="it-IT" sz="1000" b="1" spc="0">
                <a:solidFill>
                  <a:srgbClr val="BE1F2E"/>
                </a:solidFill>
                <a:latin typeface="Tahoma" panose="02020603050405020304" pitchFamily="2"/>
              </a:rPr>
              <a:t>» An end to fossil fuel extraction </a:t>
            </a:r>
          </a:p>
          <a:p>
            <a:pPr marL="137160" marR="0" indent="0" algn="l">
              <a:lnSpc>
                <a:spcPts val="1200"/>
              </a:lnSpc>
              <a:spcBef>
                <a:spcPts val="575"/>
              </a:spcBef>
              <a:spcAft>
                <a:spcPts val="0"/>
              </a:spcAft>
            </a:pPr>
            <a:r>
              <a:rPr lang="it-IT" sz="1000" b="1" spc="0">
                <a:solidFill>
                  <a:srgbClr val="BE1F2E"/>
                </a:solidFill>
                <a:latin typeface="Tahoma" panose="02020603050405020304" pitchFamily="2"/>
              </a:rPr>
              <a:t>» The implementation of aid for climate change victims </a:t>
            </a:r>
          </a:p>
          <a:p>
            <a:pPr marL="0" marR="137160" indent="0" algn="l">
              <a:lnSpc>
                <a:spcPts val="1300"/>
              </a:lnSpc>
              <a:spcBef>
                <a:spcPts val="600"/>
              </a:spcBef>
              <a:spcAft>
                <a:spcPts val="0"/>
              </a:spcAft>
            </a:pPr>
            <a:r>
              <a:rPr lang="it-IT" sz="1050" spc="0">
                <a:solidFill>
                  <a:srgbClr val="000000"/>
                </a:solidFill>
                <a:latin typeface="Tahoma" panose="02020603050405020304" pitchFamily="2"/>
              </a:rPr>
              <a:t>This ever-growing mobilisation is set to lead to a global general strike on 20-27 September 2019. </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layout 25">
    <p:bg>
      <p:bgPr>
        <a:solidFill>
          <a:schemeClr val="bg1">
            <a:alpha val="100000"/>
          </a:schemeClr>
        </a:solidFill>
        <a:effectLst/>
      </p:bgPr>
    </p:bg>
    <p:spTree>
      <p:nvGrpSpPr>
        <p:cNvPr id="1" name=""/>
        <p:cNvGrpSpPr/>
        <p:nvPr/>
      </p:nvGrpSpPr>
      <p:grpSpPr>
        <a:xfrm>
          <a:off x="0" y="0"/>
          <a:ext cx="0" cy="0"/>
          <a:chOff x="0" y="0"/>
          <a:chExt cx="0" cy="0"/>
        </a:xfrm>
      </p:grpSpPr>
      <p:sp>
        <p:nvSpPr>
          <p:cNvPr id="4" name="Segnaposto testo 3"/>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5" name="Segnaposto testo 4"/>
          <p:cNvSpPr>
            <a:spLocks noGrp="1"/>
          </p:cNvSpPr>
          <p:nvPr>
            <p:ph type="body" idx="10"/>
          </p:nvPr>
        </p:nvSpPr>
        <p:spPr>
          <a:xfrm>
            <a:off x="255270" y="1509395"/>
            <a:ext cx="2008505" cy="5653405"/>
          </a:xfrm>
          <a:prstGeom prst="rect">
            <a:avLst/>
          </a:prstGeom>
          <a:noFill/>
          <a:ln w="0" cmpd="sng">
            <a:noFill/>
            <a:prstDash val="solid"/>
          </a:ln>
        </p:spPr>
        <p:txBody>
          <a:bodyPr vert="horz" lIns="0" tIns="1905" rIns="0" bIns="0" anchor="t"/>
          <a:lstStyle/>
          <a:p>
            <a:pPr marL="0" marR="0" indent="0" algn="l">
              <a:lnSpc>
                <a:spcPts val="1300"/>
              </a:lnSpc>
              <a:spcAft>
                <a:spcPts val="0"/>
              </a:spcAft>
            </a:pPr>
            <a:r>
              <a:rPr lang="it-IT" sz="1050" spc="0">
                <a:solidFill>
                  <a:srgbClr val="000000"/>
                </a:solidFill>
                <a:latin typeface="Tahoma" panose="02020603050405020304" pitchFamily="2"/>
              </a:rPr>
              <a:t>Commenting on this </a:t>
            </a:r>
            <a:br/>
            <a:r>
              <a:rPr lang="it-IT" sz="1050" spc="0">
                <a:solidFill>
                  <a:srgbClr val="000000"/>
                </a:solidFill>
                <a:latin typeface="Tahoma" panose="02020603050405020304" pitchFamily="2"/>
              </a:rPr>
              <a:t>remarkable student </a:t>
            </a:r>
            <a:br/>
            <a:r>
              <a:rPr lang="it-IT" sz="1050" spc="0">
                <a:solidFill>
                  <a:srgbClr val="000000"/>
                </a:solidFill>
                <a:latin typeface="Tahoma" panose="02020603050405020304" pitchFamily="2"/>
              </a:rPr>
              <a:t>movement, </a:t>
            </a:r>
          </a:p>
          <a:p>
            <a:pPr marL="0" marR="0" indent="0" algn="l">
              <a:lnSpc>
                <a:spcPts val="1300"/>
              </a:lnSpc>
              <a:spcBef>
                <a:spcPts val="0"/>
              </a:spcBef>
              <a:spcAft>
                <a:spcPts val="0"/>
              </a:spcAft>
            </a:pPr>
            <a:r>
              <a:rPr lang="it-IT" sz="1050" spc="0">
                <a:solidFill>
                  <a:srgbClr val="000000"/>
                </a:solidFill>
                <a:latin typeface="Tahoma" panose="02020603050405020304" pitchFamily="2"/>
              </a:rPr>
              <a:t>EI General Secretary David Edwards stated that: </a:t>
            </a:r>
          </a:p>
          <a:p>
            <a:pPr marL="0" marR="0" indent="0" algn="l">
              <a:lnSpc>
                <a:spcPts val="1300"/>
              </a:lnSpc>
              <a:spcBef>
                <a:spcPts val="1155"/>
              </a:spcBef>
              <a:spcAft>
                <a:spcPts val="0"/>
              </a:spcAft>
            </a:pPr>
            <a:r>
              <a:rPr lang="it-IT" sz="1100" b="1" i="1" spc="-50">
                <a:solidFill>
                  <a:srgbClr val="000000"/>
                </a:solidFill>
                <a:latin typeface="Arial" panose="02020603050405020304" pitchFamily="2"/>
              </a:rPr>
              <a:t>“The global student </a:t>
            </a:r>
          </a:p>
          <a:p>
            <a:pPr marL="0" marR="45720" indent="0" algn="l">
              <a:lnSpc>
                <a:spcPts val="1300"/>
              </a:lnSpc>
              <a:spcBef>
                <a:spcPts val="0"/>
              </a:spcBef>
              <a:spcAft>
                <a:spcPts val="0"/>
              </a:spcAft>
            </a:pPr>
            <a:r>
              <a:rPr lang="it-IT" sz="1100" b="1" i="1" spc="-40">
                <a:solidFill>
                  <a:srgbClr val="000000"/>
                </a:solidFill>
                <a:latin typeface="Arial" panose="02020603050405020304" pitchFamily="2"/>
              </a:rPr>
              <a:t>mobilisation on climate change is a source of great hope for democracy; democracy that will advance equality, social justice, and protection of the environment. Lower carbon emissions can mean the survival of humanity. But decent lives and justice for survivors must be part of that struggle. If this student movement can be sustained and expanded, and if it can be organised and structured in civil society, including in political parties, it can be a catalyst for a sweeping transformation for people and the planet.”</a:t>
            </a:r>
            <a:r>
              <a:rPr lang="it-IT" sz="1100" spc="-40" baseline="30000">
                <a:solidFill>
                  <a:srgbClr val="01ADB4"/>
                </a:solidFill>
                <a:latin typeface="Tahoma" panose="02020603050405020304" pitchFamily="2"/>
              </a:rPr>
              <a:t> 25</a:t>
            </a:r>
            <a:r>
              <a:rPr lang="it-IT" sz="100" spc="-40">
                <a:solidFill>
                  <a:srgbClr val="01ADB4"/>
                </a:solidFill>
                <a:latin typeface="Tahoma" panose="02020603050405020304" pitchFamily="2"/>
              </a:rPr>
              <a:t> </a:t>
            </a:r>
          </a:p>
          <a:p>
            <a:pPr marL="0" marR="0" indent="0" algn="l">
              <a:lnSpc>
                <a:spcPts val="1300"/>
              </a:lnSpc>
              <a:spcBef>
                <a:spcPts val="1130"/>
              </a:spcBef>
              <a:spcAft>
                <a:spcPts val="0"/>
              </a:spcAft>
            </a:pPr>
            <a:r>
              <a:rPr lang="it-IT" sz="1050" spc="30">
                <a:solidFill>
                  <a:srgbClr val="000000"/>
                </a:solidFill>
                <a:latin typeface="Tahoma" panose="02020603050405020304" pitchFamily="2"/>
              </a:rPr>
              <a:t>to expressing solidarity with the student movement globally, EI and other Global Unions have supported and participated in student-led climate change demonstrations in Brussels, Belgium. </a:t>
            </a:r>
          </a:p>
        </p:txBody>
      </p:sp>
      <p:sp>
        <p:nvSpPr>
          <p:cNvPr id="6" name="Segnaposto testo 5"/>
          <p:cNvSpPr>
            <a:spLocks noGrp="1"/>
          </p:cNvSpPr>
          <p:nvPr>
            <p:ph type="body" idx="10"/>
          </p:nvPr>
        </p:nvSpPr>
        <p:spPr>
          <a:xfrm>
            <a:off x="2447925" y="1509395"/>
            <a:ext cx="2008505" cy="5644515"/>
          </a:xfrm>
          <a:prstGeom prst="rect">
            <a:avLst/>
          </a:prstGeom>
          <a:noFill/>
          <a:ln w="0" cmpd="sng">
            <a:noFill/>
            <a:prstDash val="solid"/>
          </a:ln>
        </p:spPr>
        <p:txBody>
          <a:bodyPr vert="horz" lIns="0" tIns="3800475" rIns="0" bIns="0" anchor="t"/>
          <a:lstStyle/>
          <a:p>
            <a:pPr marL="0" marR="0" indent="0" algn="l">
              <a:lnSpc>
                <a:spcPts val="1300"/>
              </a:lnSpc>
              <a:spcAft>
                <a:spcPts val="0"/>
              </a:spcAft>
            </a:pPr>
            <a:r>
              <a:rPr lang="it-IT" sz="1050" spc="25">
                <a:solidFill>
                  <a:srgbClr val="000000"/>
                </a:solidFill>
                <a:latin typeface="Tahoma" panose="02020603050405020304" pitchFamily="2"/>
              </a:rPr>
              <a:t>Many of the student </a:t>
            </a:r>
          </a:p>
          <a:p>
            <a:pPr marL="0" marR="91440" indent="0" algn="l">
              <a:lnSpc>
                <a:spcPts val="1300"/>
              </a:lnSpc>
              <a:spcBef>
                <a:spcPts val="0"/>
              </a:spcBef>
              <a:spcAft>
                <a:spcPts val="0"/>
              </a:spcAft>
            </a:pPr>
            <a:r>
              <a:rPr lang="it-IT" sz="1050" spc="0">
                <a:solidFill>
                  <a:srgbClr val="000000"/>
                </a:solidFill>
                <a:latin typeface="Tahoma" panose="02020603050405020304" pitchFamily="2"/>
              </a:rPr>
              <a:t>movements have also called for changes to their education systems, asserting that </a:t>
            </a:r>
          </a:p>
          <a:p>
            <a:pPr marL="0" marR="320040" indent="0" algn="l">
              <a:lnSpc>
                <a:spcPts val="1300"/>
              </a:lnSpc>
              <a:spcBef>
                <a:spcPts val="0"/>
              </a:spcBef>
              <a:spcAft>
                <a:spcPts val="0"/>
              </a:spcAft>
            </a:pPr>
            <a:r>
              <a:rPr lang="it-IT" sz="1050" spc="0">
                <a:solidFill>
                  <a:srgbClr val="000000"/>
                </a:solidFill>
                <a:latin typeface="Tahoma" panose="02020603050405020304" pitchFamily="2"/>
              </a:rPr>
              <a:t>quality education is crucial to understanding climate change and its impact. </a:t>
            </a:r>
          </a:p>
          <a:p>
            <a:pPr marL="0" marR="228600" indent="0" algn="l">
              <a:lnSpc>
                <a:spcPts val="1300"/>
              </a:lnSpc>
              <a:spcBef>
                <a:spcPts val="0"/>
              </a:spcBef>
              <a:spcAft>
                <a:spcPts val="0"/>
              </a:spcAft>
            </a:pPr>
            <a:r>
              <a:rPr lang="it-IT" sz="1050" spc="20">
                <a:solidFill>
                  <a:srgbClr val="000000"/>
                </a:solidFill>
                <a:latin typeface="Tahoma" panose="02020603050405020304" pitchFamily="2"/>
              </a:rPr>
              <a:t>They have demanded the immediate inclusion of climate change education in curricula and explicitly called  </a:t>
            </a:r>
          </a:p>
        </p:txBody>
      </p:sp>
      <p:sp>
        <p:nvSpPr>
          <p:cNvPr id="7" name="Segnaposto testo 6"/>
          <p:cNvSpPr>
            <a:spLocks noGrp="1"/>
          </p:cNvSpPr>
          <p:nvPr>
            <p:ph type="body" idx="10"/>
          </p:nvPr>
        </p:nvSpPr>
        <p:spPr>
          <a:xfrm>
            <a:off x="4640580" y="1509395"/>
            <a:ext cx="2008505" cy="5644515"/>
          </a:xfrm>
          <a:prstGeom prst="rect">
            <a:avLst/>
          </a:prstGeom>
          <a:noFill/>
          <a:ln w="0" cmpd="sng">
            <a:noFill/>
            <a:prstDash val="solid"/>
          </a:ln>
        </p:spPr>
        <p:txBody>
          <a:bodyPr vert="horz" lIns="0" tIns="3800475" rIns="0" bIns="0" anchor="t"/>
          <a:lstStyle/>
          <a:p>
            <a:pPr marL="0" marR="45720" indent="0" algn="l">
              <a:lnSpc>
                <a:spcPts val="1300"/>
              </a:lnSpc>
              <a:spcAft>
                <a:spcPts val="0"/>
              </a:spcAft>
            </a:pPr>
            <a:r>
              <a:rPr lang="it-IT" sz="1050" spc="25">
                <a:solidFill>
                  <a:srgbClr val="000000"/>
                </a:solidFill>
                <a:latin typeface="Tahoma" panose="02020603050405020304" pitchFamily="2"/>
              </a:rPr>
              <a:t>for an education that prepares them for and supports them in taking action for climate justice. Beyond climate change education, this requires more attention to behavioural and social and emotional learning, and the extent to which education systems foster critical thinking and active citizenship. </a:t>
            </a:r>
          </a:p>
        </p:txBody>
      </p:sp>
      <p:sp>
        <p:nvSpPr>
          <p:cNvPr id="8" name="Segnaposto testo 7"/>
          <p:cNvSpPr>
            <a:spLocks noGrp="1"/>
          </p:cNvSpPr>
          <p:nvPr>
            <p:ph type="body" idx="10"/>
          </p:nvPr>
        </p:nvSpPr>
        <p:spPr>
          <a:xfrm>
            <a:off x="6927850" y="6931025"/>
            <a:ext cx="475615" cy="631190"/>
          </a:xfrm>
          <a:prstGeom prst="rect">
            <a:avLst/>
          </a:prstGeom>
          <a:solidFill>
            <a:srgbClr val="01ADB4"/>
          </a:solidFill>
          <a:ln w="0" cmpd="sng">
            <a:noFill/>
            <a:prstDash val="solid"/>
          </a:ln>
        </p:spPr>
        <p:txBody>
          <a:bodyPr vert="horz" lIns="0" tIns="20320" rIns="0" bIns="0" anchor="t"/>
          <a:lstStyle/>
          <a:p>
            <a:pPr marL="45720" marR="0" indent="0" algn="l">
              <a:lnSpc>
                <a:spcPts val="2100"/>
              </a:lnSpc>
              <a:spcAft>
                <a:spcPts val="2750"/>
              </a:spcAft>
            </a:pPr>
            <a:r>
              <a:rPr lang="it-IT" sz="1800" spc="160">
                <a:solidFill>
                  <a:srgbClr val="FFFFFF"/>
                </a:solidFill>
                <a:latin typeface="Arial" panose="02020603050405020304" pitchFamily="2"/>
              </a:rPr>
              <a:t>23 </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cSld name="layout 26">
    <p:bg>
      <p:bgPr>
        <a:solidFill>
          <a:schemeClr val="bg1">
            <a:alpha val="100000"/>
          </a:schemeClr>
        </a:solidFill>
        <a:effectLst/>
      </p:bgPr>
    </p:bg>
    <p:spTree>
      <p:nvGrpSpPr>
        <p:cNvPr id="1" name=""/>
        <p:cNvGrpSpPr/>
        <p:nvPr/>
      </p:nvGrpSpPr>
      <p:grpSpPr>
        <a:xfrm>
          <a:off x="0" y="0"/>
          <a:ext cx="0" cy="0"/>
          <a:chOff x="0" y="0"/>
          <a:chExt cx="0" cy="0"/>
        </a:xfrm>
      </p:grpSpPr>
      <p:sp>
        <p:nvSpPr>
          <p:cNvPr id="4" name="Segnaposto testo 3"/>
          <p:cNvSpPr>
            <a:spLocks noGrp="1"/>
          </p:cNvSpPr>
          <p:nvPr>
            <p:ph type="body" idx="10"/>
          </p:nvPr>
        </p:nvSpPr>
        <p:spPr>
          <a:xfrm>
            <a:off x="155575" y="6931025"/>
            <a:ext cx="475615" cy="631190"/>
          </a:xfrm>
          <a:prstGeom prst="rect">
            <a:avLst/>
          </a:prstGeom>
          <a:noFill/>
          <a:ln w="0" cmpd="sng">
            <a:noFill/>
            <a:prstDash val="solid"/>
          </a:ln>
        </p:spPr>
        <p:txBody>
          <a:bodyPr vert="horz" lIns="0" tIns="20955" rIns="0" bIns="0" anchor="t"/>
          <a:lstStyle/>
          <a:p>
            <a:pPr marL="45720" marR="0" indent="0" algn="l">
              <a:lnSpc>
                <a:spcPts val="2000"/>
              </a:lnSpc>
              <a:spcAft>
                <a:spcPts val="2765"/>
              </a:spcAft>
            </a:pPr>
            <a:r>
              <a:rPr lang="it-IT" sz="1750" spc="185">
                <a:solidFill>
                  <a:srgbClr val="FFFFFF"/>
                </a:solidFill>
                <a:latin typeface="Arial" panose="02020603050405020304" pitchFamily="2"/>
              </a:rPr>
              <a:t>24 </a:t>
            </a:r>
          </a:p>
        </p:txBody>
      </p:sp>
      <p:sp>
        <p:nvSpPr>
          <p:cNvPr id="5" name="Segnaposto testo 4"/>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6" name="Segnaposto testo 5"/>
          <p:cNvSpPr>
            <a:spLocks noGrp="1"/>
          </p:cNvSpPr>
          <p:nvPr>
            <p:ph type="body" idx="10"/>
          </p:nvPr>
        </p:nvSpPr>
        <p:spPr>
          <a:xfrm>
            <a:off x="935990" y="63500"/>
            <a:ext cx="6400800" cy="2525395"/>
          </a:xfrm>
          <a:prstGeom prst="rect">
            <a:avLst/>
          </a:prstGeom>
          <a:noFill/>
          <a:ln w="0" cmpd="sng">
            <a:noFill/>
            <a:prstDash val="solid"/>
          </a:ln>
        </p:spPr>
        <p:txBody>
          <a:bodyPr vert="horz" lIns="0" tIns="649605" rIns="0" bIns="0" anchor="t"/>
          <a:lstStyle/>
          <a:p>
            <a:pPr marL="0" marR="0" indent="0" algn="l">
              <a:lnSpc>
                <a:spcPts val="4100"/>
              </a:lnSpc>
              <a:spcAft>
                <a:spcPts val="0"/>
              </a:spcAft>
            </a:pPr>
            <a:r>
              <a:rPr lang="it-IT" sz="3900" b="1" spc="-25">
                <a:solidFill>
                  <a:srgbClr val="00ADB6"/>
                </a:solidFill>
                <a:latin typeface="Tahoma" panose="02020603050405020304" pitchFamily="2"/>
              </a:rPr>
              <a:t>4. Education: A powerful </a:t>
            </a:r>
          </a:p>
          <a:p>
            <a:pPr marL="594360" marR="0" indent="0" algn="l">
              <a:lnSpc>
                <a:spcPts val="4100"/>
              </a:lnSpc>
              <a:spcBef>
                <a:spcPts val="0"/>
              </a:spcBef>
              <a:spcAft>
                <a:spcPts val="0"/>
              </a:spcAft>
            </a:pPr>
            <a:r>
              <a:rPr lang="it-IT" sz="3900" b="1" spc="15">
                <a:solidFill>
                  <a:srgbClr val="00ADB6"/>
                </a:solidFill>
                <a:latin typeface="Tahoma" panose="02020603050405020304" pitchFamily="2"/>
              </a:rPr>
              <a:t>tool for combatting </a:t>
            </a:r>
          </a:p>
          <a:p>
            <a:pPr marL="594360" marR="0" indent="0" algn="l">
              <a:lnSpc>
                <a:spcPts val="4100"/>
              </a:lnSpc>
              <a:spcBef>
                <a:spcPts val="0"/>
              </a:spcBef>
              <a:spcAft>
                <a:spcPts val="2445"/>
              </a:spcAft>
            </a:pPr>
            <a:r>
              <a:rPr lang="it-IT" sz="3900" b="1" spc="0">
                <a:solidFill>
                  <a:srgbClr val="00ADB6"/>
                </a:solidFill>
                <a:latin typeface="Tahoma" panose="02020603050405020304" pitchFamily="2"/>
              </a:rPr>
              <a:t>climate change </a:t>
            </a:r>
          </a:p>
        </p:txBody>
      </p:sp>
      <p:sp>
        <p:nvSpPr>
          <p:cNvPr id="7" name="Segnaposto testo 6"/>
          <p:cNvSpPr>
            <a:spLocks noGrp="1"/>
          </p:cNvSpPr>
          <p:nvPr>
            <p:ph type="body" idx="10"/>
          </p:nvPr>
        </p:nvSpPr>
        <p:spPr>
          <a:xfrm>
            <a:off x="935990" y="2588895"/>
            <a:ext cx="6400800" cy="4973320"/>
          </a:xfrm>
          <a:prstGeom prst="rect">
            <a:avLst/>
          </a:prstGeom>
          <a:noFill/>
          <a:ln w="0" cmpd="sng">
            <a:noFill/>
            <a:prstDash val="solid"/>
          </a:ln>
        </p:spPr>
        <p:txBody>
          <a:bodyPr vert="horz" lIns="0" tIns="8890" rIns="0" bIns="0" anchor="t"/>
          <a:lstStyle/>
          <a:p>
            <a:pPr marL="0" marR="411480" indent="0" algn="l">
              <a:lnSpc>
                <a:spcPts val="1700"/>
              </a:lnSpc>
              <a:spcAft>
                <a:spcPts val="0"/>
              </a:spcAft>
            </a:pPr>
            <a:r>
              <a:rPr lang="it-IT" sz="1500" b="1" i="1" spc="-10">
                <a:solidFill>
                  <a:srgbClr val="00ADB6"/>
                </a:solidFill>
                <a:latin typeface="Arial" panose="02020603050405020304" pitchFamily="2"/>
              </a:rPr>
              <a:t>“It is not only about studying climate change, but also about understanding it. It is critical to include it in curricula, but it needs to be embedded in the DNA of today’s very education concept. It is not just another course; it is about how everything else we study or do is affected by climate change. It is about understanding the transformation to be able to act on it.” </a:t>
            </a:r>
          </a:p>
          <a:p>
            <a:pPr marL="0" marR="0" indent="0" algn="l">
              <a:lnSpc>
                <a:spcPts val="1200"/>
              </a:lnSpc>
              <a:spcBef>
                <a:spcPts val="1095"/>
              </a:spcBef>
              <a:spcAft>
                <a:spcPts val="0"/>
              </a:spcAft>
            </a:pPr>
            <a:r>
              <a:rPr lang="it-IT" sz="1000" b="1" spc="10">
                <a:solidFill>
                  <a:srgbClr val="000000"/>
                </a:solidFill>
                <a:latin typeface="Tahoma" panose="02020603050405020304" pitchFamily="2"/>
              </a:rPr>
              <a:t>Christiana Figueres, Executive Secretary of the UNFCCC </a:t>
            </a:r>
          </a:p>
          <a:p>
            <a:pPr marL="0" marR="0" indent="0" algn="l">
              <a:lnSpc>
                <a:spcPts val="2000"/>
              </a:lnSpc>
              <a:spcBef>
                <a:spcPts val="3645"/>
              </a:spcBef>
              <a:spcAft>
                <a:spcPts val="0"/>
              </a:spcAft>
            </a:pPr>
            <a:r>
              <a:rPr lang="it-IT" sz="1650" b="1" spc="40">
                <a:solidFill>
                  <a:srgbClr val="00ADB6"/>
                </a:solidFill>
                <a:latin typeface="Tahoma" panose="02020603050405020304" pitchFamily="2"/>
              </a:rPr>
              <a:t>Should we change minds or the climate? </a:t>
            </a:r>
          </a:p>
          <a:p>
            <a:pPr marL="0" marR="0" indent="0" algn="l">
              <a:lnSpc>
                <a:spcPts val="1300"/>
              </a:lnSpc>
              <a:spcBef>
                <a:spcPts val="2135"/>
              </a:spcBef>
              <a:spcAft>
                <a:spcPts val="0"/>
              </a:spcAft>
              <a:tabLst>
                <a:tab pos="2194560" algn="l"/>
                <a:tab pos="4389120" algn="l"/>
              </a:tabLst>
            </a:pPr>
            <a:r>
              <a:rPr lang="it-IT" sz="1050" spc="5">
                <a:solidFill>
                  <a:srgbClr val="000000"/>
                </a:solidFill>
                <a:latin typeface="Tahoma" panose="02020603050405020304" pitchFamily="2"/>
              </a:rPr>
              <a:t>It has long been recognised by these years of overexploitation As UNESCO points out, </a:t>
            </a:r>
          </a:p>
          <a:p>
            <a:pPr marL="0" marR="0" indent="0" algn="l">
              <a:lnSpc>
                <a:spcPts val="1300"/>
              </a:lnSpc>
              <a:spcBef>
                <a:spcPts val="0"/>
              </a:spcBef>
              <a:spcAft>
                <a:spcPts val="0"/>
              </a:spcAft>
              <a:tabLst>
                <a:tab pos="2194560" algn="l"/>
              </a:tabLst>
            </a:pPr>
            <a:r>
              <a:rPr lang="it-IT" sz="1050" spc="20">
                <a:solidFill>
                  <a:srgbClr val="000000"/>
                </a:solidFill>
                <a:latin typeface="Tahoma" panose="02020603050405020304" pitchFamily="2"/>
              </a:rPr>
              <a:t>the international community of resources, overproduction </a:t>
            </a:r>
          </a:p>
          <a:p>
            <a:pPr marL="0" marR="0" indent="0" algn="l">
              <a:lnSpc>
                <a:spcPts val="1300"/>
              </a:lnSpc>
              <a:spcBef>
                <a:spcPts val="0"/>
              </a:spcBef>
              <a:spcAft>
                <a:spcPts val="0"/>
              </a:spcAft>
              <a:tabLst>
                <a:tab pos="2194560" algn="l"/>
                <a:tab pos="4389120" algn="l"/>
              </a:tabLst>
            </a:pPr>
            <a:r>
              <a:rPr lang="it-IT" sz="1050" spc="-10">
                <a:solidFill>
                  <a:srgbClr val="000000"/>
                </a:solidFill>
                <a:latin typeface="Tahoma" panose="02020603050405020304" pitchFamily="2"/>
              </a:rPr>
              <a:t>that education must play a and overconsumption, require </a:t>
            </a:r>
            <a:r>
              <a:rPr lang="it-IT" sz="1150" b="1" i="1" spc="-10">
                <a:solidFill>
                  <a:srgbClr val="000000"/>
                </a:solidFill>
                <a:latin typeface="Arial" panose="02020603050405020304" pitchFamily="2"/>
              </a:rPr>
              <a:t>“Education and awareness-</a:t>
            </a:r>
            <a:r>
              <a:rPr lang="it-IT" sz="100">
                <a:solidFill>
                  <a:srgbClr val="000000"/>
                </a:solidFill>
                <a:latin typeface="Arial" panose="02020603050405020304" pitchFamily="2"/>
              </a:rPr>
              <a:t> </a:t>
            </a:r>
          </a:p>
          <a:p>
            <a:pPr marL="0" marR="0" indent="0" algn="l">
              <a:lnSpc>
                <a:spcPts val="1300"/>
              </a:lnSpc>
              <a:spcBef>
                <a:spcPts val="0"/>
              </a:spcBef>
              <a:spcAft>
                <a:spcPts val="0"/>
              </a:spcAft>
              <a:tabLst>
                <a:tab pos="2194560" algn="l"/>
                <a:tab pos="4389120" algn="l"/>
              </a:tabLst>
            </a:pPr>
            <a:r>
              <a:rPr lang="it-IT" sz="1050" spc="-5">
                <a:solidFill>
                  <a:srgbClr val="000000"/>
                </a:solidFill>
                <a:latin typeface="Tahoma" panose="02020603050405020304" pitchFamily="2"/>
              </a:rPr>
              <a:t>crucial role in the transition nothing less than a veritable </a:t>
            </a:r>
            <a:r>
              <a:rPr lang="it-IT" sz="1150" b="1" i="1" spc="-5">
                <a:solidFill>
                  <a:srgbClr val="000000"/>
                </a:solidFill>
                <a:latin typeface="Arial" panose="02020603050405020304" pitchFamily="2"/>
              </a:rPr>
              <a:t>raising enable informed </a:t>
            </a:r>
          </a:p>
          <a:p>
            <a:pPr marL="0" marR="0" indent="0" algn="l">
              <a:lnSpc>
                <a:spcPts val="1300"/>
              </a:lnSpc>
              <a:spcBef>
                <a:spcPts val="0"/>
              </a:spcBef>
              <a:spcAft>
                <a:spcPts val="0"/>
              </a:spcAft>
              <a:tabLst>
                <a:tab pos="2194560" algn="l"/>
                <a:tab pos="4389120" algn="l"/>
              </a:tabLst>
            </a:pPr>
            <a:r>
              <a:rPr lang="it-IT" sz="1050" spc="-5">
                <a:solidFill>
                  <a:srgbClr val="000000"/>
                </a:solidFill>
                <a:latin typeface="Tahoma" panose="02020603050405020304" pitchFamily="2"/>
              </a:rPr>
              <a:t>towards a low-carbon global revolution of the mind! </a:t>
            </a:r>
            <a:r>
              <a:rPr lang="it-IT" sz="1150" b="1" i="1" spc="-5">
                <a:solidFill>
                  <a:srgbClr val="000000"/>
                </a:solidFill>
                <a:latin typeface="Arial" panose="02020603050405020304" pitchFamily="2"/>
              </a:rPr>
              <a:t>decision-making, play an </a:t>
            </a:r>
          </a:p>
          <a:p>
            <a:pPr marL="0" marR="0" indent="0" algn="l">
              <a:lnSpc>
                <a:spcPts val="1300"/>
              </a:lnSpc>
              <a:spcBef>
                <a:spcPts val="0"/>
              </a:spcBef>
              <a:spcAft>
                <a:spcPts val="0"/>
              </a:spcAft>
              <a:tabLst>
                <a:tab pos="4389120" algn="l"/>
              </a:tabLst>
            </a:pPr>
            <a:r>
              <a:rPr lang="it-IT" sz="1050" spc="-10">
                <a:solidFill>
                  <a:srgbClr val="000000"/>
                </a:solidFill>
                <a:latin typeface="Tahoma" panose="02020603050405020304" pitchFamily="2"/>
              </a:rPr>
              <a:t>economy. The climate </a:t>
            </a:r>
            <a:r>
              <a:rPr lang="it-IT" sz="1150" b="1" i="1" spc="-10">
                <a:solidFill>
                  <a:srgbClr val="000000"/>
                </a:solidFill>
                <a:latin typeface="Arial" panose="02020603050405020304" pitchFamily="2"/>
              </a:rPr>
              <a:t>essential role in increasing </a:t>
            </a:r>
          </a:p>
          <a:p>
            <a:pPr marL="0" marR="0" indent="0" algn="l">
              <a:lnSpc>
                <a:spcPts val="1300"/>
              </a:lnSpc>
              <a:spcBef>
                <a:spcPts val="0"/>
              </a:spcBef>
              <a:spcAft>
                <a:spcPts val="0"/>
              </a:spcAft>
              <a:tabLst>
                <a:tab pos="2194560" algn="l"/>
                <a:tab pos="4389120" algn="l"/>
              </a:tabLst>
            </a:pPr>
            <a:r>
              <a:rPr lang="it-IT" sz="1050" spc="0">
                <a:solidFill>
                  <a:srgbClr val="000000"/>
                </a:solidFill>
                <a:latin typeface="Tahoma" panose="02020603050405020304" pitchFamily="2"/>
              </a:rPr>
              <a:t>emergency, as we have This is why climate agreements </a:t>
            </a:r>
            <a:r>
              <a:rPr lang="it-IT" sz="1150" b="1" i="1" spc="0">
                <a:solidFill>
                  <a:srgbClr val="000000"/>
                </a:solidFill>
                <a:latin typeface="Arial" panose="02020603050405020304" pitchFamily="2"/>
              </a:rPr>
              <a:t>adaptation and mitigation </a:t>
            </a:r>
          </a:p>
          <a:p>
            <a:pPr marL="0" marR="0" indent="0" algn="l">
              <a:lnSpc>
                <a:spcPts val="1300"/>
              </a:lnSpc>
              <a:spcBef>
                <a:spcPts val="0"/>
              </a:spcBef>
              <a:spcAft>
                <a:spcPts val="0"/>
              </a:spcAft>
              <a:tabLst>
                <a:tab pos="2194560" algn="l"/>
                <a:tab pos="4389120" algn="l"/>
              </a:tabLst>
            </a:pPr>
            <a:r>
              <a:rPr lang="it-IT" sz="1050" spc="-5">
                <a:solidFill>
                  <a:srgbClr val="000000"/>
                </a:solidFill>
                <a:latin typeface="Tahoma" panose="02020603050405020304" pitchFamily="2"/>
              </a:rPr>
              <a:t>pointed out, requires a range also provide for adaptation, </a:t>
            </a:r>
            <a:r>
              <a:rPr lang="it-IT" sz="1150" b="1" i="1" spc="-5">
                <a:solidFill>
                  <a:srgbClr val="000000"/>
                </a:solidFill>
                <a:latin typeface="Arial" panose="02020603050405020304" pitchFamily="2"/>
              </a:rPr>
              <a:t>capacities of communities, </a:t>
            </a:r>
          </a:p>
          <a:p>
            <a:pPr marL="0" marR="0" indent="0" algn="l">
              <a:lnSpc>
                <a:spcPts val="1300"/>
              </a:lnSpc>
              <a:spcBef>
                <a:spcPts val="0"/>
              </a:spcBef>
              <a:spcAft>
                <a:spcPts val="0"/>
              </a:spcAft>
              <a:tabLst>
                <a:tab pos="2194560" algn="l"/>
                <a:tab pos="4389120" algn="l"/>
              </a:tabLst>
            </a:pPr>
            <a:r>
              <a:rPr lang="it-IT" sz="1050" spc="-5">
                <a:solidFill>
                  <a:srgbClr val="000000"/>
                </a:solidFill>
                <a:latin typeface="Tahoma" panose="02020603050405020304" pitchFamily="2"/>
              </a:rPr>
              <a:t>of preventative measures that mitigation and capacity- </a:t>
            </a:r>
            <a:r>
              <a:rPr lang="it-IT" sz="1150" b="1" i="1" spc="-5">
                <a:solidFill>
                  <a:srgbClr val="000000"/>
                </a:solidFill>
                <a:latin typeface="Arial" panose="02020603050405020304" pitchFamily="2"/>
              </a:rPr>
              <a:t>and empower women and </a:t>
            </a:r>
          </a:p>
          <a:p>
            <a:pPr marL="0" marR="0" indent="0" algn="l">
              <a:lnSpc>
                <a:spcPts val="1300"/>
              </a:lnSpc>
              <a:spcBef>
                <a:spcPts val="0"/>
              </a:spcBef>
              <a:spcAft>
                <a:spcPts val="0"/>
              </a:spcAft>
              <a:tabLst>
                <a:tab pos="2194560" algn="l"/>
                <a:tab pos="4389120" algn="l"/>
              </a:tabLst>
            </a:pPr>
            <a:r>
              <a:rPr lang="it-IT" sz="1050" spc="-5">
                <a:solidFill>
                  <a:srgbClr val="000000"/>
                </a:solidFill>
                <a:latin typeface="Tahoma" panose="02020603050405020304" pitchFamily="2"/>
              </a:rPr>
              <a:t>must be implemented within a building measures for states </a:t>
            </a:r>
            <a:r>
              <a:rPr lang="it-IT" sz="1150" b="1" i="1" spc="-5">
                <a:solidFill>
                  <a:srgbClr val="000000"/>
                </a:solidFill>
                <a:latin typeface="Arial" panose="02020603050405020304" pitchFamily="2"/>
              </a:rPr>
              <a:t>men to adopt sustainable </a:t>
            </a:r>
          </a:p>
          <a:p>
            <a:pPr marL="0" marR="0" indent="0" algn="l">
              <a:lnSpc>
                <a:spcPts val="1300"/>
              </a:lnSpc>
              <a:spcBef>
                <a:spcPts val="0"/>
              </a:spcBef>
              <a:spcAft>
                <a:spcPts val="0"/>
              </a:spcAft>
              <a:tabLst>
                <a:tab pos="2194560" algn="l"/>
                <a:tab pos="4389120" algn="l"/>
              </a:tabLst>
            </a:pPr>
            <a:r>
              <a:rPr lang="it-IT" sz="1050" spc="0">
                <a:solidFill>
                  <a:srgbClr val="000000"/>
                </a:solidFill>
                <a:latin typeface="Tahoma" panose="02020603050405020304" pitchFamily="2"/>
              </a:rPr>
              <a:t>sufficiently short timeframe to that are least equipped to cope </a:t>
            </a:r>
            <a:r>
              <a:rPr lang="it-IT" sz="1150" b="1" i="1" spc="0">
                <a:solidFill>
                  <a:srgbClr val="000000"/>
                </a:solidFill>
                <a:latin typeface="Arial" panose="02020603050405020304" pitchFamily="2"/>
              </a:rPr>
              <a:t>lifestyles.”</a:t>
            </a:r>
            <a:r>
              <a:rPr lang="it-IT" sz="650" spc="0">
                <a:solidFill>
                  <a:srgbClr val="00ADB6"/>
                </a:solidFill>
                <a:latin typeface="Tahoma" panose="02020603050405020304" pitchFamily="2"/>
              </a:rPr>
              <a:t> 26 </a:t>
            </a:r>
          </a:p>
          <a:p>
            <a:pPr marL="0" marR="0" indent="0" algn="l">
              <a:lnSpc>
                <a:spcPts val="1300"/>
              </a:lnSpc>
              <a:spcBef>
                <a:spcPts val="0"/>
              </a:spcBef>
              <a:spcAft>
                <a:spcPts val="3020"/>
              </a:spcAft>
              <a:tabLst>
                <a:tab pos="2194560" algn="l"/>
              </a:tabLst>
            </a:pPr>
            <a:r>
              <a:rPr lang="it-IT" sz="1050" spc="10">
                <a:solidFill>
                  <a:srgbClr val="000000"/>
                </a:solidFill>
                <a:latin typeface="Tahoma" panose="02020603050405020304" pitchFamily="2"/>
              </a:rPr>
              <a:t>stem the warming. In fact, all with the foreseen difficulties. </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cSld name="layout 27">
    <p:bg>
      <p:bgPr>
        <a:solidFill>
          <a:schemeClr val="bg1">
            <a:alpha val="100000"/>
          </a:schemeClr>
        </a:solidFill>
        <a:effectLst/>
      </p:bgPr>
    </p:bg>
    <p:spTree>
      <p:nvGrpSpPr>
        <p:cNvPr id="1" name=""/>
        <p:cNvGrpSpPr/>
        <p:nvPr/>
      </p:nvGrpSpPr>
      <p:grpSpPr>
        <a:xfrm>
          <a:off x="0" y="0"/>
          <a:ext cx="0" cy="0"/>
          <a:chOff x="0" y="0"/>
          <a:chExt cx="0" cy="0"/>
        </a:xfrm>
      </p:grpSpPr>
      <p:sp>
        <p:nvSpPr>
          <p:cNvPr id="2" name="Segnaposto testo 1"/>
          <p:cNvSpPr>
            <a:spLocks noGrp="1"/>
          </p:cNvSpPr>
          <p:nvPr>
            <p:ph type="body" idx="10"/>
          </p:nvPr>
        </p:nvSpPr>
        <p:spPr>
          <a:xfrm>
            <a:off x="247650" y="695960"/>
            <a:ext cx="2008505" cy="3330575"/>
          </a:xfrm>
          <a:prstGeom prst="rect">
            <a:avLst/>
          </a:prstGeom>
          <a:noFill/>
          <a:ln w="0" cmpd="sng">
            <a:noFill/>
            <a:prstDash val="solid"/>
          </a:ln>
        </p:spPr>
        <p:txBody>
          <a:bodyPr vert="horz" lIns="0" tIns="1905" rIns="0" bIns="0" anchor="t"/>
          <a:lstStyle/>
          <a:p>
            <a:pPr marL="45720" marR="0" indent="0" algn="l">
              <a:lnSpc>
                <a:spcPts val="1300"/>
              </a:lnSpc>
              <a:spcAft>
                <a:spcPts val="0"/>
              </a:spcAft>
            </a:pPr>
            <a:r>
              <a:rPr lang="it-IT" sz="1050" spc="0">
                <a:solidFill>
                  <a:srgbClr val="000000"/>
                </a:solidFill>
                <a:latin typeface="Tahoma" panose="02020603050405020304" pitchFamily="2"/>
              </a:rPr>
              <a:t>For a long time, UNESCO promoted so-called Environmental Education but in the 1980’s the social dimension was strengthened and education for sustainable development was introduced. It has evolved over time, following criticism that it didn’t sufficiently address climate change and indigenous knowledge, for example. </a:t>
            </a:r>
          </a:p>
          <a:p>
            <a:pPr marL="45720" marR="0" indent="0" algn="l">
              <a:lnSpc>
                <a:spcPts val="1300"/>
              </a:lnSpc>
              <a:spcBef>
                <a:spcPts val="1130"/>
              </a:spcBef>
              <a:spcAft>
                <a:spcPts val="0"/>
              </a:spcAft>
            </a:pPr>
            <a:r>
              <a:rPr lang="it-IT" sz="1050" spc="-5">
                <a:solidFill>
                  <a:srgbClr val="000000"/>
                </a:solidFill>
                <a:latin typeface="Tahoma" panose="02020603050405020304" pitchFamily="2"/>
              </a:rPr>
              <a:t>The Global Action Program (GAP) on Education for Sustainable Development, adopted by UNESCO member states and launched in 2014 in Aichi-Nagoya (Japan), is testament to this international recognition. It focuses on generating and  </a:t>
            </a:r>
          </a:p>
        </p:txBody>
      </p:sp>
      <p:sp>
        <p:nvSpPr>
          <p:cNvPr id="3" name="Segnaposto testo 2"/>
          <p:cNvSpPr>
            <a:spLocks noGrp="1"/>
          </p:cNvSpPr>
          <p:nvPr>
            <p:ph type="body" idx="10"/>
          </p:nvPr>
        </p:nvSpPr>
        <p:spPr>
          <a:xfrm>
            <a:off x="2440305" y="695960"/>
            <a:ext cx="2008505" cy="3330575"/>
          </a:xfrm>
          <a:prstGeom prst="rect">
            <a:avLst/>
          </a:prstGeom>
          <a:noFill/>
          <a:ln w="0" cmpd="sng">
            <a:noFill/>
            <a:prstDash val="solid"/>
          </a:ln>
        </p:spPr>
        <p:txBody>
          <a:bodyPr vert="horz" lIns="0" tIns="1905" rIns="0" bIns="0" anchor="t"/>
          <a:lstStyle/>
          <a:p>
            <a:pPr marL="0" marR="45720" indent="0" algn="l">
              <a:lnSpc>
                <a:spcPts val="1300"/>
              </a:lnSpc>
              <a:spcAft>
                <a:spcPts val="0"/>
              </a:spcAft>
            </a:pPr>
            <a:r>
              <a:rPr lang="it-IT" sz="1050" spc="-15">
                <a:solidFill>
                  <a:srgbClr val="000000"/>
                </a:solidFill>
                <a:latin typeface="Tahoma" panose="02020603050405020304" pitchFamily="2"/>
              </a:rPr>
              <a:t>scaling up ESD action at all levels, in all areas of education, and in all sustainable development sectors.</a:t>
            </a:r>
            <a:r>
              <a:rPr lang="it-IT" sz="1050" spc="-15" baseline="30000">
                <a:solidFill>
                  <a:srgbClr val="00ADB6"/>
                </a:solidFill>
                <a:latin typeface="Tahoma" panose="02020603050405020304" pitchFamily="2"/>
              </a:rPr>
              <a:t> 27</a:t>
            </a:r>
            <a:r>
              <a:rPr lang="it-IT" sz="1050" spc="-15">
                <a:solidFill>
                  <a:srgbClr val="000000"/>
                </a:solidFill>
                <a:latin typeface="Tahoma" panose="02020603050405020304" pitchFamily="2"/>
              </a:rPr>
              <a:t> As a key component of the global response to climate change, Climate Change Education (CCE) is part of the Global Action Programme. </a:t>
            </a:r>
          </a:p>
          <a:p>
            <a:pPr marL="0" marR="45720" indent="0" algn="l">
              <a:lnSpc>
                <a:spcPts val="1300"/>
              </a:lnSpc>
              <a:spcBef>
                <a:spcPts val="1130"/>
              </a:spcBef>
              <a:spcAft>
                <a:spcPts val="0"/>
              </a:spcAft>
            </a:pPr>
            <a:r>
              <a:rPr lang="it-IT" sz="1050" spc="0">
                <a:solidFill>
                  <a:srgbClr val="000000"/>
                </a:solidFill>
                <a:latin typeface="Tahoma" panose="02020603050405020304" pitchFamily="2"/>
              </a:rPr>
              <a:t>As a member of the Action Programme’s partner network from the outset, EI supports this initiative, which aims to promote ESD action, particularly with regard to climate-related issues. In fact, CCE helps people to better understand climate change and better organise themselves in the face of the harmful effects of global  </a:t>
            </a:r>
          </a:p>
        </p:txBody>
      </p:sp>
      <p:sp>
        <p:nvSpPr>
          <p:cNvPr id="4" name="Segnaposto testo 3"/>
          <p:cNvSpPr>
            <a:spLocks noGrp="1"/>
          </p:cNvSpPr>
          <p:nvPr>
            <p:ph type="body" idx="10"/>
          </p:nvPr>
        </p:nvSpPr>
        <p:spPr>
          <a:xfrm>
            <a:off x="4632960" y="695960"/>
            <a:ext cx="2008505" cy="3330575"/>
          </a:xfrm>
          <a:prstGeom prst="rect">
            <a:avLst/>
          </a:prstGeom>
          <a:noFill/>
          <a:ln w="0" cmpd="sng">
            <a:noFill/>
            <a:prstDash val="solid"/>
          </a:ln>
        </p:spPr>
        <p:txBody>
          <a:bodyPr vert="horz" lIns="0" tIns="1905" rIns="0" bIns="0" anchor="t"/>
          <a:lstStyle/>
          <a:p>
            <a:pPr marL="0" marR="45720" indent="0" algn="l">
              <a:lnSpc>
                <a:spcPts val="1300"/>
              </a:lnSpc>
              <a:spcAft>
                <a:spcPts val="0"/>
              </a:spcAft>
            </a:pPr>
            <a:r>
              <a:rPr lang="it-IT" sz="1050" spc="0">
                <a:solidFill>
                  <a:srgbClr val="000000"/>
                </a:solidFill>
                <a:latin typeface="Tahoma" panose="02020603050405020304" pitchFamily="2"/>
              </a:rPr>
              <a:t>warming. It increases climate knowledge among the younger generations, encourages a change in attitude and behaviour, and thereby fosters the emergence of a new culture. </a:t>
            </a:r>
          </a:p>
          <a:p>
            <a:pPr marL="0" marR="0" indent="0" algn="l">
              <a:lnSpc>
                <a:spcPts val="1300"/>
              </a:lnSpc>
              <a:spcBef>
                <a:spcPts val="1130"/>
              </a:spcBef>
              <a:spcAft>
                <a:spcPts val="0"/>
              </a:spcAft>
            </a:pPr>
            <a:r>
              <a:rPr lang="it-IT" sz="1050" spc="-10">
                <a:solidFill>
                  <a:srgbClr val="000000"/>
                </a:solidFill>
                <a:latin typeface="Tahoma" panose="02020603050405020304" pitchFamily="2"/>
              </a:rPr>
              <a:t>By facilitating informed </a:t>
            </a:r>
          </a:p>
          <a:p>
            <a:pPr marL="0" marR="0" indent="0" algn="l">
              <a:lnSpc>
                <a:spcPts val="1300"/>
              </a:lnSpc>
              <a:spcBef>
                <a:spcPts val="0"/>
              </a:spcBef>
              <a:spcAft>
                <a:spcPts val="0"/>
              </a:spcAft>
            </a:pPr>
            <a:r>
              <a:rPr lang="it-IT" sz="1050" spc="0">
                <a:solidFill>
                  <a:srgbClr val="000000"/>
                </a:solidFill>
                <a:latin typeface="Tahoma" panose="02020603050405020304" pitchFamily="2"/>
              </a:rPr>
              <a:t>decision-making, education and awareness also play a key role in enhancing populations’ capacity for mitigation and adaptation. </a:t>
            </a:r>
          </a:p>
          <a:p>
            <a:pPr marL="0" marR="0" indent="0" algn="l">
              <a:lnSpc>
                <a:spcPts val="1300"/>
              </a:lnSpc>
              <a:spcBef>
                <a:spcPts val="1125"/>
              </a:spcBef>
              <a:spcAft>
                <a:spcPts val="170"/>
              </a:spcAft>
            </a:pPr>
            <a:r>
              <a:rPr lang="it-IT" sz="1050" spc="0">
                <a:solidFill>
                  <a:srgbClr val="000000"/>
                </a:solidFill>
                <a:latin typeface="Tahoma" panose="02020603050405020304" pitchFamily="2"/>
              </a:rPr>
              <a:t>CCE therefore plays an equally important role at different stages of the climate crisis: ahead of time, as an important prevention factor, and later, by helping affected communities to adapt and mitigate the effects. </a:t>
            </a:r>
          </a:p>
        </p:txBody>
      </p:sp>
      <p:sp>
        <p:nvSpPr>
          <p:cNvPr id="5" name="Segnaposto testo 4"/>
          <p:cNvSpPr>
            <a:spLocks noGrp="1"/>
          </p:cNvSpPr>
          <p:nvPr>
            <p:ph type="body" idx="10"/>
          </p:nvPr>
        </p:nvSpPr>
        <p:spPr>
          <a:xfrm>
            <a:off x="289560" y="4026535"/>
            <a:ext cx="5486400" cy="878205"/>
          </a:xfrm>
          <a:prstGeom prst="rect">
            <a:avLst/>
          </a:prstGeom>
          <a:noFill/>
          <a:ln w="0" cmpd="sng">
            <a:noFill/>
            <a:prstDash val="solid"/>
          </a:ln>
        </p:spPr>
        <p:txBody>
          <a:bodyPr vert="horz" lIns="0" tIns="353060" rIns="0" bIns="0" anchor="t"/>
          <a:lstStyle/>
          <a:p>
            <a:pPr marL="0" marR="0" indent="0" algn="l">
              <a:lnSpc>
                <a:spcPts val="2000"/>
              </a:lnSpc>
              <a:spcAft>
                <a:spcPts val="2060"/>
              </a:spcAft>
            </a:pPr>
            <a:r>
              <a:rPr lang="it-IT" sz="1650" b="1" spc="40">
                <a:solidFill>
                  <a:srgbClr val="00ADB6"/>
                </a:solidFill>
                <a:latin typeface="Tahoma" panose="02020603050405020304" pitchFamily="2"/>
              </a:rPr>
              <a:t>When education joins the climate change debate </a:t>
            </a:r>
          </a:p>
        </p:txBody>
      </p:sp>
      <p:sp>
        <p:nvSpPr>
          <p:cNvPr id="6" name="Segnaposto testo 5"/>
          <p:cNvSpPr>
            <a:spLocks noGrp="1"/>
          </p:cNvSpPr>
          <p:nvPr>
            <p:ph type="body" idx="10"/>
          </p:nvPr>
        </p:nvSpPr>
        <p:spPr>
          <a:xfrm>
            <a:off x="253365" y="4904740"/>
            <a:ext cx="2008505" cy="2325370"/>
          </a:xfrm>
          <a:prstGeom prst="rect">
            <a:avLst/>
          </a:prstGeom>
          <a:noFill/>
          <a:ln w="0" cmpd="sng">
            <a:noFill/>
            <a:prstDash val="solid"/>
          </a:ln>
        </p:spPr>
        <p:txBody>
          <a:bodyPr vert="horz" lIns="0" tIns="635" rIns="0" bIns="0" anchor="t"/>
          <a:lstStyle/>
          <a:p>
            <a:pPr marL="0" marR="0" indent="0" algn="l">
              <a:lnSpc>
                <a:spcPts val="1300"/>
              </a:lnSpc>
              <a:spcAft>
                <a:spcPts val="0"/>
              </a:spcAft>
            </a:pPr>
            <a:r>
              <a:rPr lang="it-IT" sz="1050" spc="20">
                <a:solidFill>
                  <a:srgbClr val="000000"/>
                </a:solidFill>
                <a:latin typeface="Tahoma" panose="02020603050405020304" pitchFamily="2"/>
              </a:rPr>
              <a:t>While the international community’s speedy acknowledgement of the strategic role of education in tackling climate change is certainly to be welcomed, it will become clear later in this document that there is still a lot of work to do to ensure that this recognition translates into action. </a:t>
            </a:r>
          </a:p>
          <a:p>
            <a:pPr marL="0" marR="0" indent="0" algn="l">
              <a:lnSpc>
                <a:spcPts val="1300"/>
              </a:lnSpc>
              <a:spcBef>
                <a:spcPts val="1130"/>
              </a:spcBef>
              <a:spcAft>
                <a:spcPts val="0"/>
              </a:spcAft>
            </a:pPr>
            <a:r>
              <a:rPr lang="it-IT" sz="1050" spc="0">
                <a:solidFill>
                  <a:srgbClr val="000000"/>
                </a:solidFill>
                <a:latin typeface="Tahoma" panose="02020603050405020304" pitchFamily="2"/>
              </a:rPr>
              <a:t>In the wake of the Rio Summit, the Framework Convention  </a:t>
            </a:r>
          </a:p>
        </p:txBody>
      </p:sp>
      <p:sp>
        <p:nvSpPr>
          <p:cNvPr id="7" name="Segnaposto testo 6"/>
          <p:cNvSpPr>
            <a:spLocks noGrp="1"/>
          </p:cNvSpPr>
          <p:nvPr>
            <p:ph type="body" idx="10"/>
          </p:nvPr>
        </p:nvSpPr>
        <p:spPr>
          <a:xfrm>
            <a:off x="2446020" y="4904740"/>
            <a:ext cx="2008505" cy="2325370"/>
          </a:xfrm>
          <a:prstGeom prst="rect">
            <a:avLst/>
          </a:prstGeom>
          <a:noFill/>
          <a:ln w="0" cmpd="sng">
            <a:noFill/>
            <a:prstDash val="solid"/>
          </a:ln>
        </p:spPr>
        <p:txBody>
          <a:bodyPr vert="horz" lIns="0" tIns="635" rIns="0" bIns="0" anchor="t"/>
          <a:lstStyle/>
          <a:p>
            <a:pPr marL="0" marR="0" indent="0" algn="l">
              <a:lnSpc>
                <a:spcPts val="1300"/>
              </a:lnSpc>
              <a:spcAft>
                <a:spcPts val="0"/>
              </a:spcAft>
            </a:pPr>
            <a:r>
              <a:rPr lang="it-IT" sz="1050" spc="0">
                <a:solidFill>
                  <a:srgbClr val="000000"/>
                </a:solidFill>
                <a:latin typeface="Tahoma" panose="02020603050405020304" pitchFamily="2"/>
              </a:rPr>
              <a:t>on Climate Change (UNFCCC) acknowledged this importance as early as 1995 via the inclusion of Article 6 (see box). This persuaded governments to start and encourage the development of educational and awareness-raising activities and to cooperate at international level. </a:t>
            </a:r>
          </a:p>
          <a:p>
            <a:pPr marL="0" marR="182880" indent="0" algn="l">
              <a:lnSpc>
                <a:spcPts val="1300"/>
              </a:lnSpc>
              <a:spcBef>
                <a:spcPts val="1145"/>
              </a:spcBef>
              <a:spcAft>
                <a:spcPts val="0"/>
              </a:spcAft>
            </a:pPr>
            <a:r>
              <a:rPr lang="it-IT" sz="1050" spc="30">
                <a:solidFill>
                  <a:srgbClr val="000000"/>
                </a:solidFill>
                <a:latin typeface="Tahoma" panose="02020603050405020304" pitchFamily="2"/>
              </a:rPr>
              <a:t>Already, there was a clear emphasis on the importance of preparing educational material and developing  </a:t>
            </a:r>
          </a:p>
        </p:txBody>
      </p:sp>
      <p:sp>
        <p:nvSpPr>
          <p:cNvPr id="8" name="Segnaposto testo 7"/>
          <p:cNvSpPr>
            <a:spLocks noGrp="1"/>
          </p:cNvSpPr>
          <p:nvPr>
            <p:ph type="body" idx="10"/>
          </p:nvPr>
        </p:nvSpPr>
        <p:spPr>
          <a:xfrm>
            <a:off x="4638675" y="4904740"/>
            <a:ext cx="2008505" cy="1844675"/>
          </a:xfrm>
          <a:prstGeom prst="rect">
            <a:avLst/>
          </a:prstGeom>
          <a:noFill/>
          <a:ln w="0" cmpd="sng">
            <a:noFill/>
            <a:prstDash val="solid"/>
          </a:ln>
        </p:spPr>
        <p:txBody>
          <a:bodyPr vert="horz" lIns="0" tIns="635" rIns="0" bIns="0" anchor="t"/>
          <a:lstStyle/>
          <a:p>
            <a:pPr marL="0" marR="91440" indent="0" algn="l">
              <a:lnSpc>
                <a:spcPts val="1300"/>
              </a:lnSpc>
              <a:spcAft>
                <a:spcPts val="0"/>
              </a:spcAft>
            </a:pPr>
            <a:r>
              <a:rPr lang="it-IT" sz="1050" spc="0">
                <a:solidFill>
                  <a:srgbClr val="000000"/>
                </a:solidFill>
                <a:latin typeface="Tahoma" panose="02020603050405020304" pitchFamily="2"/>
              </a:rPr>
              <a:t>education and training programmes, without any specific reference to education personnel. The thorny issue of the resources required for the implementation of these proposals would be addressed later in work programmes designed to carry out the activities envisaged in Article 6 of the Convention. </a:t>
            </a:r>
          </a:p>
        </p:txBody>
      </p:sp>
      <p:sp>
        <p:nvSpPr>
          <p:cNvPr id="9" name="Segnaposto testo 8"/>
          <p:cNvSpPr>
            <a:spLocks noGrp="1"/>
          </p:cNvSpPr>
          <p:nvPr>
            <p:ph type="body" idx="10"/>
          </p:nvPr>
        </p:nvSpPr>
        <p:spPr>
          <a:xfrm>
            <a:off x="6927850" y="6931025"/>
            <a:ext cx="475615" cy="631190"/>
          </a:xfrm>
          <a:prstGeom prst="rect">
            <a:avLst/>
          </a:prstGeom>
          <a:solidFill>
            <a:srgbClr val="00ADB6"/>
          </a:solidFill>
          <a:ln w="0" cmpd="sng">
            <a:noFill/>
            <a:prstDash val="solid"/>
          </a:ln>
        </p:spPr>
        <p:txBody>
          <a:bodyPr vert="horz" lIns="0" tIns="20320" rIns="0" bIns="0" anchor="t">
            <a:normAutofit fontScale="95000"/>
          </a:bodyPr>
          <a:lstStyle/>
          <a:p>
            <a:pPr marL="45720" marR="0" indent="0" algn="l">
              <a:lnSpc>
                <a:spcPts val="2100"/>
              </a:lnSpc>
              <a:spcAft>
                <a:spcPts val="2750"/>
              </a:spcAft>
            </a:pPr>
            <a:r>
              <a:rPr lang="it-IT" sz="1800" b="1" spc="220">
                <a:solidFill>
                  <a:srgbClr val="FFFFFF"/>
                </a:solidFill>
                <a:latin typeface="Arial" panose="02020603050405020304" pitchFamily="2"/>
              </a:rPr>
              <a:t>25 </a:t>
            </a:r>
          </a:p>
        </p:txBody>
      </p:sp>
      <p:sp>
        <p:nvSpPr>
          <p:cNvPr id="12" name="Segnaposto testo 11"/>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layout 28">
    <p:bg>
      <p:bgPr>
        <a:solidFill>
          <a:schemeClr val="bg1">
            <a:alpha val="100000"/>
          </a:schemeClr>
        </a:solidFill>
        <a:effectLst/>
      </p:bgPr>
    </p:bg>
    <p:spTree>
      <p:nvGrpSpPr>
        <p:cNvPr id="1" name=""/>
        <p:cNvGrpSpPr/>
        <p:nvPr/>
      </p:nvGrpSpPr>
      <p:grpSpPr>
        <a:xfrm>
          <a:off x="0" y="0"/>
          <a:ext cx="0" cy="0"/>
          <a:chOff x="0" y="0"/>
          <a:chExt cx="0" cy="0"/>
        </a:xfrm>
      </p:grpSpPr>
      <p:sp>
        <p:nvSpPr>
          <p:cNvPr id="2" name="Segnaposto testo 1"/>
          <p:cNvSpPr>
            <a:spLocks noGrp="1"/>
          </p:cNvSpPr>
          <p:nvPr>
            <p:ph type="body" idx="10"/>
          </p:nvPr>
        </p:nvSpPr>
        <p:spPr>
          <a:xfrm>
            <a:off x="155575" y="6931025"/>
            <a:ext cx="482600" cy="631190"/>
          </a:xfrm>
          <a:prstGeom prst="rect">
            <a:avLst/>
          </a:prstGeom>
          <a:solidFill>
            <a:srgbClr val="00ADB6"/>
          </a:solidFill>
          <a:ln w="0" cmpd="sng">
            <a:noFill/>
            <a:prstDash val="solid"/>
          </a:ln>
        </p:spPr>
        <p:txBody>
          <a:bodyPr vert="horz" lIns="0" tIns="20320" rIns="0" bIns="0" anchor="t"/>
          <a:lstStyle/>
          <a:p>
            <a:pPr marL="45720" marR="0" indent="0" algn="l">
              <a:lnSpc>
                <a:spcPts val="2100"/>
              </a:lnSpc>
              <a:spcAft>
                <a:spcPts val="2750"/>
              </a:spcAft>
            </a:pPr>
            <a:r>
              <a:rPr lang="it-IT" sz="1800" b="1" spc="180">
                <a:solidFill>
                  <a:srgbClr val="FFFFFF"/>
                </a:solidFill>
                <a:latin typeface="Arial" panose="02020603050405020304" pitchFamily="2"/>
              </a:rPr>
              <a:t>26 </a:t>
            </a:r>
          </a:p>
        </p:txBody>
      </p:sp>
      <p:sp>
        <p:nvSpPr>
          <p:cNvPr id="9" name="Segnaposto testo 8"/>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10" name="Segnaposto testo 9"/>
          <p:cNvSpPr>
            <a:spLocks noGrp="1"/>
          </p:cNvSpPr>
          <p:nvPr>
            <p:ph type="body" idx="10"/>
          </p:nvPr>
        </p:nvSpPr>
        <p:spPr>
          <a:xfrm>
            <a:off x="850265" y="575945"/>
            <a:ext cx="6532245" cy="4648200"/>
          </a:xfrm>
          <a:prstGeom prst="rect">
            <a:avLst/>
          </a:prstGeom>
          <a:solidFill>
            <a:srgbClr val="00ADB6"/>
          </a:solidFill>
          <a:ln w="0" cmpd="sng">
            <a:noFill/>
            <a:prstDash val="solid"/>
          </a:ln>
        </p:spPr>
        <p:txBody>
          <a:bodyPr vert="horz" lIns="0" tIns="121920" rIns="0" bIns="0" anchor="t"/>
          <a:lstStyle/>
          <a:p>
            <a:pPr marL="91440" marR="411480" indent="0" algn="l">
              <a:lnSpc>
                <a:spcPts val="1700"/>
              </a:lnSpc>
              <a:spcAft>
                <a:spcPts val="0"/>
              </a:spcAft>
            </a:pPr>
            <a:r>
              <a:rPr lang="it-IT" sz="1400" b="1" spc="0">
                <a:solidFill>
                  <a:srgbClr val="FFFFFF"/>
                </a:solidFill>
                <a:latin typeface="Tahoma" panose="02020603050405020304" pitchFamily="2"/>
              </a:rPr>
              <a:t>Article 6 of the United Nations Framework Convention on Climate Change Education, training and public awareness </a:t>
            </a:r>
          </a:p>
          <a:p>
            <a:pPr marL="274320" marR="274320" indent="0" algn="l">
              <a:lnSpc>
                <a:spcPts val="1600"/>
              </a:lnSpc>
              <a:spcBef>
                <a:spcPts val="1040"/>
              </a:spcBef>
              <a:spcAft>
                <a:spcPts val="0"/>
              </a:spcAft>
            </a:pPr>
            <a:r>
              <a:rPr lang="it-IT" sz="1000" b="1" spc="15">
                <a:solidFill>
                  <a:srgbClr val="FFFFFF"/>
                </a:solidFill>
                <a:latin typeface="Tahoma" panose="02020603050405020304" pitchFamily="2"/>
              </a:rPr>
              <a:t>a) Promote and facilitate at the national and, as appropriate, sub-regional and regional levels, and in accordance with national laws and regulations, and within their respective capacities: </a:t>
            </a:r>
          </a:p>
          <a:p>
            <a:pPr marL="274320" marR="274320" indent="182880" algn="l">
              <a:lnSpc>
                <a:spcPts val="1600"/>
              </a:lnSpc>
              <a:spcBef>
                <a:spcPts val="560"/>
              </a:spcBef>
              <a:spcAft>
                <a:spcPts val="0"/>
              </a:spcAft>
              <a:buFont typeface="Tahoma"/>
              <a:buAutoNum type="romanLcPeriod"/>
            </a:pPr>
            <a:r>
              <a:rPr lang="it-IT" sz="1000" b="1" spc="0">
                <a:solidFill>
                  <a:srgbClr val="FFFFFF"/>
                </a:solidFill>
                <a:latin typeface="Tahoma" panose="02020603050405020304" pitchFamily="2"/>
              </a:rPr>
              <a:t>the development and implementation of educational and public awareness programmes on climate change and its effects; </a:t>
            </a:r>
          </a:p>
          <a:p>
            <a:pPr marL="274320" marR="0" indent="182880" algn="l">
              <a:lnSpc>
                <a:spcPts val="1300"/>
              </a:lnSpc>
              <a:spcBef>
                <a:spcPts val="840"/>
              </a:spcBef>
              <a:spcAft>
                <a:spcPts val="0"/>
              </a:spcAft>
              <a:buFont typeface="Tahoma"/>
              <a:buAutoNum type="romanLcPeriod"/>
            </a:pPr>
            <a:r>
              <a:rPr lang="it-IT" sz="1000" b="1" spc="25">
                <a:solidFill>
                  <a:srgbClr val="FFFFFF"/>
                </a:solidFill>
                <a:latin typeface="Tahoma" panose="02020603050405020304" pitchFamily="2"/>
              </a:rPr>
              <a:t>public access to information on climate change and its effects; </a:t>
            </a:r>
          </a:p>
          <a:p>
            <a:pPr marL="274320" marR="137160" indent="182880" algn="l">
              <a:lnSpc>
                <a:spcPts val="1600"/>
              </a:lnSpc>
              <a:spcBef>
                <a:spcPts val="550"/>
              </a:spcBef>
              <a:spcAft>
                <a:spcPts val="0"/>
              </a:spcAft>
              <a:buFont typeface="Tahoma"/>
              <a:buAutoNum type="romanLcPeriod"/>
            </a:pPr>
            <a:r>
              <a:rPr lang="it-IT" sz="1000" b="1" spc="0">
                <a:solidFill>
                  <a:srgbClr val="FFFFFF"/>
                </a:solidFill>
                <a:latin typeface="Tahoma" panose="02020603050405020304" pitchFamily="2"/>
              </a:rPr>
              <a:t>public participation in addressing climate change and its effects and developing adequate responses; and </a:t>
            </a:r>
          </a:p>
          <a:p>
            <a:pPr marL="274320" marR="0" indent="182880" algn="l">
              <a:lnSpc>
                <a:spcPts val="1300"/>
              </a:lnSpc>
              <a:spcBef>
                <a:spcPts val="840"/>
              </a:spcBef>
              <a:spcAft>
                <a:spcPts val="0"/>
              </a:spcAft>
              <a:buFont typeface="Tahoma"/>
              <a:buAutoNum type="romanLcPeriod"/>
            </a:pPr>
            <a:r>
              <a:rPr lang="it-IT" sz="1000" b="1" spc="30">
                <a:solidFill>
                  <a:srgbClr val="FFFFFF"/>
                </a:solidFill>
                <a:latin typeface="Tahoma" panose="02020603050405020304" pitchFamily="2"/>
              </a:rPr>
              <a:t>training of scientific, technical and managerial personnel; </a:t>
            </a:r>
          </a:p>
          <a:p>
            <a:pPr marL="274320" marR="594360" indent="0" algn="l">
              <a:lnSpc>
                <a:spcPts val="1600"/>
              </a:lnSpc>
              <a:spcBef>
                <a:spcPts val="595"/>
              </a:spcBef>
              <a:spcAft>
                <a:spcPts val="0"/>
              </a:spcAft>
            </a:pPr>
            <a:r>
              <a:rPr lang="it-IT" sz="1000" b="1" spc="0">
                <a:solidFill>
                  <a:srgbClr val="FFFFFF"/>
                </a:solidFill>
                <a:latin typeface="Tahoma" panose="02020603050405020304" pitchFamily="2"/>
              </a:rPr>
              <a:t>(b) Cooperate in and promote, at the international level, and, where appropriate, using existing bodies: </a:t>
            </a:r>
          </a:p>
          <a:p>
            <a:pPr marL="274320" marR="274320" indent="182880" algn="l">
              <a:lnSpc>
                <a:spcPts val="1600"/>
              </a:lnSpc>
              <a:spcBef>
                <a:spcPts val="560"/>
              </a:spcBef>
              <a:spcAft>
                <a:spcPts val="0"/>
              </a:spcAft>
              <a:buFont typeface="Tahoma"/>
              <a:buAutoNum type="romanLcPeriod"/>
            </a:pPr>
            <a:r>
              <a:rPr lang="it-IT" sz="1000" b="1" spc="0">
                <a:solidFill>
                  <a:srgbClr val="FFFFFF"/>
                </a:solidFill>
                <a:latin typeface="Tahoma" panose="02020603050405020304" pitchFamily="2"/>
              </a:rPr>
              <a:t>the development and exchange of educational and public awareness material on climate change and its effects; and </a:t>
            </a:r>
          </a:p>
          <a:p>
            <a:pPr marL="274320" marR="274320" indent="182880" algn="l">
              <a:lnSpc>
                <a:spcPts val="1600"/>
              </a:lnSpc>
              <a:spcBef>
                <a:spcPts val="560"/>
              </a:spcBef>
              <a:spcAft>
                <a:spcPts val="1630"/>
              </a:spcAft>
              <a:buFont typeface="Tahoma"/>
              <a:buAutoNum type="romanLcPeriod"/>
            </a:pPr>
            <a:r>
              <a:rPr lang="it-IT" sz="1000" b="1" spc="0">
                <a:solidFill>
                  <a:srgbClr val="FFFFFF"/>
                </a:solidFill>
                <a:latin typeface="Tahoma" panose="02020603050405020304" pitchFamily="2"/>
              </a:rPr>
              <a:t>the development and implementation of education and training programmes, including the strengthening of national institutions and the exchange or secondment of personnel to train experts in this field, in particular for developing countries. </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layout 29">
    <p:bg>
      <p:bgPr>
        <a:solidFill>
          <a:schemeClr val="bg1">
            <a:alpha val="100000"/>
          </a:schemeClr>
        </a:solidFill>
        <a:effectLst/>
      </p:bgPr>
    </p:bg>
    <p:spTree>
      <p:nvGrpSpPr>
        <p:cNvPr id="1" name=""/>
        <p:cNvGrpSpPr/>
        <p:nvPr/>
      </p:nvGrpSpPr>
      <p:grpSpPr>
        <a:xfrm>
          <a:off x="0" y="0"/>
          <a:ext cx="0" cy="0"/>
          <a:chOff x="0" y="0"/>
          <a:chExt cx="0" cy="0"/>
        </a:xfrm>
      </p:grpSpPr>
      <p:sp>
        <p:nvSpPr>
          <p:cNvPr id="2" name="Segnaposto testo 1"/>
          <p:cNvSpPr>
            <a:spLocks noGrp="1"/>
          </p:cNvSpPr>
          <p:nvPr>
            <p:ph type="body" idx="10"/>
          </p:nvPr>
        </p:nvSpPr>
        <p:spPr>
          <a:xfrm>
            <a:off x="292735" y="63500"/>
            <a:ext cx="5753100" cy="1452245"/>
          </a:xfrm>
          <a:prstGeom prst="rect">
            <a:avLst/>
          </a:prstGeom>
          <a:noFill/>
          <a:ln w="0" cmpd="sng">
            <a:noFill/>
            <a:prstDash val="solid"/>
          </a:ln>
        </p:spPr>
        <p:txBody>
          <a:bodyPr vert="horz" lIns="0" tIns="573405" rIns="0" bIns="0" anchor="t"/>
          <a:lstStyle/>
          <a:p>
            <a:pPr marL="0" marR="0" indent="0" algn="just">
              <a:lnSpc>
                <a:spcPts val="2400"/>
              </a:lnSpc>
              <a:spcAft>
                <a:spcPts val="2065"/>
              </a:spcAft>
            </a:pPr>
            <a:r>
              <a:rPr lang="it-IT" sz="1650" b="1" spc="0">
                <a:solidFill>
                  <a:srgbClr val="00ADB6"/>
                </a:solidFill>
                <a:latin typeface="Tahoma" panose="02020603050405020304" pitchFamily="2"/>
              </a:rPr>
              <a:t>From COP8 to COP21: strong commitments but little concrete action </a:t>
            </a:r>
          </a:p>
        </p:txBody>
      </p:sp>
      <p:sp>
        <p:nvSpPr>
          <p:cNvPr id="3" name="Segnaposto testo 2"/>
          <p:cNvSpPr>
            <a:spLocks noGrp="1"/>
          </p:cNvSpPr>
          <p:nvPr>
            <p:ph type="body" idx="10"/>
          </p:nvPr>
        </p:nvSpPr>
        <p:spPr>
          <a:xfrm>
            <a:off x="259080" y="1515745"/>
            <a:ext cx="2008505" cy="5677535"/>
          </a:xfrm>
          <a:prstGeom prst="rect">
            <a:avLst/>
          </a:prstGeom>
          <a:noFill/>
          <a:ln w="0" cmpd="sng">
            <a:noFill/>
            <a:prstDash val="solid"/>
          </a:ln>
        </p:spPr>
        <p:txBody>
          <a:bodyPr vert="horz" lIns="0" tIns="0" rIns="0" bIns="0" anchor="t"/>
          <a:lstStyle/>
          <a:p>
            <a:pPr marL="0" marR="45720" indent="0" algn="l">
              <a:lnSpc>
                <a:spcPts val="1300"/>
              </a:lnSpc>
              <a:spcAft>
                <a:spcPts val="0"/>
              </a:spcAft>
            </a:pPr>
            <a:r>
              <a:rPr lang="it-IT" sz="1050" spc="0">
                <a:solidFill>
                  <a:srgbClr val="000000"/>
                </a:solidFill>
                <a:latin typeface="Tahoma" panose="02020603050405020304" pitchFamily="2"/>
              </a:rPr>
              <a:t>Generally, a significant amount of time can pass between the signing of an international agreement involving dozens of countries to the implementation of said agreement. It is a complex, long and cumbersome process. Consequently, it was not until the COP8 in 2002 that the international community adopted the so-called New Delhi Work Programme, named after the city in which the Conference was held.</a:t>
            </a:r>
            <a:r>
              <a:rPr lang="it-IT" sz="1050" spc="0" baseline="30000">
                <a:solidFill>
                  <a:srgbClr val="000000"/>
                </a:solidFill>
                <a:latin typeface="Tahoma" panose="02020603050405020304" pitchFamily="2"/>
              </a:rPr>
              <a:t>28</a:t>
            </a:r>
            <a:r>
              <a:rPr lang="it-IT" sz="100" spc="0">
                <a:solidFill>
                  <a:srgbClr val="000000"/>
                </a:solidFill>
                <a:latin typeface="Tahoma" panose="02020603050405020304" pitchFamily="2"/>
              </a:rPr>
              <a:t> </a:t>
            </a:r>
          </a:p>
          <a:p>
            <a:pPr marL="0" marR="45720" indent="0" algn="l">
              <a:lnSpc>
                <a:spcPts val="1300"/>
              </a:lnSpc>
              <a:spcBef>
                <a:spcPts val="1280"/>
              </a:spcBef>
              <a:spcAft>
                <a:spcPts val="0"/>
              </a:spcAft>
            </a:pPr>
            <a:r>
              <a:rPr lang="it-IT" sz="1050" spc="0">
                <a:solidFill>
                  <a:srgbClr val="000000"/>
                </a:solidFill>
                <a:latin typeface="Tahoma" panose="02020603050405020304" pitchFamily="2"/>
              </a:rPr>
              <a:t>This five-year programme (2002-07 covered six areas of intervention: education, training, public awareness, public participation, access to information and international awareness, but left the initiative to countries. Intergovernmental organisations and civil society were encouraged to take it into account when developing their own CCE activities. As far as funding was concerned, parties were invited to take advantage of the opportunities offered by the Global Environment Facility. </a:t>
            </a:r>
          </a:p>
          <a:p>
            <a:pPr marL="0" marR="45720" indent="0" algn="l">
              <a:lnSpc>
                <a:spcPts val="1300"/>
              </a:lnSpc>
              <a:spcBef>
                <a:spcPts val="1130"/>
              </a:spcBef>
              <a:spcAft>
                <a:spcPts val="140"/>
              </a:spcAft>
            </a:pPr>
            <a:r>
              <a:rPr lang="it-IT" sz="1050" spc="0">
                <a:solidFill>
                  <a:srgbClr val="000000"/>
                </a:solidFill>
                <a:latin typeface="Tahoma" panose="02020603050405020304" pitchFamily="2"/>
              </a:rPr>
              <a:t>The programme was revamped following mixed if not negative  </a:t>
            </a:r>
          </a:p>
        </p:txBody>
      </p:sp>
      <p:sp>
        <p:nvSpPr>
          <p:cNvPr id="4" name="Segnaposto testo 3"/>
          <p:cNvSpPr>
            <a:spLocks noGrp="1"/>
          </p:cNvSpPr>
          <p:nvPr>
            <p:ph type="body" idx="10"/>
          </p:nvPr>
        </p:nvSpPr>
        <p:spPr>
          <a:xfrm>
            <a:off x="2451735" y="1515745"/>
            <a:ext cx="2008505" cy="5677535"/>
          </a:xfrm>
          <a:prstGeom prst="rect">
            <a:avLst/>
          </a:prstGeom>
          <a:noFill/>
          <a:ln w="0" cmpd="sng">
            <a:noFill/>
            <a:prstDash val="solid"/>
          </a:ln>
        </p:spPr>
        <p:txBody>
          <a:bodyPr vert="horz" lIns="0" tIns="1905" rIns="0" bIns="0" anchor="t"/>
          <a:lstStyle/>
          <a:p>
            <a:pPr marL="0" marR="0" indent="0" algn="l">
              <a:lnSpc>
                <a:spcPts val="1300"/>
              </a:lnSpc>
              <a:spcAft>
                <a:spcPts val="0"/>
              </a:spcAft>
            </a:pPr>
            <a:r>
              <a:rPr lang="it-IT" sz="1050" spc="-5">
                <a:solidFill>
                  <a:srgbClr val="000000"/>
                </a:solidFill>
                <a:latin typeface="Tahoma" panose="02020603050405020304" pitchFamily="2"/>
              </a:rPr>
              <a:t>periodic reviews, giving rise to the Doha Work Programme at the COP18 in 2012.</a:t>
            </a:r>
            <a:r>
              <a:rPr lang="it-IT" sz="1050" spc="-5" baseline="30000">
                <a:solidFill>
                  <a:srgbClr val="000000"/>
                </a:solidFill>
                <a:latin typeface="Tahoma" panose="02020603050405020304" pitchFamily="2"/>
              </a:rPr>
              <a:t>29</a:t>
            </a:r>
            <a:r>
              <a:rPr lang="it-IT" sz="1050" spc="-5">
                <a:solidFill>
                  <a:srgbClr val="000000"/>
                </a:solidFill>
                <a:latin typeface="Tahoma" panose="02020603050405020304" pitchFamily="2"/>
              </a:rPr>
              <a:t> In this initiative, which runs till 2020 and is therefore still ongoing, the six areas were retained, but there was a greater emphasis on the insufficient financial resources available, particularly for low-income countries and small island states. As a result, urgent pressure was put on the Global Environment Facility to address the shortcomings. Parties were also asked to nominate national coordinators – known as focal points – for the implementation of education activities in their respective countries. Finally, there was an attempt to intensify the work pertaining to Article 6 by establishing an annual dialogue bringing together the parties, experts and representatives of civil society for the sharing and exchange of experiences, ideas and good practice. </a:t>
            </a:r>
          </a:p>
          <a:p>
            <a:pPr marL="0" marR="45720" indent="0" algn="l">
              <a:lnSpc>
                <a:spcPts val="1300"/>
              </a:lnSpc>
              <a:spcBef>
                <a:spcPts val="1130"/>
              </a:spcBef>
              <a:spcAft>
                <a:spcPts val="0"/>
              </a:spcAft>
            </a:pPr>
            <a:r>
              <a:rPr lang="it-IT" sz="1050" spc="-5">
                <a:solidFill>
                  <a:srgbClr val="000000"/>
                </a:solidFill>
                <a:latin typeface="Tahoma" panose="02020603050405020304" pitchFamily="2"/>
              </a:rPr>
              <a:t>While the inclusion of civil society in the process is welcome, it should be noted that any organisation wishing to take part is not automatically admitted but must apply for accreditation. </a:t>
            </a:r>
          </a:p>
        </p:txBody>
      </p:sp>
      <p:sp>
        <p:nvSpPr>
          <p:cNvPr id="5" name="Segnaposto testo 4"/>
          <p:cNvSpPr>
            <a:spLocks noGrp="1"/>
          </p:cNvSpPr>
          <p:nvPr>
            <p:ph type="body" idx="10"/>
          </p:nvPr>
        </p:nvSpPr>
        <p:spPr>
          <a:xfrm>
            <a:off x="4644390" y="1515745"/>
            <a:ext cx="2008505" cy="5509895"/>
          </a:xfrm>
          <a:prstGeom prst="rect">
            <a:avLst/>
          </a:prstGeom>
          <a:noFill/>
          <a:ln w="0" cmpd="sng">
            <a:noFill/>
            <a:prstDash val="solid"/>
          </a:ln>
        </p:spPr>
        <p:txBody>
          <a:bodyPr vert="horz" lIns="0" tIns="0" rIns="0" bIns="0" anchor="t"/>
          <a:lstStyle/>
          <a:p>
            <a:pPr marL="0" marR="45720" indent="0" algn="l">
              <a:lnSpc>
                <a:spcPts val="1300"/>
              </a:lnSpc>
              <a:spcAft>
                <a:spcPts val="0"/>
              </a:spcAft>
            </a:pPr>
            <a:r>
              <a:rPr lang="it-IT" sz="1050" spc="0">
                <a:solidFill>
                  <a:srgbClr val="000000"/>
                </a:solidFill>
                <a:latin typeface="Tahoma" panose="02020603050405020304" pitchFamily="2"/>
              </a:rPr>
              <a:t>Be that as it may, the importance of education in climate negotiations has been reaffirmed on several occasions over the years. In addition, in 2014, at the COP20, a Ministerial Declaration on Education – the Lima Ministerial Declaration on Education and Awareness-raising</a:t>
            </a:r>
            <a:r>
              <a:rPr lang="it-IT" sz="1050" spc="0" baseline="30000">
                <a:solidFill>
                  <a:srgbClr val="000000"/>
                </a:solidFill>
                <a:latin typeface="Tahoma" panose="02020603050405020304" pitchFamily="2"/>
              </a:rPr>
              <a:t>30</a:t>
            </a:r>
            <a:r>
              <a:rPr lang="it-IT" sz="1050" spc="0">
                <a:solidFill>
                  <a:srgbClr val="000000"/>
                </a:solidFill>
                <a:latin typeface="Tahoma" panose="02020603050405020304" pitchFamily="2"/>
              </a:rPr>
              <a:t>– was adopted. Finally, and for the first time, there was mention of the idea of including the issue of climate change in countries’ national curricula. </a:t>
            </a:r>
          </a:p>
          <a:p>
            <a:pPr marL="0" marR="137160" indent="0" algn="l">
              <a:lnSpc>
                <a:spcPts val="1300"/>
              </a:lnSpc>
              <a:spcBef>
                <a:spcPts val="1200"/>
              </a:spcBef>
              <a:spcAft>
                <a:spcPts val="0"/>
              </a:spcAft>
            </a:pPr>
            <a:r>
              <a:rPr lang="it-IT" sz="1050" spc="30">
                <a:solidFill>
                  <a:srgbClr val="000000"/>
                </a:solidFill>
                <a:latin typeface="Tahoma" panose="02020603050405020304" pitchFamily="2"/>
              </a:rPr>
              <a:t>The following year, at the COP21, Article 12 of the Paris Agreement, which followed in the footsteps of the Doha Programme, raised little debate. In truth, these four lines did not add much to Article 6 of the Convention. The decision was even taken to henceforth include an education-themed day in the programme at each annual Climate Change Conference. It would serve as a space of sharing information and discussion for the various actors involved in climate change education. </a:t>
            </a:r>
          </a:p>
        </p:txBody>
      </p:sp>
      <p:sp>
        <p:nvSpPr>
          <p:cNvPr id="6" name="Segnaposto testo 5"/>
          <p:cNvSpPr>
            <a:spLocks noGrp="1"/>
          </p:cNvSpPr>
          <p:nvPr>
            <p:ph type="body" idx="10"/>
          </p:nvPr>
        </p:nvSpPr>
        <p:spPr>
          <a:xfrm>
            <a:off x="6927850" y="6931025"/>
            <a:ext cx="475615" cy="631190"/>
          </a:xfrm>
          <a:prstGeom prst="rect">
            <a:avLst/>
          </a:prstGeom>
          <a:solidFill>
            <a:srgbClr val="00ADB6"/>
          </a:solidFill>
          <a:ln w="0" cmpd="sng">
            <a:noFill/>
            <a:prstDash val="solid"/>
          </a:ln>
        </p:spPr>
        <p:txBody>
          <a:bodyPr vert="horz" lIns="0" tIns="20955" rIns="0" bIns="0" anchor="t"/>
          <a:lstStyle/>
          <a:p>
            <a:pPr marL="45720" marR="0" indent="0" algn="l">
              <a:lnSpc>
                <a:spcPts val="2000"/>
              </a:lnSpc>
              <a:spcAft>
                <a:spcPts val="2765"/>
              </a:spcAft>
            </a:pPr>
            <a:r>
              <a:rPr lang="it-IT" sz="1750" spc="180">
                <a:solidFill>
                  <a:srgbClr val="FFFFFF"/>
                </a:solidFill>
                <a:latin typeface="Arial" panose="02020603050405020304" pitchFamily="2"/>
              </a:rPr>
              <a:t>27 </a:t>
            </a:r>
          </a:p>
        </p:txBody>
      </p:sp>
      <p:sp>
        <p:nvSpPr>
          <p:cNvPr id="9" name="Segnaposto testo 8"/>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layout 3">
    <p:bg>
      <p:bgPr>
        <a:solidFill>
          <a:schemeClr val="bg1">
            <a:alpha val="100000"/>
          </a:schemeClr>
        </a:solidFill>
        <a:effectLst/>
      </p:bgPr>
    </p:bg>
    <p:spTree>
      <p:nvGrpSpPr>
        <p:cNvPr id="1" name=""/>
        <p:cNvGrpSpPr/>
        <p:nvPr/>
      </p:nvGrpSpPr>
      <p:grpSpPr>
        <a:xfrm>
          <a:off x="0" y="0"/>
          <a:ext cx="0" cy="0"/>
          <a:chOff x="0" y="0"/>
          <a:chExt cx="0" cy="0"/>
        </a:xfrm>
      </p:grpSpPr>
      <p:sp>
        <p:nvSpPr>
          <p:cNvPr id="2" name="Segnaposto testo 1"/>
          <p:cNvSpPr>
            <a:spLocks noGrp="1"/>
          </p:cNvSpPr>
          <p:nvPr>
            <p:ph type="body" idx="10"/>
          </p:nvPr>
        </p:nvSpPr>
        <p:spPr>
          <a:xfrm>
            <a:off x="2472055" y="2459355"/>
            <a:ext cx="1999615" cy="4385945"/>
          </a:xfrm>
          <a:prstGeom prst="rect">
            <a:avLst/>
          </a:prstGeom>
          <a:noFill/>
          <a:ln w="0" cmpd="sng">
            <a:noFill/>
            <a:prstDash val="solid"/>
          </a:ln>
        </p:spPr>
        <p:txBody>
          <a:bodyPr vert="horz" lIns="0" tIns="8255" rIns="0" bIns="0" anchor="t"/>
          <a:lstStyle/>
          <a:p>
            <a:pPr marL="0" marR="0" indent="0" algn="l">
              <a:lnSpc>
                <a:spcPts val="1300"/>
              </a:lnSpc>
              <a:spcAft>
                <a:spcPts val="0"/>
              </a:spcAft>
            </a:pPr>
            <a:r>
              <a:rPr lang="it-IT" sz="1200" spc="0">
                <a:solidFill>
                  <a:srgbClr val="FFFFFF"/>
                </a:solidFill>
                <a:latin typeface="Arial" panose="02020603050405020304" pitchFamily="2"/>
              </a:rPr>
              <a:t>Faced with this enormous and unprecedented chal-lenge, humanity has no other choice but to radically change its development mod-el to bring about a low-car-bon transition. To that end, some solutions are known, while others still need to be developed. But one thing is certain: the collective effort needed in this situation re-quires nothing less than a revolution of the heart, of the mind – and urgent action. </a:t>
            </a:r>
          </a:p>
          <a:p>
            <a:pPr marL="0" marR="45720" indent="0" algn="l">
              <a:lnSpc>
                <a:spcPts val="1300"/>
              </a:lnSpc>
              <a:spcBef>
                <a:spcPts val="800"/>
              </a:spcBef>
              <a:spcAft>
                <a:spcPts val="0"/>
              </a:spcAft>
            </a:pPr>
            <a:r>
              <a:rPr lang="it-IT" sz="1200" spc="0">
                <a:solidFill>
                  <a:srgbClr val="FFFFFF"/>
                </a:solidFill>
                <a:latin typeface="Arial" panose="02020603050405020304" pitchFamily="2"/>
              </a:rPr>
              <a:t>Consequently, rethinking ed-ucation must be part of the solution too. The ability of education to inspire, engage and empower people as well as inform people of the climate emergency, includ-ing its causes and impacts, are clearly acknowledged in international climate agree-ments. </a:t>
            </a:r>
          </a:p>
        </p:txBody>
      </p:sp>
      <p:sp>
        <p:nvSpPr>
          <p:cNvPr id="3" name="Segnaposto testo 2"/>
          <p:cNvSpPr>
            <a:spLocks noGrp="1"/>
          </p:cNvSpPr>
          <p:nvPr>
            <p:ph type="body" idx="10"/>
          </p:nvPr>
        </p:nvSpPr>
        <p:spPr>
          <a:xfrm>
            <a:off x="4617720" y="2459355"/>
            <a:ext cx="1999615" cy="3401695"/>
          </a:xfrm>
          <a:prstGeom prst="rect">
            <a:avLst/>
          </a:prstGeom>
          <a:noFill/>
          <a:ln w="0" cmpd="sng">
            <a:noFill/>
            <a:prstDash val="solid"/>
          </a:ln>
        </p:spPr>
        <p:txBody>
          <a:bodyPr vert="horz" lIns="0" tIns="10160" rIns="0" bIns="0" anchor="t"/>
          <a:lstStyle/>
          <a:p>
            <a:pPr marL="0" marR="0" indent="0" algn="l">
              <a:lnSpc>
                <a:spcPts val="1300"/>
              </a:lnSpc>
              <a:spcAft>
                <a:spcPts val="0"/>
              </a:spcAft>
            </a:pPr>
            <a:r>
              <a:rPr lang="it-IT" sz="1200" spc="-5">
                <a:solidFill>
                  <a:srgbClr val="FFFFFF"/>
                </a:solidFill>
                <a:latin typeface="Arial" panose="02020603050405020304" pitchFamily="2"/>
              </a:rPr>
              <a:t>However, this recognition must be translated into action plans and policies: we must ensure that climate change education is incorporated into school curricula, teaching and learning materials, and teacher training. </a:t>
            </a:r>
          </a:p>
          <a:p>
            <a:pPr marL="0" marR="0" indent="0" algn="l">
              <a:lnSpc>
                <a:spcPts val="1300"/>
              </a:lnSpc>
              <a:spcBef>
                <a:spcPts val="805"/>
              </a:spcBef>
              <a:spcAft>
                <a:spcPts val="0"/>
              </a:spcAft>
            </a:pPr>
            <a:r>
              <a:rPr lang="it-IT" sz="1200" spc="0">
                <a:solidFill>
                  <a:srgbClr val="FFFFFF"/>
                </a:solidFill>
                <a:latin typeface="Arial" panose="02020603050405020304" pitchFamily="2"/>
              </a:rPr>
              <a:t>Teachers are change agents and can be at the forefront of the fight against climate change but they have to have the means to do so. This guide aims to provide EI member organisations with a tool for exploring the prin-cipal questions, issues and challenges arising from the climate crisis and how unions can respond. </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cSld name="layout 30">
    <p:bg>
      <p:bgPr>
        <a:solidFill>
          <a:schemeClr val="bg1">
            <a:alpha val="100000"/>
          </a:schemeClr>
        </a:solidFill>
        <a:effectLst/>
      </p:bgPr>
    </p:bg>
    <p:spTree>
      <p:nvGrpSpPr>
        <p:cNvPr id="1" name=""/>
        <p:cNvGrpSpPr/>
        <p:nvPr/>
      </p:nvGrpSpPr>
      <p:grpSpPr>
        <a:xfrm>
          <a:off x="0" y="0"/>
          <a:ext cx="0" cy="0"/>
          <a:chOff x="0" y="0"/>
          <a:chExt cx="0" cy="0"/>
        </a:xfrm>
      </p:grpSpPr>
      <p:sp>
        <p:nvSpPr>
          <p:cNvPr id="4" name="Segnaposto testo 3"/>
          <p:cNvSpPr>
            <a:spLocks noGrp="1"/>
          </p:cNvSpPr>
          <p:nvPr>
            <p:ph type="body" idx="10"/>
          </p:nvPr>
        </p:nvSpPr>
        <p:spPr>
          <a:xfrm>
            <a:off x="155575" y="6931025"/>
            <a:ext cx="475615" cy="631190"/>
          </a:xfrm>
          <a:prstGeom prst="rect">
            <a:avLst/>
          </a:prstGeom>
          <a:noFill/>
          <a:ln w="0" cmpd="sng">
            <a:noFill/>
            <a:prstDash val="solid"/>
          </a:ln>
        </p:spPr>
        <p:txBody>
          <a:bodyPr vert="horz" lIns="0" tIns="20320" rIns="0" bIns="0" anchor="t"/>
          <a:lstStyle/>
          <a:p>
            <a:pPr marL="45720" marR="0" indent="0" algn="l">
              <a:lnSpc>
                <a:spcPts val="2100"/>
              </a:lnSpc>
              <a:spcAft>
                <a:spcPts val="2750"/>
              </a:spcAft>
            </a:pPr>
            <a:r>
              <a:rPr lang="it-IT" sz="1800" b="1" spc="185">
                <a:solidFill>
                  <a:srgbClr val="FFFFFF"/>
                </a:solidFill>
                <a:latin typeface="Arial" panose="02020603050405020304" pitchFamily="2"/>
              </a:rPr>
              <a:t>28 </a:t>
            </a:r>
          </a:p>
        </p:txBody>
      </p:sp>
      <p:sp>
        <p:nvSpPr>
          <p:cNvPr id="5" name="Segnaposto testo 4"/>
          <p:cNvSpPr>
            <a:spLocks noGrp="1"/>
          </p:cNvSpPr>
          <p:nvPr>
            <p:ph type="body" idx="10"/>
          </p:nvPr>
        </p:nvSpPr>
        <p:spPr>
          <a:xfrm>
            <a:off x="1036320" y="3176270"/>
            <a:ext cx="557530" cy="275590"/>
          </a:xfrm>
          <a:prstGeom prst="rect">
            <a:avLst/>
          </a:prstGeom>
          <a:noFill/>
          <a:ln w="0" cmpd="sng">
            <a:noFill/>
            <a:prstDash val="solid"/>
          </a:ln>
        </p:spPr>
        <p:txBody>
          <a:bodyPr vert="horz" lIns="0" tIns="1270" rIns="0" bIns="0" anchor="t">
            <a:normAutofit fontScale="95000"/>
          </a:bodyPr>
          <a:lstStyle/>
          <a:p>
            <a:pPr marL="0" marR="0" indent="0" algn="l">
              <a:lnSpc>
                <a:spcPts val="2100"/>
              </a:lnSpc>
              <a:spcAft>
                <a:spcPts val="0"/>
              </a:spcAft>
            </a:pPr>
            <a:r>
              <a:rPr lang="it-IT" sz="1800" b="1" spc="-120">
                <a:solidFill>
                  <a:srgbClr val="FFFFFF"/>
                </a:solidFill>
                <a:latin typeface="Tahoma" panose="02020603050405020304" pitchFamily="2"/>
              </a:rPr>
              <a:t>2002 </a:t>
            </a:r>
          </a:p>
        </p:txBody>
      </p:sp>
      <p:sp>
        <p:nvSpPr>
          <p:cNvPr id="6" name="Segnaposto testo 5"/>
          <p:cNvSpPr>
            <a:spLocks noGrp="1"/>
          </p:cNvSpPr>
          <p:nvPr>
            <p:ph type="body" idx="10"/>
          </p:nvPr>
        </p:nvSpPr>
        <p:spPr>
          <a:xfrm>
            <a:off x="1036320" y="3538855"/>
            <a:ext cx="557530" cy="275590"/>
          </a:xfrm>
          <a:prstGeom prst="rect">
            <a:avLst/>
          </a:prstGeom>
          <a:noFill/>
          <a:ln w="0" cmpd="sng">
            <a:noFill/>
            <a:prstDash val="solid"/>
          </a:ln>
        </p:spPr>
        <p:txBody>
          <a:bodyPr vert="horz" lIns="0" tIns="1270" rIns="0" bIns="0" anchor="t">
            <a:normAutofit fontScale="95000"/>
          </a:bodyPr>
          <a:lstStyle/>
          <a:p>
            <a:pPr marL="0" marR="0" indent="0" algn="l">
              <a:lnSpc>
                <a:spcPts val="2100"/>
              </a:lnSpc>
              <a:spcAft>
                <a:spcPts val="0"/>
              </a:spcAft>
            </a:pPr>
            <a:r>
              <a:rPr lang="it-IT" sz="1800" b="1" spc="-120">
                <a:solidFill>
                  <a:srgbClr val="FFFFFF"/>
                </a:solidFill>
                <a:latin typeface="Tahoma" panose="02020603050405020304" pitchFamily="2"/>
              </a:rPr>
              <a:t>2012 </a:t>
            </a:r>
          </a:p>
        </p:txBody>
      </p:sp>
      <p:sp>
        <p:nvSpPr>
          <p:cNvPr id="7" name="Segnaposto testo 6"/>
          <p:cNvSpPr>
            <a:spLocks noGrp="1"/>
          </p:cNvSpPr>
          <p:nvPr>
            <p:ph type="body" idx="10"/>
          </p:nvPr>
        </p:nvSpPr>
        <p:spPr>
          <a:xfrm>
            <a:off x="1036320" y="4102735"/>
            <a:ext cx="563880" cy="275590"/>
          </a:xfrm>
          <a:prstGeom prst="rect">
            <a:avLst/>
          </a:prstGeom>
          <a:noFill/>
          <a:ln w="0" cmpd="sng">
            <a:noFill/>
            <a:prstDash val="solid"/>
          </a:ln>
        </p:spPr>
        <p:txBody>
          <a:bodyPr vert="horz" lIns="0" tIns="1270" rIns="0" bIns="0" anchor="t">
            <a:normAutofit fontScale="95000"/>
          </a:bodyPr>
          <a:lstStyle/>
          <a:p>
            <a:pPr marL="0" marR="0" indent="0" algn="l">
              <a:lnSpc>
                <a:spcPts val="2100"/>
              </a:lnSpc>
              <a:spcAft>
                <a:spcPts val="0"/>
              </a:spcAft>
            </a:pPr>
            <a:r>
              <a:rPr lang="it-IT" sz="1800" b="1" spc="-110">
                <a:solidFill>
                  <a:srgbClr val="FFFFFF"/>
                </a:solidFill>
                <a:latin typeface="Tahoma" panose="02020603050405020304" pitchFamily="2"/>
              </a:rPr>
              <a:t>2014 </a:t>
            </a:r>
          </a:p>
        </p:txBody>
      </p:sp>
      <p:sp>
        <p:nvSpPr>
          <p:cNvPr id="8" name="Segnaposto testo 7"/>
          <p:cNvSpPr>
            <a:spLocks noGrp="1"/>
          </p:cNvSpPr>
          <p:nvPr>
            <p:ph type="body" idx="10"/>
          </p:nvPr>
        </p:nvSpPr>
        <p:spPr>
          <a:xfrm>
            <a:off x="1036320" y="4465320"/>
            <a:ext cx="554990" cy="275590"/>
          </a:xfrm>
          <a:prstGeom prst="rect">
            <a:avLst/>
          </a:prstGeom>
          <a:noFill/>
          <a:ln w="0" cmpd="sng">
            <a:noFill/>
            <a:prstDash val="solid"/>
          </a:ln>
        </p:spPr>
        <p:txBody>
          <a:bodyPr vert="horz" lIns="0" tIns="1270" rIns="0" bIns="0" anchor="t">
            <a:normAutofit fontScale="95000"/>
          </a:bodyPr>
          <a:lstStyle/>
          <a:p>
            <a:pPr marL="0" marR="0" indent="0" algn="l">
              <a:lnSpc>
                <a:spcPts val="2100"/>
              </a:lnSpc>
              <a:spcAft>
                <a:spcPts val="0"/>
              </a:spcAft>
            </a:pPr>
            <a:r>
              <a:rPr lang="it-IT" sz="1800" b="1" spc="-125">
                <a:solidFill>
                  <a:srgbClr val="FFFFFF"/>
                </a:solidFill>
                <a:latin typeface="Tahoma" panose="02020603050405020304" pitchFamily="2"/>
              </a:rPr>
              <a:t>2015 </a:t>
            </a:r>
          </a:p>
        </p:txBody>
      </p:sp>
      <p:sp>
        <p:nvSpPr>
          <p:cNvPr id="9" name="Segnaposto testo 8"/>
          <p:cNvSpPr>
            <a:spLocks noGrp="1"/>
          </p:cNvSpPr>
          <p:nvPr>
            <p:ph type="body" idx="10"/>
          </p:nvPr>
        </p:nvSpPr>
        <p:spPr>
          <a:xfrm>
            <a:off x="1036320" y="4824730"/>
            <a:ext cx="1511935" cy="275590"/>
          </a:xfrm>
          <a:prstGeom prst="rect">
            <a:avLst/>
          </a:prstGeom>
          <a:noFill/>
          <a:ln w="0" cmpd="sng">
            <a:noFill/>
            <a:prstDash val="solid"/>
          </a:ln>
        </p:spPr>
        <p:txBody>
          <a:bodyPr vert="horz" lIns="0" tIns="1270" rIns="0" bIns="0" anchor="t">
            <a:normAutofit fontScale="95000"/>
          </a:bodyPr>
          <a:lstStyle/>
          <a:p>
            <a:pPr marL="0" marR="0" indent="0" algn="l">
              <a:lnSpc>
                <a:spcPts val="2100"/>
              </a:lnSpc>
              <a:spcAft>
                <a:spcPts val="0"/>
              </a:spcAft>
            </a:pPr>
            <a:r>
              <a:rPr lang="it-IT" sz="1800" b="1" spc="-20">
                <a:solidFill>
                  <a:srgbClr val="FFFFFF"/>
                </a:solidFill>
                <a:latin typeface="Tahoma" panose="02020603050405020304" pitchFamily="2"/>
              </a:rPr>
              <a:t>2016 to 2019 </a:t>
            </a:r>
          </a:p>
        </p:txBody>
      </p:sp>
      <p:sp>
        <p:nvSpPr>
          <p:cNvPr id="10" name="Segnaposto testo 9"/>
          <p:cNvSpPr>
            <a:spLocks noGrp="1"/>
          </p:cNvSpPr>
          <p:nvPr>
            <p:ph type="body" idx="10"/>
          </p:nvPr>
        </p:nvSpPr>
        <p:spPr>
          <a:xfrm>
            <a:off x="3133090" y="3277870"/>
            <a:ext cx="2786380" cy="163195"/>
          </a:xfrm>
          <a:prstGeom prst="rect">
            <a:avLst/>
          </a:prstGeom>
          <a:noFill/>
          <a:ln w="0" cmpd="sng">
            <a:noFill/>
            <a:prstDash val="solid"/>
          </a:ln>
        </p:spPr>
        <p:txBody>
          <a:bodyPr vert="horz" lIns="0" tIns="0" rIns="0" bIns="0" anchor="t"/>
          <a:lstStyle/>
          <a:p>
            <a:pPr marL="0" marR="0" indent="0" algn="l">
              <a:lnSpc>
                <a:spcPts val="1300"/>
              </a:lnSpc>
              <a:spcAft>
                <a:spcPts val="0"/>
              </a:spcAft>
            </a:pPr>
            <a:r>
              <a:rPr lang="it-IT" sz="1000" b="1" spc="10">
                <a:solidFill>
                  <a:srgbClr val="FFFFFF"/>
                </a:solidFill>
                <a:latin typeface="Tahoma" panose="02020603050405020304" pitchFamily="2"/>
              </a:rPr>
              <a:t>COP8: Adoption of New Delhi Programme </a:t>
            </a:r>
          </a:p>
        </p:txBody>
      </p:sp>
      <p:sp>
        <p:nvSpPr>
          <p:cNvPr id="11" name="Segnaposto testo 10"/>
          <p:cNvSpPr>
            <a:spLocks noGrp="1"/>
          </p:cNvSpPr>
          <p:nvPr>
            <p:ph type="body" idx="10"/>
          </p:nvPr>
        </p:nvSpPr>
        <p:spPr>
          <a:xfrm>
            <a:off x="3133090" y="3640455"/>
            <a:ext cx="3639820" cy="367665"/>
          </a:xfrm>
          <a:prstGeom prst="rect">
            <a:avLst/>
          </a:prstGeom>
          <a:noFill/>
          <a:ln w="0" cmpd="sng">
            <a:noFill/>
            <a:prstDash val="solid"/>
          </a:ln>
        </p:spPr>
        <p:txBody>
          <a:bodyPr vert="horz" lIns="0" tIns="0" rIns="0" bIns="0" anchor="t"/>
          <a:lstStyle/>
          <a:p>
            <a:pPr marL="0" marR="0" indent="0" algn="just">
              <a:lnSpc>
                <a:spcPts val="1400"/>
              </a:lnSpc>
              <a:spcAft>
                <a:spcPts val="0"/>
              </a:spcAft>
            </a:pPr>
            <a:r>
              <a:rPr lang="it-IT" sz="1000" b="1" spc="0">
                <a:solidFill>
                  <a:srgbClr val="FFFFFF"/>
                </a:solidFill>
                <a:latin typeface="Tahoma" panose="02020603050405020304" pitchFamily="2"/>
              </a:rPr>
              <a:t>COP18: Adoption of Doha Programme establishing the Dialogues on Action for Climate Empowerment </a:t>
            </a:r>
          </a:p>
        </p:txBody>
      </p:sp>
      <p:sp>
        <p:nvSpPr>
          <p:cNvPr id="12" name="Segnaposto testo 11"/>
          <p:cNvSpPr>
            <a:spLocks noGrp="1"/>
          </p:cNvSpPr>
          <p:nvPr>
            <p:ph type="body" idx="10"/>
          </p:nvPr>
        </p:nvSpPr>
        <p:spPr>
          <a:xfrm>
            <a:off x="3133090" y="4204335"/>
            <a:ext cx="3325495" cy="163195"/>
          </a:xfrm>
          <a:prstGeom prst="rect">
            <a:avLst/>
          </a:prstGeom>
          <a:noFill/>
          <a:ln w="0" cmpd="sng">
            <a:noFill/>
            <a:prstDash val="solid"/>
          </a:ln>
        </p:spPr>
        <p:txBody>
          <a:bodyPr vert="horz" lIns="0" tIns="0" rIns="0" bIns="0" anchor="t"/>
          <a:lstStyle/>
          <a:p>
            <a:pPr marL="0" marR="0" indent="502920" algn="l">
              <a:lnSpc>
                <a:spcPts val="1200"/>
              </a:lnSpc>
              <a:spcAft>
                <a:spcPts val="0"/>
              </a:spcAft>
              <a:buFont typeface="Tahoma"/>
              <a:buAutoNum type="arabicPeriod" startAt="20"/>
            </a:pPr>
            <a:r>
              <a:rPr lang="it-IT" sz="1000" b="1" spc="10">
                <a:solidFill>
                  <a:srgbClr val="FFFFFF"/>
                </a:solidFill>
                <a:latin typeface="Tahoma" panose="02020603050405020304" pitchFamily="2"/>
              </a:rPr>
              <a:t>Lima Ministerial Declaration on Education </a:t>
            </a:r>
          </a:p>
        </p:txBody>
      </p:sp>
      <p:sp>
        <p:nvSpPr>
          <p:cNvPr id="13" name="Segnaposto testo 12"/>
          <p:cNvSpPr>
            <a:spLocks noGrp="1"/>
          </p:cNvSpPr>
          <p:nvPr>
            <p:ph type="body" idx="10"/>
          </p:nvPr>
        </p:nvSpPr>
        <p:spPr>
          <a:xfrm>
            <a:off x="3133090" y="4566920"/>
            <a:ext cx="3560445" cy="163830"/>
          </a:xfrm>
          <a:prstGeom prst="rect">
            <a:avLst/>
          </a:prstGeom>
          <a:noFill/>
          <a:ln w="0" cmpd="sng">
            <a:noFill/>
            <a:prstDash val="solid"/>
          </a:ln>
        </p:spPr>
        <p:txBody>
          <a:bodyPr vert="horz" lIns="0" tIns="0" rIns="0" bIns="0" anchor="t"/>
          <a:lstStyle/>
          <a:p>
            <a:pPr marL="0" marR="0" indent="502920" algn="l">
              <a:lnSpc>
                <a:spcPts val="1300"/>
              </a:lnSpc>
              <a:spcAft>
                <a:spcPts val="0"/>
              </a:spcAft>
              <a:buFont typeface="Tahoma"/>
              <a:buAutoNum type="arabicPeriod"/>
            </a:pPr>
            <a:r>
              <a:rPr lang="it-IT" sz="1000" b="1" spc="10">
                <a:solidFill>
                  <a:srgbClr val="FFFFFF"/>
                </a:solidFill>
                <a:latin typeface="Tahoma" panose="02020603050405020304" pitchFamily="2"/>
              </a:rPr>
              <a:t>Adoption of Article 12 of the Paris Agreement </a:t>
            </a:r>
          </a:p>
        </p:txBody>
      </p:sp>
      <p:sp>
        <p:nvSpPr>
          <p:cNvPr id="14" name="Segnaposto testo 13"/>
          <p:cNvSpPr>
            <a:spLocks noGrp="1"/>
          </p:cNvSpPr>
          <p:nvPr>
            <p:ph type="body" idx="10"/>
          </p:nvPr>
        </p:nvSpPr>
        <p:spPr>
          <a:xfrm>
            <a:off x="3133090" y="4926330"/>
            <a:ext cx="3469005" cy="368300"/>
          </a:xfrm>
          <a:prstGeom prst="rect">
            <a:avLst/>
          </a:prstGeom>
          <a:noFill/>
          <a:ln w="0" cmpd="sng">
            <a:noFill/>
            <a:prstDash val="solid"/>
          </a:ln>
        </p:spPr>
        <p:txBody>
          <a:bodyPr vert="horz" lIns="0" tIns="0" rIns="0" bIns="0" anchor="t"/>
          <a:lstStyle/>
          <a:p>
            <a:pPr marL="0" marR="0" indent="0" algn="just">
              <a:lnSpc>
                <a:spcPts val="1400"/>
              </a:lnSpc>
              <a:spcAft>
                <a:spcPts val="0"/>
              </a:spcAft>
            </a:pPr>
            <a:r>
              <a:rPr lang="it-IT" sz="1000" b="1" spc="0">
                <a:solidFill>
                  <a:srgbClr val="FFFFFF"/>
                </a:solidFill>
                <a:latin typeface="Tahoma" panose="02020603050405020304" pitchFamily="2"/>
              </a:rPr>
              <a:t>Continuation of the Dialogues on Action for Climate Empowerment </a:t>
            </a:r>
          </a:p>
        </p:txBody>
      </p:sp>
      <p:sp>
        <p:nvSpPr>
          <p:cNvPr id="15" name="Segnaposto testo 14"/>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16" name="Segnaposto testo 15"/>
          <p:cNvSpPr>
            <a:spLocks noGrp="1"/>
          </p:cNvSpPr>
          <p:nvPr>
            <p:ph type="body" idx="10"/>
          </p:nvPr>
        </p:nvSpPr>
        <p:spPr>
          <a:xfrm>
            <a:off x="1033145" y="1047750"/>
            <a:ext cx="3130550" cy="223520"/>
          </a:xfrm>
          <a:prstGeom prst="rect">
            <a:avLst/>
          </a:prstGeom>
          <a:noFill/>
          <a:ln w="0" cmpd="sng">
            <a:noFill/>
            <a:prstDash val="solid"/>
          </a:ln>
        </p:spPr>
        <p:txBody>
          <a:bodyPr vert="horz" lIns="0" tIns="8255" rIns="0" bIns="0" anchor="t"/>
          <a:lstStyle/>
          <a:p>
            <a:pPr marL="0" marR="0" indent="0" algn="l">
              <a:lnSpc>
                <a:spcPts val="1700"/>
              </a:lnSpc>
              <a:spcAft>
                <a:spcPts val="0"/>
              </a:spcAft>
            </a:pPr>
            <a:r>
              <a:rPr lang="it-IT" sz="1400" b="1" spc="0">
                <a:solidFill>
                  <a:srgbClr val="FFFFFF"/>
                </a:solidFill>
                <a:latin typeface="Tahoma" panose="02020603050405020304" pitchFamily="2"/>
              </a:rPr>
              <a:t>Article 12 of the Paris Agreements </a:t>
            </a:r>
          </a:p>
        </p:txBody>
      </p:sp>
      <p:sp>
        <p:nvSpPr>
          <p:cNvPr id="17" name="Segnaposto testo 16"/>
          <p:cNvSpPr>
            <a:spLocks noGrp="1"/>
          </p:cNvSpPr>
          <p:nvPr>
            <p:ph type="body" idx="10"/>
          </p:nvPr>
        </p:nvSpPr>
        <p:spPr>
          <a:xfrm>
            <a:off x="1033145" y="1445895"/>
            <a:ext cx="6169025" cy="777875"/>
          </a:xfrm>
          <a:prstGeom prst="rect">
            <a:avLst/>
          </a:prstGeom>
          <a:noFill/>
          <a:ln w="0" cmpd="sng">
            <a:noFill/>
            <a:prstDash val="solid"/>
          </a:ln>
        </p:spPr>
        <p:txBody>
          <a:bodyPr vert="horz" lIns="0" tIns="0" rIns="0" bIns="0" anchor="t"/>
          <a:lstStyle/>
          <a:p>
            <a:pPr marL="0" marR="0" indent="0" algn="l">
              <a:lnSpc>
                <a:spcPts val="1500"/>
              </a:lnSpc>
              <a:spcAft>
                <a:spcPts val="0"/>
              </a:spcAft>
            </a:pPr>
            <a:r>
              <a:rPr lang="it-IT" sz="1000" b="1" spc="5">
                <a:solidFill>
                  <a:srgbClr val="FFFFFF"/>
                </a:solidFill>
                <a:latin typeface="Tahoma" panose="02020603050405020304" pitchFamily="2"/>
              </a:rPr>
              <a:t>Parties shall cooperate in taking measures, as appropriate, to enhance climate change education, training, public awareness, public participation and public access to information, recognizing the importance of these steps with respect to enhancing actions under this </a:t>
            </a:r>
            <a:r>
              <a:rPr lang="it-IT" sz="1150" b="1" spc="5">
                <a:solidFill>
                  <a:srgbClr val="FFFFFF"/>
                </a:solidFill>
                <a:latin typeface="Arial" panose="02020603050405020304" pitchFamily="2"/>
              </a:rPr>
              <a:t>Agreement. </a:t>
            </a:r>
          </a:p>
        </p:txBody>
      </p:sp>
      <p:sp>
        <p:nvSpPr>
          <p:cNvPr id="18" name="Segnaposto testo 17"/>
          <p:cNvSpPr>
            <a:spLocks noGrp="1"/>
          </p:cNvSpPr>
          <p:nvPr>
            <p:ph type="body" idx="10"/>
          </p:nvPr>
        </p:nvSpPr>
        <p:spPr>
          <a:xfrm>
            <a:off x="1045210" y="2431415"/>
            <a:ext cx="4718685" cy="223520"/>
          </a:xfrm>
          <a:prstGeom prst="rect">
            <a:avLst/>
          </a:prstGeom>
          <a:noFill/>
          <a:ln w="0" cmpd="sng">
            <a:noFill/>
            <a:prstDash val="solid"/>
          </a:ln>
        </p:spPr>
        <p:txBody>
          <a:bodyPr vert="horz" lIns="0" tIns="8255" rIns="0" bIns="0" anchor="t"/>
          <a:lstStyle/>
          <a:p>
            <a:pPr marL="0" marR="0" indent="0" algn="l">
              <a:lnSpc>
                <a:spcPts val="1700"/>
              </a:lnSpc>
              <a:spcAft>
                <a:spcPts val="0"/>
              </a:spcAft>
            </a:pPr>
            <a:r>
              <a:rPr lang="it-IT" sz="1400" b="1" spc="5">
                <a:solidFill>
                  <a:srgbClr val="FFFFFF"/>
                </a:solidFill>
                <a:latin typeface="Tahoma" panose="02020603050405020304" pitchFamily="2"/>
              </a:rPr>
              <a:t>Important milestones for climate change education </a:t>
            </a:r>
          </a:p>
        </p:txBody>
      </p:sp>
      <p:sp>
        <p:nvSpPr>
          <p:cNvPr id="19" name="Segnaposto testo 18"/>
          <p:cNvSpPr>
            <a:spLocks noGrp="1"/>
          </p:cNvSpPr>
          <p:nvPr>
            <p:ph type="body" idx="10"/>
          </p:nvPr>
        </p:nvSpPr>
        <p:spPr>
          <a:xfrm>
            <a:off x="1042670" y="2816225"/>
            <a:ext cx="4925060" cy="309245"/>
          </a:xfrm>
          <a:prstGeom prst="rect">
            <a:avLst/>
          </a:prstGeom>
          <a:noFill/>
          <a:ln w="0" cmpd="sng">
            <a:noFill/>
            <a:prstDash val="solid"/>
          </a:ln>
        </p:spPr>
        <p:txBody>
          <a:bodyPr vert="horz" lIns="0" tIns="1270" rIns="0" bIns="0" anchor="t">
            <a:normAutofit fontScale="95000"/>
          </a:bodyPr>
          <a:lstStyle/>
          <a:p>
            <a:pPr marL="0" marR="0" indent="0" algn="l">
              <a:lnSpc>
                <a:spcPts val="2200"/>
              </a:lnSpc>
              <a:spcAft>
                <a:spcPts val="205"/>
              </a:spcAft>
              <a:tabLst>
                <a:tab pos="4937760" algn="r"/>
              </a:tabLst>
            </a:pPr>
            <a:r>
              <a:rPr lang="it-IT" sz="1800" b="1" spc="0">
                <a:solidFill>
                  <a:srgbClr val="FFFFFF"/>
                </a:solidFill>
                <a:latin typeface="Tahoma" panose="02020603050405020304" pitchFamily="2"/>
              </a:rPr>
              <a:t>1995 </a:t>
            </a:r>
            <a:r>
              <a:rPr lang="it-IT" sz="1000" b="1" spc="0">
                <a:solidFill>
                  <a:srgbClr val="FFFFFF"/>
                </a:solidFill>
                <a:latin typeface="Tahoma" panose="02020603050405020304" pitchFamily="2"/>
              </a:rPr>
              <a:t>COP1: Adoption of Article 6 of the UNFCCC </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cSld name="layout 31">
    <p:bg>
      <p:bgPr>
        <a:solidFill>
          <a:schemeClr val="bg1">
            <a:alpha val="100000"/>
          </a:schemeClr>
        </a:solidFill>
        <a:effectLst/>
      </p:bgPr>
    </p:bg>
    <p:spTree>
      <p:nvGrpSpPr>
        <p:cNvPr id="1" name=""/>
        <p:cNvGrpSpPr/>
        <p:nvPr/>
      </p:nvGrpSpPr>
      <p:grpSpPr>
        <a:xfrm>
          <a:off x="0" y="0"/>
          <a:ext cx="0" cy="0"/>
          <a:chOff x="0" y="0"/>
          <a:chExt cx="0" cy="0"/>
        </a:xfrm>
      </p:grpSpPr>
      <p:sp>
        <p:nvSpPr>
          <p:cNvPr id="4" name="Segnaposto testo 3"/>
          <p:cNvSpPr>
            <a:spLocks noGrp="1"/>
          </p:cNvSpPr>
          <p:nvPr>
            <p:ph type="body" idx="10"/>
          </p:nvPr>
        </p:nvSpPr>
        <p:spPr>
          <a:xfrm>
            <a:off x="301625" y="63500"/>
            <a:ext cx="2286000" cy="1174115"/>
          </a:xfrm>
          <a:prstGeom prst="rect">
            <a:avLst/>
          </a:prstGeom>
          <a:noFill/>
          <a:ln w="0" cmpd="sng">
            <a:noFill/>
            <a:prstDash val="solid"/>
          </a:ln>
        </p:spPr>
        <p:txBody>
          <a:bodyPr vert="horz" lIns="0" tIns="619125" rIns="0" bIns="0" anchor="t"/>
          <a:lstStyle/>
          <a:p>
            <a:pPr marL="0" marR="0" indent="0" algn="l">
              <a:lnSpc>
                <a:spcPts val="2000"/>
              </a:lnSpc>
              <a:spcAft>
                <a:spcPts val="2395"/>
              </a:spcAft>
            </a:pPr>
            <a:r>
              <a:rPr lang="it-IT" sz="1650" b="1" spc="20">
                <a:solidFill>
                  <a:srgbClr val="00ADB6"/>
                </a:solidFill>
                <a:latin typeface="Tahoma" panose="02020603050405020304" pitchFamily="2"/>
              </a:rPr>
              <a:t>More action needed! </a:t>
            </a:r>
          </a:p>
        </p:txBody>
      </p:sp>
      <p:sp>
        <p:nvSpPr>
          <p:cNvPr id="5" name="Segnaposto testo 4"/>
          <p:cNvSpPr>
            <a:spLocks noGrp="1"/>
          </p:cNvSpPr>
          <p:nvPr>
            <p:ph type="body" idx="10"/>
          </p:nvPr>
        </p:nvSpPr>
        <p:spPr>
          <a:xfrm>
            <a:off x="234950" y="1237615"/>
            <a:ext cx="2008505" cy="5260975"/>
          </a:xfrm>
          <a:prstGeom prst="rect">
            <a:avLst/>
          </a:prstGeom>
          <a:noFill/>
          <a:ln w="0" cmpd="sng">
            <a:noFill/>
            <a:prstDash val="solid"/>
          </a:ln>
        </p:spPr>
        <p:txBody>
          <a:bodyPr vert="horz" lIns="0" tIns="0" rIns="0" bIns="0" anchor="t"/>
          <a:lstStyle/>
          <a:p>
            <a:pPr marL="45720" marR="0" indent="0" algn="l">
              <a:lnSpc>
                <a:spcPts val="1200"/>
              </a:lnSpc>
              <a:spcAft>
                <a:spcPts val="0"/>
              </a:spcAft>
            </a:pPr>
            <a:r>
              <a:rPr lang="it-IT" sz="1050" spc="0">
                <a:solidFill>
                  <a:srgbClr val="000000"/>
                </a:solidFill>
                <a:latin typeface="Tahoma" panose="02020603050405020304" pitchFamily="2"/>
              </a:rPr>
              <a:t>It can certainly be concluded from the points raised </a:t>
            </a:r>
          </a:p>
          <a:p>
            <a:pPr marL="45720" marR="45720" indent="0" algn="l">
              <a:lnSpc>
                <a:spcPts val="1300"/>
              </a:lnSpc>
              <a:spcBef>
                <a:spcPts val="0"/>
              </a:spcBef>
              <a:spcAft>
                <a:spcPts val="0"/>
              </a:spcAft>
            </a:pPr>
            <a:r>
              <a:rPr lang="it-IT" sz="1050" spc="0">
                <a:solidFill>
                  <a:srgbClr val="000000"/>
                </a:solidFill>
                <a:latin typeface="Tahoma" panose="02020603050405020304" pitchFamily="2"/>
              </a:rPr>
              <a:t>above that the international community acknowledges the critical role of education in the fight against climate change. The time has now come to transform all those words into action and to ensure that governments’ discussions and commitments lead to more concrete acts. </a:t>
            </a:r>
          </a:p>
          <a:p>
            <a:pPr marL="45720" marR="91440" indent="0" algn="l">
              <a:lnSpc>
                <a:spcPts val="1300"/>
              </a:lnSpc>
              <a:spcBef>
                <a:spcPts val="1140"/>
              </a:spcBef>
              <a:spcAft>
                <a:spcPts val="0"/>
              </a:spcAft>
            </a:pPr>
            <a:r>
              <a:rPr lang="it-IT" sz="1050" spc="30">
                <a:solidFill>
                  <a:srgbClr val="000000"/>
                </a:solidFill>
                <a:latin typeface="Tahoma" panose="02020603050405020304" pitchFamily="2"/>
              </a:rPr>
              <a:t>In this regard, much remains to be done, as UNESCO pointed out in one of its reports. In 2012, only one in three countries indicated that they were required to include ESD concepts in education programmes, while just one in four stated that climate change education in programmes was obligatory. </a:t>
            </a:r>
          </a:p>
          <a:p>
            <a:pPr marL="45720" marR="0" indent="0" algn="l">
              <a:lnSpc>
                <a:spcPts val="1300"/>
              </a:lnSpc>
              <a:spcBef>
                <a:spcPts val="890"/>
              </a:spcBef>
              <a:spcAft>
                <a:spcPts val="0"/>
              </a:spcAft>
            </a:pPr>
            <a:r>
              <a:rPr lang="it-IT" sz="1050" spc="0">
                <a:solidFill>
                  <a:srgbClr val="000000"/>
                </a:solidFill>
                <a:latin typeface="Tahoma" panose="02020603050405020304" pitchFamily="2"/>
              </a:rPr>
              <a:t>As for the inclusion of ESD in teacher training, only 7% of countries declared that it was obligatory. This reveals a major deficiency in teachers’ capacity to deliver an ESD-integrated curriculum. </a:t>
            </a:r>
          </a:p>
        </p:txBody>
      </p:sp>
      <p:sp>
        <p:nvSpPr>
          <p:cNvPr id="6" name="Segnaposto testo 5"/>
          <p:cNvSpPr>
            <a:spLocks noGrp="1"/>
          </p:cNvSpPr>
          <p:nvPr>
            <p:ph type="body" idx="10"/>
          </p:nvPr>
        </p:nvSpPr>
        <p:spPr>
          <a:xfrm>
            <a:off x="2427605" y="1237615"/>
            <a:ext cx="2008505" cy="5260975"/>
          </a:xfrm>
          <a:prstGeom prst="rect">
            <a:avLst/>
          </a:prstGeom>
          <a:noFill/>
          <a:ln w="0" cmpd="sng">
            <a:noFill/>
            <a:prstDash val="solid"/>
          </a:ln>
        </p:spPr>
        <p:txBody>
          <a:bodyPr vert="horz" lIns="0" tIns="0" rIns="0" bIns="0" anchor="t"/>
          <a:lstStyle/>
          <a:p>
            <a:pPr marL="45720" marR="0" indent="0" algn="l">
              <a:lnSpc>
                <a:spcPts val="1300"/>
              </a:lnSpc>
              <a:spcAft>
                <a:spcPts val="0"/>
              </a:spcAft>
            </a:pPr>
            <a:r>
              <a:rPr lang="it-IT" sz="1050" spc="0">
                <a:solidFill>
                  <a:srgbClr val="000000"/>
                </a:solidFill>
                <a:latin typeface="Tahoma" panose="02020603050405020304" pitchFamily="2"/>
              </a:rPr>
              <a:t>– on the progress made in implementing the Doha Work Programme, it was noted that: </a:t>
            </a:r>
          </a:p>
          <a:p>
            <a:pPr marL="45720" marR="45720" indent="0" algn="l">
              <a:lnSpc>
                <a:spcPts val="1300"/>
              </a:lnSpc>
              <a:spcBef>
                <a:spcPts val="1165"/>
              </a:spcBef>
              <a:spcAft>
                <a:spcPts val="15325"/>
              </a:spcAft>
            </a:pPr>
            <a:r>
              <a:rPr lang="it-IT" sz="1150" b="1" i="1" spc="-30">
                <a:solidFill>
                  <a:srgbClr val="000000"/>
                </a:solidFill>
                <a:latin typeface="Arial" panose="02020603050405020304" pitchFamily="2"/>
              </a:rPr>
              <a:t>“Despite the progress made in climate change education, many challenges remain. Some Parties reported that climate change education is still relatively new in their countries, accounting for a general lack of awareness. They also identified the need for technical, financial and human resources to scale up climate change education at the regional, national and local levels. They further stressed the need for assistance to strengthen </a:t>
            </a:r>
          </a:p>
        </p:txBody>
      </p:sp>
      <p:sp>
        <p:nvSpPr>
          <p:cNvPr id="7" name="Segnaposto testo 6"/>
          <p:cNvSpPr>
            <a:spLocks noGrp="1"/>
          </p:cNvSpPr>
          <p:nvPr>
            <p:ph type="body" idx="10"/>
          </p:nvPr>
        </p:nvSpPr>
        <p:spPr>
          <a:xfrm>
            <a:off x="4620260" y="1237615"/>
            <a:ext cx="2008505" cy="5260975"/>
          </a:xfrm>
          <a:prstGeom prst="rect">
            <a:avLst/>
          </a:prstGeom>
          <a:noFill/>
          <a:ln w="0" cmpd="sng">
            <a:noFill/>
            <a:prstDash val="solid"/>
          </a:ln>
        </p:spPr>
        <p:txBody>
          <a:bodyPr vert="horz" lIns="0" tIns="0" rIns="0" bIns="0" anchor="t"/>
          <a:lstStyle/>
          <a:p>
            <a:pPr marL="45720" marR="0" indent="0" algn="l">
              <a:lnSpc>
                <a:spcPts val="1300"/>
              </a:lnSpc>
              <a:spcAft>
                <a:spcPts val="0"/>
              </a:spcAft>
            </a:pPr>
            <a:r>
              <a:rPr lang="it-IT" sz="1150" b="1" i="1" spc="0">
                <a:solidFill>
                  <a:srgbClr val="000000"/>
                </a:solidFill>
                <a:latin typeface="Arial" panose="02020603050405020304" pitchFamily="2"/>
              </a:rPr>
              <a:t>institutional and individual capacities to implement formal and non-formal education.” </a:t>
            </a:r>
          </a:p>
          <a:p>
            <a:pPr marL="45720" marR="45720" indent="0" algn="l">
              <a:lnSpc>
                <a:spcPts val="1300"/>
              </a:lnSpc>
              <a:spcBef>
                <a:spcPts val="1075"/>
              </a:spcBef>
              <a:spcAft>
                <a:spcPts val="0"/>
              </a:spcAft>
            </a:pPr>
            <a:r>
              <a:rPr lang="it-IT" sz="1050" spc="25">
                <a:solidFill>
                  <a:srgbClr val="000000"/>
                </a:solidFill>
                <a:latin typeface="Tahoma" panose="02020603050405020304" pitchFamily="2"/>
              </a:rPr>
              <a:t>According to the Secretariat, despite the progress made in climate change training, numerous countries emphasised the need to bolster international cooperation and financial support in order to strengthen existing training projects and create new ones. </a:t>
            </a:r>
          </a:p>
          <a:p>
            <a:pPr marL="45720" marR="0" indent="0" algn="l">
              <a:lnSpc>
                <a:spcPts val="1300"/>
              </a:lnSpc>
              <a:spcBef>
                <a:spcPts val="1145"/>
              </a:spcBef>
              <a:spcAft>
                <a:spcPts val="15550"/>
              </a:spcAft>
            </a:pPr>
            <a:r>
              <a:rPr lang="it-IT" sz="1050" spc="25">
                <a:solidFill>
                  <a:srgbClr val="000000"/>
                </a:solidFill>
                <a:latin typeface="Tahoma" panose="02020603050405020304" pitchFamily="2"/>
              </a:rPr>
              <a:t>Moreover, country representatives identified several high-priority training targets, such as decision-</a:t>
            </a:r>
            <a:r>
              <a:rPr lang="it-IT" sz="100">
                <a:solidFill>
                  <a:srgbClr val="000000"/>
                </a:solidFill>
                <a:latin typeface="Tahoma" panose="02020603050405020304" pitchFamily="2"/>
              </a:rPr>
              <a:t> </a:t>
            </a:r>
          </a:p>
        </p:txBody>
      </p:sp>
      <p:sp>
        <p:nvSpPr>
          <p:cNvPr id="8" name="Segnaposto testo 7"/>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9" name="Segnaposto testo 8"/>
          <p:cNvSpPr>
            <a:spLocks noGrp="1"/>
          </p:cNvSpPr>
          <p:nvPr>
            <p:ph type="body" idx="10"/>
          </p:nvPr>
        </p:nvSpPr>
        <p:spPr>
          <a:xfrm>
            <a:off x="286385" y="6498590"/>
            <a:ext cx="1676400" cy="1063625"/>
          </a:xfrm>
          <a:prstGeom prst="rect">
            <a:avLst/>
          </a:prstGeom>
          <a:noFill/>
          <a:ln w="0" cmpd="sng">
            <a:noFill/>
            <a:prstDash val="solid"/>
          </a:ln>
        </p:spPr>
        <p:txBody>
          <a:bodyPr vert="horz" lIns="0" tIns="173355" rIns="0" bIns="0" anchor="t"/>
          <a:lstStyle/>
          <a:p>
            <a:pPr marL="0" marR="0" indent="0" algn="ctr">
              <a:lnSpc>
                <a:spcPts val="1300"/>
              </a:lnSpc>
              <a:spcAft>
                <a:spcPts val="3045"/>
              </a:spcAft>
            </a:pPr>
            <a:r>
              <a:rPr lang="it-IT" sz="1050" spc="0">
                <a:solidFill>
                  <a:srgbClr val="000000"/>
                </a:solidFill>
                <a:latin typeface="Tahoma" panose="02020603050405020304" pitchFamily="2"/>
              </a:rPr>
              <a:t>Additionally, in a synthesis </a:t>
            </a:r>
            <a:br/>
            <a:r>
              <a:rPr lang="it-IT" sz="1050" spc="0">
                <a:solidFill>
                  <a:srgbClr val="000000"/>
                </a:solidFill>
                <a:latin typeface="Tahoma" panose="02020603050405020304" pitchFamily="2"/>
              </a:rPr>
              <a:t>report – published in 2016 </a:t>
            </a:r>
            <a:br/>
            <a:r>
              <a:rPr lang="it-IT" sz="1050" spc="0">
                <a:solidFill>
                  <a:srgbClr val="000000"/>
                </a:solidFill>
                <a:latin typeface="Tahoma" panose="02020603050405020304" pitchFamily="2"/>
              </a:rPr>
              <a:t>by the UNFCCC Secretariat </a:t>
            </a:r>
          </a:p>
        </p:txBody>
      </p:sp>
      <p:sp>
        <p:nvSpPr>
          <p:cNvPr id="10" name="Segnaposto testo 9"/>
          <p:cNvSpPr>
            <a:spLocks noGrp="1"/>
          </p:cNvSpPr>
          <p:nvPr>
            <p:ph type="body" idx="10"/>
          </p:nvPr>
        </p:nvSpPr>
        <p:spPr>
          <a:xfrm>
            <a:off x="6927850" y="6931025"/>
            <a:ext cx="475615" cy="631190"/>
          </a:xfrm>
          <a:prstGeom prst="rect">
            <a:avLst/>
          </a:prstGeom>
          <a:solidFill>
            <a:srgbClr val="00ADB6"/>
          </a:solidFill>
          <a:ln w="0" cmpd="sng">
            <a:noFill/>
            <a:prstDash val="solid"/>
          </a:ln>
        </p:spPr>
        <p:txBody>
          <a:bodyPr vert="horz" lIns="0" tIns="20320" rIns="0" bIns="0" anchor="t"/>
          <a:lstStyle/>
          <a:p>
            <a:pPr marL="45720" marR="0" indent="0" algn="l">
              <a:lnSpc>
                <a:spcPts val="2100"/>
              </a:lnSpc>
              <a:spcAft>
                <a:spcPts val="2750"/>
              </a:spcAft>
            </a:pPr>
            <a:r>
              <a:rPr lang="it-IT" sz="1800" b="1" spc="190">
                <a:solidFill>
                  <a:srgbClr val="FFFFFF"/>
                </a:solidFill>
                <a:latin typeface="Arial" panose="02020603050405020304" pitchFamily="2"/>
              </a:rPr>
              <a:t>29 </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cSld name="layout 32">
    <p:bg>
      <p:bgPr>
        <a:solidFill>
          <a:schemeClr val="bg1">
            <a:alpha val="100000"/>
          </a:schemeClr>
        </a:solidFill>
        <a:effectLst/>
      </p:bgPr>
    </p:bg>
    <p:spTree>
      <p:nvGrpSpPr>
        <p:cNvPr id="1" name=""/>
        <p:cNvGrpSpPr/>
        <p:nvPr/>
      </p:nvGrpSpPr>
      <p:grpSpPr>
        <a:xfrm>
          <a:off x="0" y="0"/>
          <a:ext cx="0" cy="0"/>
          <a:chOff x="0" y="0"/>
          <a:chExt cx="0" cy="0"/>
        </a:xfrm>
      </p:grpSpPr>
      <p:sp>
        <p:nvSpPr>
          <p:cNvPr id="12" name="Segnaposto testo 11"/>
          <p:cNvSpPr>
            <a:spLocks noGrp="1"/>
          </p:cNvSpPr>
          <p:nvPr>
            <p:ph type="body" idx="10"/>
          </p:nvPr>
        </p:nvSpPr>
        <p:spPr>
          <a:xfrm>
            <a:off x="152400" y="6931025"/>
            <a:ext cx="478790" cy="631190"/>
          </a:xfrm>
          <a:prstGeom prst="rect">
            <a:avLst/>
          </a:prstGeom>
          <a:solidFill>
            <a:srgbClr val="00ADB6"/>
          </a:solidFill>
          <a:ln w="0" cmpd="sng">
            <a:noFill/>
            <a:prstDash val="solid"/>
          </a:ln>
        </p:spPr>
        <p:txBody>
          <a:bodyPr vert="horz" lIns="0" tIns="20320" rIns="0" bIns="0" anchor="t"/>
          <a:lstStyle/>
          <a:p>
            <a:pPr marL="91440" marR="0" indent="0" algn="l">
              <a:lnSpc>
                <a:spcPts val="2100"/>
              </a:lnSpc>
              <a:spcAft>
                <a:spcPts val="2750"/>
              </a:spcAft>
            </a:pPr>
            <a:r>
              <a:rPr lang="it-IT" sz="1800" b="1" spc="114">
                <a:solidFill>
                  <a:srgbClr val="FFFFFF"/>
                </a:solidFill>
                <a:latin typeface="Arial" panose="02020603050405020304" pitchFamily="2"/>
              </a:rPr>
              <a:t>30 </a:t>
            </a:r>
          </a:p>
        </p:txBody>
      </p:sp>
      <p:sp>
        <p:nvSpPr>
          <p:cNvPr id="13" name="Segnaposto testo 12"/>
          <p:cNvSpPr>
            <a:spLocks noGrp="1"/>
          </p:cNvSpPr>
          <p:nvPr>
            <p:ph type="body" idx="10"/>
          </p:nvPr>
        </p:nvSpPr>
        <p:spPr>
          <a:xfrm>
            <a:off x="935990" y="73025"/>
            <a:ext cx="1962785" cy="2435225"/>
          </a:xfrm>
          <a:prstGeom prst="rect">
            <a:avLst/>
          </a:prstGeom>
          <a:noFill/>
          <a:ln w="0" cmpd="sng">
            <a:noFill/>
            <a:prstDash val="solid"/>
          </a:ln>
        </p:spPr>
        <p:txBody>
          <a:bodyPr vert="horz" lIns="0" tIns="615950" rIns="0" bIns="0" anchor="t"/>
          <a:lstStyle/>
          <a:p>
            <a:pPr marL="0" marR="0" indent="0" algn="l">
              <a:lnSpc>
                <a:spcPts val="1300"/>
              </a:lnSpc>
              <a:spcAft>
                <a:spcPts val="0"/>
              </a:spcAft>
            </a:pPr>
            <a:r>
              <a:rPr lang="it-IT" sz="1050" spc="30">
                <a:solidFill>
                  <a:srgbClr val="000000"/>
                </a:solidFill>
                <a:latin typeface="Tahoma" panose="02020603050405020304" pitchFamily="2"/>
              </a:rPr>
              <a:t>makers, representatives of financial institutions, technology users and operators, journalists, teachers, young people, women, local communities and other relevant stakeholders. </a:t>
            </a:r>
          </a:p>
          <a:p>
            <a:pPr marL="0" marR="137160" indent="0" algn="l">
              <a:lnSpc>
                <a:spcPts val="1300"/>
              </a:lnSpc>
              <a:spcBef>
                <a:spcPts val="1125"/>
              </a:spcBef>
              <a:spcAft>
                <a:spcPts val="0"/>
              </a:spcAft>
            </a:pPr>
            <a:r>
              <a:rPr lang="it-IT" sz="1050" spc="0">
                <a:solidFill>
                  <a:srgbClr val="000000"/>
                </a:solidFill>
                <a:latin typeface="Tahoma" panose="02020603050405020304" pitchFamily="2"/>
              </a:rPr>
              <a:t>Several obstacles to the implementation of Article 6 of the Convention were cited, </a:t>
            </a:r>
          </a:p>
        </p:txBody>
      </p:sp>
      <p:sp>
        <p:nvSpPr>
          <p:cNvPr id="14" name="Segnaposto testo 13"/>
          <p:cNvSpPr>
            <a:spLocks noGrp="1"/>
          </p:cNvSpPr>
          <p:nvPr>
            <p:ph type="body" idx="10"/>
          </p:nvPr>
        </p:nvSpPr>
        <p:spPr>
          <a:xfrm>
            <a:off x="935990" y="3388995"/>
            <a:ext cx="1962785" cy="3841115"/>
          </a:xfrm>
          <a:prstGeom prst="rect">
            <a:avLst/>
          </a:prstGeom>
          <a:noFill/>
          <a:ln w="0" cmpd="sng">
            <a:noFill/>
            <a:prstDash val="solid"/>
          </a:ln>
        </p:spPr>
        <p:txBody>
          <a:bodyPr vert="horz" lIns="0" tIns="0" rIns="0" bIns="0" anchor="t"/>
          <a:lstStyle/>
          <a:p>
            <a:pPr marL="0" marR="0" indent="0" algn="l">
              <a:lnSpc>
                <a:spcPts val="1300"/>
              </a:lnSpc>
              <a:spcAft>
                <a:spcPts val="0"/>
              </a:spcAft>
            </a:pPr>
            <a:r>
              <a:rPr lang="it-IT" sz="1050" spc="25">
                <a:solidFill>
                  <a:srgbClr val="000000"/>
                </a:solidFill>
                <a:latin typeface="Tahoma" panose="02020603050405020304" pitchFamily="2"/>
              </a:rPr>
              <a:t>Action for Climate </a:t>
            </a:r>
          </a:p>
          <a:p>
            <a:pPr marL="0" marR="0" indent="0" algn="l">
              <a:lnSpc>
                <a:spcPts val="1300"/>
              </a:lnSpc>
              <a:spcBef>
                <a:spcPts val="0"/>
              </a:spcBef>
              <a:spcAft>
                <a:spcPts val="0"/>
              </a:spcAft>
            </a:pPr>
            <a:r>
              <a:rPr lang="it-IT" sz="1050" spc="25">
                <a:solidFill>
                  <a:srgbClr val="000000"/>
                </a:solidFill>
                <a:latin typeface="Tahoma" panose="02020603050405020304" pitchFamily="2"/>
              </a:rPr>
              <a:t>Empowerment (ACE) is the name now used by United Nations negotiators to address issues related to climate change education, training, public awareness, public participation, and public access to information. At the COP24, parties once again tried to refine and strengthen their response strategies in this area. They reaffirmed the close links between their actions and the Sustainable Development Goals (SDGs) adopted by the international community in 2015. </a:t>
            </a:r>
          </a:p>
          <a:p>
            <a:pPr marL="0" marR="182880" indent="0" algn="l">
              <a:lnSpc>
                <a:spcPts val="1300"/>
              </a:lnSpc>
              <a:spcBef>
                <a:spcPts val="1205"/>
              </a:spcBef>
              <a:spcAft>
                <a:spcPts val="0"/>
              </a:spcAft>
            </a:pPr>
            <a:r>
              <a:rPr lang="it-IT" sz="1050" spc="0">
                <a:solidFill>
                  <a:srgbClr val="000000"/>
                </a:solidFill>
                <a:latin typeface="Tahoma" panose="02020603050405020304" pitchFamily="2"/>
              </a:rPr>
              <a:t>The aim is to encourage the integration of education and training into all mitigation and adaptation activities  </a:t>
            </a:r>
          </a:p>
        </p:txBody>
      </p:sp>
      <p:sp>
        <p:nvSpPr>
          <p:cNvPr id="15" name="Segnaposto testo 14"/>
          <p:cNvSpPr>
            <a:spLocks noGrp="1"/>
          </p:cNvSpPr>
          <p:nvPr>
            <p:ph type="body" idx="10"/>
          </p:nvPr>
        </p:nvSpPr>
        <p:spPr>
          <a:xfrm>
            <a:off x="3121025" y="73025"/>
            <a:ext cx="1911350" cy="2435225"/>
          </a:xfrm>
          <a:prstGeom prst="rect">
            <a:avLst/>
          </a:prstGeom>
          <a:noFill/>
          <a:ln w="0" cmpd="sng">
            <a:noFill/>
            <a:prstDash val="solid"/>
          </a:ln>
        </p:spPr>
        <p:txBody>
          <a:bodyPr vert="horz" lIns="0" tIns="624840" rIns="0" bIns="0" anchor="t"/>
          <a:lstStyle/>
          <a:p>
            <a:pPr marL="0" marR="0" indent="0" algn="l">
              <a:lnSpc>
                <a:spcPts val="1300"/>
              </a:lnSpc>
              <a:spcAft>
                <a:spcPts val="0"/>
              </a:spcAft>
            </a:pPr>
            <a:r>
              <a:rPr lang="it-IT" sz="1050" spc="0">
                <a:solidFill>
                  <a:srgbClr val="000000"/>
                </a:solidFill>
                <a:latin typeface="Tahoma" panose="02020603050405020304" pitchFamily="2"/>
              </a:rPr>
              <a:t>including a lack of public awareness and knowledge, absence of institutional arrangements, inadequate funding, lack of human resources, and insufficient coordination and cooperation among a country’s authorities. </a:t>
            </a:r>
          </a:p>
          <a:p>
            <a:pPr marL="0" marR="0" indent="0" algn="l">
              <a:lnSpc>
                <a:spcPts val="1300"/>
              </a:lnSpc>
              <a:spcBef>
                <a:spcPts val="1055"/>
              </a:spcBef>
              <a:spcAft>
                <a:spcPts val="0"/>
              </a:spcAft>
            </a:pPr>
            <a:r>
              <a:rPr lang="it-IT" sz="1050" spc="40">
                <a:solidFill>
                  <a:srgbClr val="000000"/>
                </a:solidFill>
                <a:latin typeface="Tahoma" panose="02020603050405020304" pitchFamily="2"/>
              </a:rPr>
              <a:t>The recommendations therefore included </a:t>
            </a:r>
          </a:p>
        </p:txBody>
      </p:sp>
      <p:sp>
        <p:nvSpPr>
          <p:cNvPr id="16" name="Segnaposto testo 15"/>
          <p:cNvSpPr>
            <a:spLocks noGrp="1"/>
          </p:cNvSpPr>
          <p:nvPr>
            <p:ph type="body" idx="10"/>
          </p:nvPr>
        </p:nvSpPr>
        <p:spPr>
          <a:xfrm>
            <a:off x="3121025" y="3388995"/>
            <a:ext cx="1911350" cy="3810635"/>
          </a:xfrm>
          <a:prstGeom prst="rect">
            <a:avLst/>
          </a:prstGeom>
          <a:noFill/>
          <a:ln w="0" cmpd="sng">
            <a:noFill/>
            <a:prstDash val="solid"/>
          </a:ln>
        </p:spPr>
        <p:txBody>
          <a:bodyPr vert="horz" lIns="0" tIns="0" rIns="0" bIns="0" anchor="t"/>
          <a:lstStyle/>
          <a:p>
            <a:pPr marL="0" marR="0" indent="0" algn="l">
              <a:lnSpc>
                <a:spcPts val="1300"/>
              </a:lnSpc>
              <a:spcAft>
                <a:spcPts val="0"/>
              </a:spcAft>
            </a:pPr>
            <a:r>
              <a:rPr lang="it-IT" sz="1050" spc="0">
                <a:solidFill>
                  <a:srgbClr val="000000"/>
                </a:solidFill>
                <a:latin typeface="Tahoma" panose="02020603050405020304" pitchFamily="2"/>
              </a:rPr>
              <a:t>implemented in the wake of climate agreements. Then, as was originally planned, the Doha Work Programme will be thoroughly reviewed before its end date in 2020. </a:t>
            </a:r>
          </a:p>
          <a:p>
            <a:pPr marL="0" marR="0" indent="0" algn="l">
              <a:lnSpc>
                <a:spcPts val="1300"/>
              </a:lnSpc>
              <a:spcBef>
                <a:spcPts val="965"/>
              </a:spcBef>
              <a:spcAft>
                <a:spcPts val="0"/>
              </a:spcAft>
            </a:pPr>
            <a:r>
              <a:rPr lang="it-IT" sz="1050" spc="35">
                <a:solidFill>
                  <a:srgbClr val="000000"/>
                </a:solidFill>
                <a:latin typeface="Tahoma" panose="02020603050405020304" pitchFamily="2"/>
              </a:rPr>
              <a:t>As far as EI is concerned, several positive elements have emerged from this decision, which nevertheless has major weaknesses. On the positive side of things, there is the acknowledgement of stakeholders such as international organisations, teachers, young people, women and indigenous peoples, who will be responsible for implementing Action for Climate Empowerment. Better coordination between the  </a:t>
            </a:r>
          </a:p>
        </p:txBody>
      </p:sp>
      <p:sp>
        <p:nvSpPr>
          <p:cNvPr id="17" name="Segnaposto testo 16"/>
          <p:cNvSpPr>
            <a:spLocks noGrp="1"/>
          </p:cNvSpPr>
          <p:nvPr>
            <p:ph type="body" idx="10"/>
          </p:nvPr>
        </p:nvSpPr>
        <p:spPr>
          <a:xfrm>
            <a:off x="5303520" y="73025"/>
            <a:ext cx="1883410" cy="2435225"/>
          </a:xfrm>
          <a:prstGeom prst="rect">
            <a:avLst/>
          </a:prstGeom>
          <a:noFill/>
          <a:ln w="0" cmpd="sng">
            <a:noFill/>
            <a:prstDash val="solid"/>
          </a:ln>
        </p:spPr>
        <p:txBody>
          <a:bodyPr vert="horz" lIns="0" tIns="615950" rIns="0" bIns="0" anchor="t"/>
          <a:lstStyle/>
          <a:p>
            <a:pPr marL="0" marR="45720" indent="0" algn="l">
              <a:lnSpc>
                <a:spcPts val="1300"/>
              </a:lnSpc>
              <a:spcAft>
                <a:spcPts val="5060"/>
              </a:spcAft>
            </a:pPr>
            <a:r>
              <a:rPr lang="it-IT" sz="1050" spc="0">
                <a:solidFill>
                  <a:srgbClr val="000000"/>
                </a:solidFill>
                <a:latin typeface="Tahoma" panose="02020603050405020304" pitchFamily="2"/>
              </a:rPr>
              <a:t>strengthening international cooperation, creating a dedicated CCE fund, and enhancing the role of the national focal points, observers, young people, and so on. </a:t>
            </a:r>
          </a:p>
        </p:txBody>
      </p:sp>
      <p:sp>
        <p:nvSpPr>
          <p:cNvPr id="18" name="Segnaposto testo 17"/>
          <p:cNvSpPr>
            <a:spLocks noGrp="1"/>
          </p:cNvSpPr>
          <p:nvPr>
            <p:ph type="body" idx="10"/>
          </p:nvPr>
        </p:nvSpPr>
        <p:spPr>
          <a:xfrm>
            <a:off x="5303520" y="3388995"/>
            <a:ext cx="1883410" cy="3819525"/>
          </a:xfrm>
          <a:prstGeom prst="rect">
            <a:avLst/>
          </a:prstGeom>
          <a:noFill/>
          <a:ln w="0" cmpd="sng">
            <a:noFill/>
            <a:prstDash val="solid"/>
          </a:ln>
        </p:spPr>
        <p:txBody>
          <a:bodyPr vert="horz" lIns="0" tIns="9525" rIns="0" bIns="0" anchor="t"/>
          <a:lstStyle/>
          <a:p>
            <a:pPr marL="0" marR="45720" indent="0" algn="l">
              <a:lnSpc>
                <a:spcPts val="1300"/>
              </a:lnSpc>
              <a:spcAft>
                <a:spcPts val="0"/>
              </a:spcAft>
            </a:pPr>
            <a:r>
              <a:rPr lang="it-IT" sz="1050" spc="0">
                <a:solidFill>
                  <a:srgbClr val="000000"/>
                </a:solidFill>
                <a:latin typeface="Tahoma" panose="02020603050405020304" pitchFamily="2"/>
              </a:rPr>
              <a:t>work done on Article 6 of the Convention and Article 12 of the Paris Agreement will certainly encourage more consistent action and help to avoid duplication. </a:t>
            </a:r>
          </a:p>
          <a:p>
            <a:pPr marL="0" marR="45720" indent="0" algn="l">
              <a:lnSpc>
                <a:spcPts val="1300"/>
              </a:lnSpc>
              <a:spcBef>
                <a:spcPts val="1055"/>
              </a:spcBef>
              <a:spcAft>
                <a:spcPts val="0"/>
              </a:spcAft>
            </a:pPr>
            <a:r>
              <a:rPr lang="it-IT" sz="1050" spc="0">
                <a:solidFill>
                  <a:srgbClr val="000000"/>
                </a:solidFill>
                <a:latin typeface="Tahoma" panose="02020603050405020304" pitchFamily="2"/>
              </a:rPr>
              <a:t>On the other hand, the approach is weakened by its reliance on the goodwill of the parties, with articles in which they are “invited” or “encouraged” to undertake actions. </a:t>
            </a:r>
          </a:p>
          <a:p>
            <a:pPr marL="0" marR="45720" indent="0" algn="l">
              <a:lnSpc>
                <a:spcPts val="1300"/>
              </a:lnSpc>
              <a:spcBef>
                <a:spcPts val="1225"/>
              </a:spcBef>
              <a:spcAft>
                <a:spcPts val="0"/>
              </a:spcAft>
            </a:pPr>
            <a:r>
              <a:rPr lang="it-IT" sz="1050" spc="10">
                <a:solidFill>
                  <a:srgbClr val="000000"/>
                </a:solidFill>
                <a:latin typeface="Tahoma" panose="02020603050405020304" pitchFamily="2"/>
              </a:rPr>
              <a:t>In addition, the decision does not clearly mention the inclusion of climate change education in national education programmes or curricula. Only by ensuring that climate change education is integrated across the </a:t>
            </a:r>
          </a:p>
        </p:txBody>
      </p:sp>
      <p:sp>
        <p:nvSpPr>
          <p:cNvPr id="19" name="Segnaposto testo 18"/>
          <p:cNvSpPr>
            <a:spLocks noGrp="1"/>
          </p:cNvSpPr>
          <p:nvPr>
            <p:ph type="body" idx="10"/>
          </p:nvPr>
        </p:nvSpPr>
        <p:spPr>
          <a:xfrm>
            <a:off x="338455" y="1450975"/>
            <a:ext cx="109855" cy="4038600"/>
          </a:xfrm>
          <a:prstGeom prst="rect">
            <a:avLst/>
          </a:prstGeom>
          <a:noFill/>
          <a:ln w="0" cmpd="sng">
            <a:noFill/>
            <a:prstDash val="solid"/>
          </a:ln>
        </p:spPr>
        <p:txBody>
          <a:bodyPr vert="vert270" lIns="0" tIns="0" rIns="0" bIns="0" anchor="t"/>
          <a:lstStyle/>
          <a:p>
            <a:pPr marL="0" marR="0" indent="0" algn="l">
              <a:lnSpc>
                <a:spcPts val="900"/>
              </a:lnSpc>
              <a:spcAft>
                <a:spcPts val="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20" name="Segnaposto testo 19"/>
          <p:cNvSpPr>
            <a:spLocks noGrp="1"/>
          </p:cNvSpPr>
          <p:nvPr>
            <p:ph type="body" idx="10"/>
          </p:nvPr>
        </p:nvSpPr>
        <p:spPr>
          <a:xfrm>
            <a:off x="935990" y="2508250"/>
            <a:ext cx="6250940" cy="880745"/>
          </a:xfrm>
          <a:prstGeom prst="rect">
            <a:avLst/>
          </a:prstGeom>
          <a:noFill/>
          <a:ln w="0" cmpd="sng">
            <a:noFill/>
            <a:prstDash val="solid"/>
          </a:ln>
        </p:spPr>
        <p:txBody>
          <a:bodyPr vert="horz" lIns="0" tIns="362585" rIns="0" bIns="0" anchor="t"/>
          <a:lstStyle/>
          <a:p>
            <a:pPr marL="0" marR="0" indent="0" algn="l">
              <a:lnSpc>
                <a:spcPts val="2000"/>
              </a:lnSpc>
              <a:spcAft>
                <a:spcPts val="1990"/>
              </a:spcAft>
            </a:pPr>
            <a:r>
              <a:rPr lang="it-IT" sz="1650" b="1" spc="35">
                <a:solidFill>
                  <a:srgbClr val="00ADB6"/>
                </a:solidFill>
                <a:latin typeface="Tahoma" panose="02020603050405020304" pitchFamily="2"/>
              </a:rPr>
              <a:t>As COP25 approaches, where are we now</a:t>
            </a:r>
            <a:r>
              <a:rPr lang="it-IT" sz="1050" spc="35">
                <a:solidFill>
                  <a:srgbClr val="00ADB6"/>
                </a:solidFill>
                <a:latin typeface="Tahoma" panose="02020603050405020304" pitchFamily="2"/>
              </a:rPr>
              <a:t>? </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cSld name="layout 33">
    <p:bg>
      <p:bgPr>
        <a:solidFill>
          <a:schemeClr val="bg1">
            <a:alpha val="100000"/>
          </a:schemeClr>
        </a:solidFill>
        <a:effectLst/>
      </p:bgPr>
    </p:bg>
    <p:spTree>
      <p:nvGrpSpPr>
        <p:cNvPr id="1" name=""/>
        <p:cNvGrpSpPr/>
        <p:nvPr/>
      </p:nvGrpSpPr>
      <p:grpSpPr>
        <a:xfrm>
          <a:off x="0" y="0"/>
          <a:ext cx="0" cy="0"/>
          <a:chOff x="0" y="0"/>
          <a:chExt cx="0" cy="0"/>
        </a:xfrm>
      </p:grpSpPr>
      <p:sp>
        <p:nvSpPr>
          <p:cNvPr id="3" name="Segnaposto testo 2"/>
          <p:cNvSpPr>
            <a:spLocks noGrp="1"/>
          </p:cNvSpPr>
          <p:nvPr>
            <p:ph type="body" idx="10"/>
          </p:nvPr>
        </p:nvSpPr>
        <p:spPr>
          <a:xfrm>
            <a:off x="191770" y="631190"/>
            <a:ext cx="6540500" cy="451485"/>
          </a:xfrm>
          <a:prstGeom prst="rect">
            <a:avLst/>
          </a:prstGeom>
          <a:noFill/>
          <a:ln w="0" cmpd="sng">
            <a:noFill/>
            <a:prstDash val="solid"/>
          </a:ln>
        </p:spPr>
        <p:txBody>
          <a:bodyPr vert="horz" lIns="0" tIns="101600" rIns="0" bIns="0" anchor="t"/>
          <a:lstStyle/>
          <a:p>
            <a:pPr marL="91440" marR="0" indent="0" algn="l">
              <a:lnSpc>
                <a:spcPts val="1700"/>
              </a:lnSpc>
              <a:spcAft>
                <a:spcPts val="1030"/>
              </a:spcAft>
            </a:pPr>
            <a:r>
              <a:rPr lang="it-IT" sz="1400" b="1" spc="15">
                <a:solidFill>
                  <a:srgbClr val="FFFFFF"/>
                </a:solidFill>
                <a:latin typeface="Tahoma" panose="02020603050405020304" pitchFamily="2"/>
              </a:rPr>
              <a:t>Education and climate change in the Sustainable Development Goals </a:t>
            </a:r>
          </a:p>
        </p:txBody>
      </p:sp>
      <p:sp>
        <p:nvSpPr>
          <p:cNvPr id="4" name="Segnaposto testo 3"/>
          <p:cNvSpPr>
            <a:spLocks noGrp="1"/>
          </p:cNvSpPr>
          <p:nvPr>
            <p:ph type="body" idx="10"/>
          </p:nvPr>
        </p:nvSpPr>
        <p:spPr>
          <a:xfrm>
            <a:off x="285115" y="1082675"/>
            <a:ext cx="1959610" cy="6110605"/>
          </a:xfrm>
          <a:prstGeom prst="rect">
            <a:avLst/>
          </a:prstGeom>
          <a:noFill/>
          <a:ln w="0" cmpd="sng">
            <a:noFill/>
            <a:prstDash val="solid"/>
          </a:ln>
        </p:spPr>
        <p:txBody>
          <a:bodyPr vert="horz" lIns="0" tIns="1270" rIns="0" bIns="0" anchor="t"/>
          <a:lstStyle/>
          <a:p>
            <a:pPr marL="0" marR="0" indent="0" algn="l">
              <a:lnSpc>
                <a:spcPts val="1600"/>
              </a:lnSpc>
              <a:spcAft>
                <a:spcPts val="0"/>
              </a:spcAft>
            </a:pPr>
            <a:r>
              <a:rPr lang="it-IT" sz="1150" b="1" spc="-15">
                <a:solidFill>
                  <a:srgbClr val="FFFFFF"/>
                </a:solidFill>
                <a:latin typeface="Arial" panose="02020603050405020304" pitchFamily="2"/>
              </a:rPr>
              <a:t>In 2015, all United Nations </a:t>
            </a:r>
            <a:r>
              <a:rPr lang="it-IT" sz="1050" b="1" spc="-15">
                <a:solidFill>
                  <a:srgbClr val="FFFFFF"/>
                </a:solidFill>
                <a:latin typeface="Tahoma" panose="02020603050405020304" pitchFamily="2"/>
              </a:rPr>
              <a:t>member states adopted </a:t>
            </a:r>
            <a:r>
              <a:rPr lang="it-IT" sz="1150" b="1" spc="-15">
                <a:solidFill>
                  <a:srgbClr val="FFFFFF"/>
                </a:solidFill>
                <a:latin typeface="Arial" panose="02020603050405020304" pitchFamily="2"/>
              </a:rPr>
              <a:t>the 2030 Agenda for </a:t>
            </a:r>
            <a:r>
              <a:rPr lang="it-IT" sz="1050" b="1" spc="-15">
                <a:solidFill>
                  <a:srgbClr val="FFFFFF"/>
                </a:solidFill>
                <a:latin typeface="Tahoma" panose="02020603050405020304" pitchFamily="2"/>
              </a:rPr>
              <a:t>Sustainable Development, which provides a blueprint for peace and prosperity for people and planet. Seventeen Sustainable Development </a:t>
            </a:r>
            <a:r>
              <a:rPr lang="it-IT" sz="1150" b="1" spc="-15">
                <a:solidFill>
                  <a:srgbClr val="FFFFFF"/>
                </a:solidFill>
                <a:latin typeface="Arial" panose="02020603050405020304" pitchFamily="2"/>
              </a:rPr>
              <a:t>Goals (SDGs) recognise that to create the future we want, economic and social </a:t>
            </a:r>
            <a:r>
              <a:rPr lang="it-IT" sz="1050" b="1" spc="-15">
                <a:solidFill>
                  <a:srgbClr val="FFFFFF"/>
                </a:solidFill>
                <a:latin typeface="Tahoma" panose="02020603050405020304" pitchFamily="2"/>
              </a:rPr>
              <a:t>development must go hand </a:t>
            </a:r>
            <a:r>
              <a:rPr lang="it-IT" sz="1150" b="1" spc="-15">
                <a:solidFill>
                  <a:srgbClr val="FFFFFF"/>
                </a:solidFill>
                <a:latin typeface="Arial" panose="02020603050405020304" pitchFamily="2"/>
              </a:rPr>
              <a:t>in hand with tackling climate </a:t>
            </a:r>
            <a:r>
              <a:rPr lang="it-IT" sz="1050" b="1" spc="-15">
                <a:solidFill>
                  <a:srgbClr val="FFFFFF"/>
                </a:solidFill>
                <a:latin typeface="Tahoma" panose="02020603050405020304" pitchFamily="2"/>
              </a:rPr>
              <a:t>change and protecting our </a:t>
            </a:r>
            <a:r>
              <a:rPr lang="it-IT" sz="1150" b="1" spc="-15">
                <a:solidFill>
                  <a:srgbClr val="FFFFFF"/>
                </a:solidFill>
                <a:latin typeface="Arial" panose="02020603050405020304" pitchFamily="2"/>
              </a:rPr>
              <a:t>natural environment. </a:t>
            </a:r>
          </a:p>
          <a:p>
            <a:pPr marL="0" marR="45720" indent="0" algn="l">
              <a:lnSpc>
                <a:spcPts val="1600"/>
              </a:lnSpc>
              <a:spcBef>
                <a:spcPts val="560"/>
              </a:spcBef>
              <a:spcAft>
                <a:spcPts val="0"/>
              </a:spcAft>
            </a:pPr>
            <a:r>
              <a:rPr lang="it-IT" sz="1150" b="1" spc="0">
                <a:solidFill>
                  <a:srgbClr val="FFFFFF"/>
                </a:solidFill>
                <a:latin typeface="Arial" panose="02020603050405020304" pitchFamily="2"/>
              </a:rPr>
              <a:t>SDG 4 commits to “ensure </a:t>
            </a:r>
            <a:r>
              <a:rPr lang="it-IT" sz="1050" b="1" spc="0">
                <a:solidFill>
                  <a:srgbClr val="FFFFFF"/>
                </a:solidFill>
                <a:latin typeface="Tahoma" panose="02020603050405020304" pitchFamily="2"/>
              </a:rPr>
              <a:t>inclusive and equitable quality education and promote life-long learning opportunities for all”, SDG </a:t>
            </a:r>
            <a:r>
              <a:rPr lang="it-IT" sz="1150" b="1" spc="0">
                <a:solidFill>
                  <a:srgbClr val="FFFFFF"/>
                </a:solidFill>
                <a:latin typeface="Arial" panose="02020603050405020304" pitchFamily="2"/>
              </a:rPr>
              <a:t>12 commits to “ensure </a:t>
            </a:r>
            <a:r>
              <a:rPr lang="it-IT" sz="1050" b="1" spc="0">
                <a:solidFill>
                  <a:srgbClr val="FFFFFF"/>
                </a:solidFill>
                <a:latin typeface="Tahoma" panose="02020603050405020304" pitchFamily="2"/>
              </a:rPr>
              <a:t>sustainable consumption and production patterns” </a:t>
            </a:r>
            <a:r>
              <a:rPr lang="it-IT" sz="1150" b="1" spc="0">
                <a:solidFill>
                  <a:srgbClr val="FFFFFF"/>
                </a:solidFill>
                <a:latin typeface="Arial" panose="02020603050405020304" pitchFamily="2"/>
              </a:rPr>
              <a:t>and SDG 13 commits to “take urgent action to combat climate change and its </a:t>
            </a:r>
            <a:r>
              <a:rPr lang="it-IT" sz="1050" b="1" spc="0">
                <a:solidFill>
                  <a:srgbClr val="FFFFFF"/>
                </a:solidFill>
                <a:latin typeface="Tahoma" panose="02020603050405020304" pitchFamily="2"/>
              </a:rPr>
              <a:t>impacts”. </a:t>
            </a:r>
          </a:p>
          <a:p>
            <a:pPr marL="0" marR="0" indent="0" algn="l">
              <a:lnSpc>
                <a:spcPts val="1600"/>
              </a:lnSpc>
              <a:spcBef>
                <a:spcPts val="570"/>
              </a:spcBef>
              <a:spcAft>
                <a:spcPts val="525"/>
              </a:spcAft>
            </a:pPr>
            <a:r>
              <a:rPr lang="it-IT" sz="1150" b="1" spc="0">
                <a:solidFill>
                  <a:srgbClr val="FFFFFF"/>
                </a:solidFill>
                <a:latin typeface="Arial" panose="02020603050405020304" pitchFamily="2"/>
              </a:rPr>
              <a:t>Within these standalone </a:t>
            </a:r>
            <a:r>
              <a:rPr lang="it-IT" sz="1050" b="1" spc="0">
                <a:solidFill>
                  <a:srgbClr val="FFFFFF"/>
                </a:solidFill>
                <a:latin typeface="Tahoma" panose="02020603050405020304" pitchFamily="2"/>
              </a:rPr>
              <a:t>goals, some specific targets </a:t>
            </a:r>
          </a:p>
        </p:txBody>
      </p:sp>
      <p:sp>
        <p:nvSpPr>
          <p:cNvPr id="5" name="Segnaposto testo 4"/>
          <p:cNvSpPr>
            <a:spLocks noGrp="1"/>
          </p:cNvSpPr>
          <p:nvPr>
            <p:ph type="body" idx="10"/>
          </p:nvPr>
        </p:nvSpPr>
        <p:spPr>
          <a:xfrm>
            <a:off x="2468880" y="1082675"/>
            <a:ext cx="1959610" cy="6110605"/>
          </a:xfrm>
          <a:prstGeom prst="rect">
            <a:avLst/>
          </a:prstGeom>
          <a:noFill/>
          <a:ln w="0" cmpd="sng">
            <a:noFill/>
            <a:prstDash val="solid"/>
          </a:ln>
        </p:spPr>
        <p:txBody>
          <a:bodyPr vert="horz" lIns="0" tIns="2540" rIns="0" bIns="0" anchor="t"/>
          <a:lstStyle/>
          <a:p>
            <a:pPr marL="0" marR="0" indent="0" algn="l">
              <a:lnSpc>
                <a:spcPts val="1600"/>
              </a:lnSpc>
              <a:spcAft>
                <a:spcPts val="0"/>
              </a:spcAft>
            </a:pPr>
            <a:r>
              <a:rPr lang="it-IT" sz="1150" b="1" spc="0">
                <a:solidFill>
                  <a:srgbClr val="FFFFFF"/>
                </a:solidFill>
                <a:latin typeface="Arial" panose="02020603050405020304" pitchFamily="2"/>
              </a:rPr>
              <a:t>recognise the interrelations between education and </a:t>
            </a:r>
            <a:r>
              <a:rPr lang="it-IT" sz="1050" b="1" spc="0">
                <a:solidFill>
                  <a:srgbClr val="FFFFFF"/>
                </a:solidFill>
                <a:latin typeface="Tahoma" panose="02020603050405020304" pitchFamily="2"/>
              </a:rPr>
              <a:t>climate change: </a:t>
            </a:r>
          </a:p>
          <a:p>
            <a:pPr marL="0" marR="0" indent="0" algn="l">
              <a:lnSpc>
                <a:spcPts val="1600"/>
              </a:lnSpc>
              <a:spcBef>
                <a:spcPts val="560"/>
              </a:spcBef>
              <a:spcAft>
                <a:spcPts val="0"/>
              </a:spcAft>
            </a:pPr>
            <a:r>
              <a:rPr lang="it-IT" sz="1050" b="1" spc="-20">
                <a:solidFill>
                  <a:srgbClr val="D12229"/>
                </a:solidFill>
                <a:latin typeface="Tahoma" panose="02020603050405020304" pitchFamily="2"/>
              </a:rPr>
              <a:t>Target 4.7:</a:t>
            </a:r>
            <a:r>
              <a:rPr lang="it-IT" sz="1150" b="1" spc="-20">
                <a:solidFill>
                  <a:srgbClr val="FFFFFF"/>
                </a:solidFill>
                <a:latin typeface="Arial" panose="02020603050405020304" pitchFamily="2"/>
              </a:rPr>
              <a:t> By 2030, ensure </a:t>
            </a:r>
            <a:r>
              <a:rPr lang="it-IT" sz="1050" b="1" spc="-20">
                <a:solidFill>
                  <a:srgbClr val="FFFFFF"/>
                </a:solidFill>
                <a:latin typeface="Tahoma" panose="02020603050405020304" pitchFamily="2"/>
              </a:rPr>
              <a:t>that all learners acquire the </a:t>
            </a:r>
            <a:r>
              <a:rPr lang="it-IT" sz="1150" b="1" spc="-20">
                <a:solidFill>
                  <a:srgbClr val="FFFFFF"/>
                </a:solidFill>
                <a:latin typeface="Arial" panose="02020603050405020304" pitchFamily="2"/>
              </a:rPr>
              <a:t>knowledge and skills needed </a:t>
            </a:r>
            <a:r>
              <a:rPr lang="it-IT" sz="1050" b="1" spc="-20">
                <a:solidFill>
                  <a:srgbClr val="FFFFFF"/>
                </a:solidFill>
                <a:latin typeface="Tahoma" panose="02020603050405020304" pitchFamily="2"/>
              </a:rPr>
              <a:t>to promote sustainable development, including, </a:t>
            </a:r>
            <a:r>
              <a:rPr lang="it-IT" sz="1150" b="1" spc="-20">
                <a:solidFill>
                  <a:srgbClr val="FFFFFF"/>
                </a:solidFill>
                <a:latin typeface="Arial" panose="02020603050405020304" pitchFamily="2"/>
              </a:rPr>
              <a:t>among others, through education for sustainable </a:t>
            </a:r>
            <a:r>
              <a:rPr lang="it-IT" sz="1050" b="1" spc="-20">
                <a:solidFill>
                  <a:srgbClr val="FFFFFF"/>
                </a:solidFill>
                <a:latin typeface="Tahoma" panose="02020603050405020304" pitchFamily="2"/>
              </a:rPr>
              <a:t>development and sustainable </a:t>
            </a:r>
            <a:r>
              <a:rPr lang="it-IT" sz="1150" b="1" spc="-20">
                <a:solidFill>
                  <a:srgbClr val="FFFFFF"/>
                </a:solidFill>
                <a:latin typeface="Arial" panose="02020603050405020304" pitchFamily="2"/>
              </a:rPr>
              <a:t>lifestyles, human rights, </a:t>
            </a:r>
            <a:r>
              <a:rPr lang="it-IT" sz="1050" b="1" spc="-20">
                <a:solidFill>
                  <a:srgbClr val="FFFFFF"/>
                </a:solidFill>
                <a:latin typeface="Tahoma" panose="02020603050405020304" pitchFamily="2"/>
              </a:rPr>
              <a:t>gender equality, promotion of a culture of peace and non violence, global citizenship and appreciation of cultural </a:t>
            </a:r>
            <a:r>
              <a:rPr lang="it-IT" sz="1150" b="1" spc="-20">
                <a:solidFill>
                  <a:srgbClr val="FFFFFF"/>
                </a:solidFill>
                <a:latin typeface="Arial" panose="02020603050405020304" pitchFamily="2"/>
              </a:rPr>
              <a:t>diversity and of culture’s contribution to sustainable </a:t>
            </a:r>
            <a:r>
              <a:rPr lang="it-IT" sz="1050" b="1" spc="-20">
                <a:solidFill>
                  <a:srgbClr val="FFFFFF"/>
                </a:solidFill>
                <a:latin typeface="Tahoma" panose="02020603050405020304" pitchFamily="2"/>
              </a:rPr>
              <a:t>development. </a:t>
            </a:r>
          </a:p>
          <a:p>
            <a:pPr marL="0" marR="0" indent="0" algn="l">
              <a:lnSpc>
                <a:spcPts val="1600"/>
              </a:lnSpc>
              <a:spcBef>
                <a:spcPts val="550"/>
              </a:spcBef>
              <a:spcAft>
                <a:spcPts val="0"/>
              </a:spcAft>
            </a:pPr>
            <a:r>
              <a:rPr lang="it-IT" sz="1050" b="1" spc="-15">
                <a:solidFill>
                  <a:srgbClr val="D12229"/>
                </a:solidFill>
                <a:latin typeface="Tahoma" panose="02020603050405020304" pitchFamily="2"/>
              </a:rPr>
              <a:t>Target 12.8:</a:t>
            </a:r>
            <a:r>
              <a:rPr lang="it-IT" sz="1150" b="1" spc="-15">
                <a:solidFill>
                  <a:srgbClr val="FFFFFF"/>
                </a:solidFill>
                <a:latin typeface="Arial" panose="02020603050405020304" pitchFamily="2"/>
              </a:rPr>
              <a:t> By 2030, ensure </a:t>
            </a:r>
            <a:r>
              <a:rPr lang="it-IT" sz="1050" b="1" spc="-15">
                <a:solidFill>
                  <a:srgbClr val="FFFFFF"/>
                </a:solidFill>
                <a:latin typeface="Tahoma" panose="02020603050405020304" pitchFamily="2"/>
              </a:rPr>
              <a:t>that people everywhere have </a:t>
            </a:r>
            <a:r>
              <a:rPr lang="it-IT" sz="1150" b="1" spc="-15">
                <a:solidFill>
                  <a:srgbClr val="FFFFFF"/>
                </a:solidFill>
                <a:latin typeface="Arial" panose="02020603050405020304" pitchFamily="2"/>
              </a:rPr>
              <a:t>the relevant information and awareness for sustainable </a:t>
            </a:r>
            <a:r>
              <a:rPr lang="it-IT" sz="1050" b="1" spc="-15">
                <a:solidFill>
                  <a:srgbClr val="FFFFFF"/>
                </a:solidFill>
                <a:latin typeface="Tahoma" panose="02020603050405020304" pitchFamily="2"/>
              </a:rPr>
              <a:t>development and lifestyles in </a:t>
            </a:r>
            <a:r>
              <a:rPr lang="it-IT" sz="1150" b="1" spc="-15">
                <a:solidFill>
                  <a:srgbClr val="FFFFFF"/>
                </a:solidFill>
                <a:latin typeface="Arial" panose="02020603050405020304" pitchFamily="2"/>
              </a:rPr>
              <a:t>harmony with nature. </a:t>
            </a:r>
          </a:p>
          <a:p>
            <a:pPr marL="0" marR="0" indent="0" algn="l">
              <a:lnSpc>
                <a:spcPts val="1300"/>
              </a:lnSpc>
              <a:spcBef>
                <a:spcPts val="855"/>
              </a:spcBef>
              <a:spcAft>
                <a:spcPts val="0"/>
              </a:spcAft>
            </a:pPr>
            <a:r>
              <a:rPr lang="it-IT" sz="1050" b="1" spc="-25">
                <a:solidFill>
                  <a:srgbClr val="D12229"/>
                </a:solidFill>
                <a:latin typeface="Tahoma" panose="02020603050405020304" pitchFamily="2"/>
              </a:rPr>
              <a:t>Target 13.3:</a:t>
            </a:r>
            <a:r>
              <a:rPr lang="it-IT" sz="1050" b="1" spc="-25">
                <a:solidFill>
                  <a:srgbClr val="FFFFFF"/>
                </a:solidFill>
                <a:latin typeface="Tahoma" panose="02020603050405020304" pitchFamily="2"/>
              </a:rPr>
              <a:t> Improve </a:t>
            </a:r>
          </a:p>
          <a:p>
            <a:pPr marL="0" marR="0" indent="0" algn="l">
              <a:lnSpc>
                <a:spcPts val="1600"/>
              </a:lnSpc>
              <a:spcBef>
                <a:spcPts val="0"/>
              </a:spcBef>
              <a:spcAft>
                <a:spcPts val="0"/>
              </a:spcAft>
            </a:pPr>
            <a:r>
              <a:rPr lang="it-IT" sz="1150" b="1" spc="-30">
                <a:solidFill>
                  <a:srgbClr val="FFFFFF"/>
                </a:solidFill>
                <a:latin typeface="Arial" panose="02020603050405020304" pitchFamily="2"/>
              </a:rPr>
              <a:t>education, awareness-raising and human and institutional </a:t>
            </a:r>
            <a:r>
              <a:rPr lang="it-IT" sz="1050" b="1" spc="-30">
                <a:solidFill>
                  <a:srgbClr val="FFFFFF"/>
                </a:solidFill>
                <a:latin typeface="Tahoma" panose="02020603050405020304" pitchFamily="2"/>
              </a:rPr>
              <a:t>capacity on climate change </a:t>
            </a:r>
          </a:p>
        </p:txBody>
      </p:sp>
      <p:sp>
        <p:nvSpPr>
          <p:cNvPr id="6" name="Segnaposto testo 5"/>
          <p:cNvSpPr>
            <a:spLocks noGrp="1"/>
          </p:cNvSpPr>
          <p:nvPr>
            <p:ph type="body" idx="10"/>
          </p:nvPr>
        </p:nvSpPr>
        <p:spPr>
          <a:xfrm>
            <a:off x="4641215" y="1082675"/>
            <a:ext cx="1959610" cy="5524500"/>
          </a:xfrm>
          <a:prstGeom prst="rect">
            <a:avLst/>
          </a:prstGeom>
          <a:noFill/>
          <a:ln w="0" cmpd="sng">
            <a:noFill/>
            <a:prstDash val="solid"/>
          </a:ln>
        </p:spPr>
        <p:txBody>
          <a:bodyPr vert="horz" lIns="0" tIns="2540" rIns="0" bIns="0" anchor="t"/>
          <a:lstStyle/>
          <a:p>
            <a:pPr marL="0" marR="137160" indent="0" algn="l">
              <a:lnSpc>
                <a:spcPts val="1600"/>
              </a:lnSpc>
              <a:spcAft>
                <a:spcPts val="0"/>
              </a:spcAft>
            </a:pPr>
            <a:r>
              <a:rPr lang="it-IT" sz="1050" b="1" spc="0">
                <a:solidFill>
                  <a:srgbClr val="FFFFFF"/>
                </a:solidFill>
                <a:latin typeface="Tahoma" panose="02020603050405020304" pitchFamily="2"/>
              </a:rPr>
              <a:t>mitigation, adaptation, impact reduction and early </a:t>
            </a:r>
            <a:r>
              <a:rPr lang="it-IT" sz="1150" b="1" spc="0">
                <a:solidFill>
                  <a:srgbClr val="FFFFFF"/>
                </a:solidFill>
                <a:latin typeface="Arial" panose="02020603050405020304" pitchFamily="2"/>
              </a:rPr>
              <a:t>warning. </a:t>
            </a:r>
          </a:p>
          <a:p>
            <a:pPr marL="0" marR="0" indent="0" algn="l">
              <a:lnSpc>
                <a:spcPts val="1600"/>
              </a:lnSpc>
              <a:spcBef>
                <a:spcPts val="565"/>
              </a:spcBef>
              <a:spcAft>
                <a:spcPts val="0"/>
              </a:spcAft>
            </a:pPr>
            <a:r>
              <a:rPr lang="it-IT" sz="1050" b="1" spc="-15">
                <a:solidFill>
                  <a:srgbClr val="FFFFFF"/>
                </a:solidFill>
                <a:latin typeface="Tahoma" panose="02020603050405020304" pitchFamily="2"/>
              </a:rPr>
              <a:t>Governments’ progress on implementing education for sustainable development will </a:t>
            </a:r>
            <a:r>
              <a:rPr lang="it-IT" sz="1150" b="1" spc="-15">
                <a:solidFill>
                  <a:srgbClr val="FFFFFF"/>
                </a:solidFill>
                <a:latin typeface="Arial" panose="02020603050405020304" pitchFamily="2"/>
              </a:rPr>
              <a:t>be monitored with a variety </a:t>
            </a:r>
            <a:r>
              <a:rPr lang="it-IT" sz="1050" b="1" spc="-15">
                <a:solidFill>
                  <a:srgbClr val="FFFFFF"/>
                </a:solidFill>
                <a:latin typeface="Tahoma" panose="02020603050405020304" pitchFamily="2"/>
              </a:rPr>
              <a:t>of indicators, including the: </a:t>
            </a:r>
          </a:p>
          <a:p>
            <a:pPr marL="137160" marR="0" indent="137160" algn="l">
              <a:lnSpc>
                <a:spcPts val="1600"/>
              </a:lnSpc>
              <a:spcBef>
                <a:spcPts val="540"/>
              </a:spcBef>
              <a:spcAft>
                <a:spcPts val="0"/>
              </a:spcAft>
              <a:buFont typeface="Symbol"/>
              <a:buChar char="·"/>
            </a:pPr>
            <a:r>
              <a:rPr lang="it-IT" sz="1150" b="1" spc="0">
                <a:solidFill>
                  <a:srgbClr val="FFFFFF"/>
                </a:solidFill>
                <a:latin typeface="Arial" panose="02020603050405020304" pitchFamily="2"/>
              </a:rPr>
              <a:t>“Extent to which... education for </a:t>
            </a:r>
          </a:p>
          <a:p>
            <a:pPr marL="137160" marR="0" indent="0" algn="l">
              <a:lnSpc>
                <a:spcPts val="1600"/>
              </a:lnSpc>
              <a:spcBef>
                <a:spcPts val="20"/>
              </a:spcBef>
              <a:spcAft>
                <a:spcPts val="0"/>
              </a:spcAft>
            </a:pPr>
            <a:r>
              <a:rPr lang="it-IT" sz="1050" b="1" spc="0">
                <a:solidFill>
                  <a:srgbClr val="FFFFFF"/>
                </a:solidFill>
                <a:latin typeface="Tahoma" panose="02020603050405020304" pitchFamily="2"/>
              </a:rPr>
              <a:t>sustainable development </a:t>
            </a:r>
            <a:r>
              <a:rPr lang="it-IT" sz="1150" b="1" spc="0">
                <a:solidFill>
                  <a:srgbClr val="FFFFFF"/>
                </a:solidFill>
                <a:latin typeface="Arial" panose="02020603050405020304" pitchFamily="2"/>
              </a:rPr>
              <a:t>(including climate </a:t>
            </a:r>
          </a:p>
          <a:p>
            <a:pPr marL="137160" marR="0" indent="0" algn="l">
              <a:lnSpc>
                <a:spcPts val="1300"/>
              </a:lnSpc>
              <a:spcBef>
                <a:spcPts val="305"/>
              </a:spcBef>
              <a:spcAft>
                <a:spcPts val="0"/>
              </a:spcAft>
            </a:pPr>
            <a:r>
              <a:rPr lang="it-IT" sz="1150" b="1" spc="-30">
                <a:solidFill>
                  <a:srgbClr val="FFFFFF"/>
                </a:solidFill>
                <a:latin typeface="Arial" panose="02020603050405020304" pitchFamily="2"/>
              </a:rPr>
              <a:t>change education)... </a:t>
            </a:r>
          </a:p>
          <a:p>
            <a:pPr marL="137160" marR="0" indent="0" algn="l">
              <a:lnSpc>
                <a:spcPts val="1600"/>
              </a:lnSpc>
              <a:spcBef>
                <a:spcPts val="10"/>
              </a:spcBef>
              <a:spcAft>
                <a:spcPts val="0"/>
              </a:spcAft>
            </a:pPr>
            <a:r>
              <a:rPr lang="it-IT" sz="1150" b="1" spc="-10">
                <a:solidFill>
                  <a:srgbClr val="FFFFFF"/>
                </a:solidFill>
                <a:latin typeface="Arial" panose="02020603050405020304" pitchFamily="2"/>
              </a:rPr>
              <a:t>are mainstreamed in (a) </a:t>
            </a:r>
            <a:r>
              <a:rPr lang="it-IT" sz="1050" b="1" spc="-10">
                <a:solidFill>
                  <a:srgbClr val="FFFFFF"/>
                </a:solidFill>
                <a:latin typeface="Tahoma" panose="02020603050405020304" pitchFamily="2"/>
              </a:rPr>
              <a:t>national education policies; (b) curricula; (c) teacher education; and (d) student assessment” and the </a:t>
            </a:r>
          </a:p>
          <a:p>
            <a:pPr marL="137160" marR="0" indent="137160" algn="l">
              <a:lnSpc>
                <a:spcPts val="1600"/>
              </a:lnSpc>
              <a:spcBef>
                <a:spcPts val="560"/>
              </a:spcBef>
              <a:spcAft>
                <a:spcPts val="0"/>
              </a:spcAft>
              <a:buFont typeface="Symbol"/>
              <a:buChar char="·"/>
            </a:pPr>
            <a:r>
              <a:rPr lang="it-IT" sz="1150" b="1" spc="0">
                <a:solidFill>
                  <a:srgbClr val="FFFFFF"/>
                </a:solidFill>
                <a:latin typeface="Arial" panose="02020603050405020304" pitchFamily="2"/>
              </a:rPr>
              <a:t>Number of countries that have integrated </a:t>
            </a:r>
            <a:r>
              <a:rPr lang="it-IT" sz="1050" b="1" spc="0">
                <a:solidFill>
                  <a:srgbClr val="FFFFFF"/>
                </a:solidFill>
                <a:latin typeface="Tahoma" panose="02020603050405020304" pitchFamily="2"/>
              </a:rPr>
              <a:t>mitigation, adaptation, impact reduction and early warning into primary, </a:t>
            </a:r>
            <a:r>
              <a:rPr lang="it-IT" sz="1150" b="1" spc="0">
                <a:solidFill>
                  <a:srgbClr val="FFFFFF"/>
                </a:solidFill>
                <a:latin typeface="Arial" panose="02020603050405020304" pitchFamily="2"/>
              </a:rPr>
              <a:t>secondary and tertiary curricula. </a:t>
            </a:r>
          </a:p>
          <a:p>
            <a:pPr marL="0" marR="0" indent="0" algn="l">
              <a:lnSpc>
                <a:spcPts val="1100"/>
              </a:lnSpc>
              <a:spcBef>
                <a:spcPts val="610"/>
              </a:spcBef>
              <a:spcAft>
                <a:spcPts val="0"/>
              </a:spcAft>
            </a:pPr>
            <a:r>
              <a:rPr lang="it-IT" sz="900" spc="0">
                <a:solidFill>
                  <a:srgbClr val="000000"/>
                </a:solidFill>
                <a:latin typeface="Tahoma" panose="02020603050405020304" pitchFamily="2"/>
              </a:rPr>
              <a:t>. </a:t>
            </a:r>
          </a:p>
        </p:txBody>
      </p:sp>
      <p:sp>
        <p:nvSpPr>
          <p:cNvPr id="9" name="Segnaposto testo 8"/>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10" name="Segnaposto testo 9"/>
          <p:cNvSpPr>
            <a:spLocks noGrp="1"/>
          </p:cNvSpPr>
          <p:nvPr>
            <p:ph type="body" idx="10"/>
          </p:nvPr>
        </p:nvSpPr>
        <p:spPr>
          <a:xfrm>
            <a:off x="6922135" y="6931025"/>
            <a:ext cx="481330" cy="631190"/>
          </a:xfrm>
          <a:prstGeom prst="rect">
            <a:avLst/>
          </a:prstGeom>
          <a:solidFill>
            <a:srgbClr val="00ADB6"/>
          </a:solidFill>
          <a:ln w="0" cmpd="sng">
            <a:noFill/>
            <a:prstDash val="solid"/>
          </a:ln>
        </p:spPr>
        <p:txBody>
          <a:bodyPr vert="horz" lIns="0" tIns="20955" rIns="0" bIns="0" anchor="t"/>
          <a:lstStyle/>
          <a:p>
            <a:pPr marL="91440" marR="0" indent="0" algn="l">
              <a:lnSpc>
                <a:spcPts val="2000"/>
              </a:lnSpc>
              <a:spcAft>
                <a:spcPts val="2765"/>
              </a:spcAft>
            </a:pPr>
            <a:r>
              <a:rPr lang="it-IT" sz="1750" b="1" spc="90">
                <a:solidFill>
                  <a:srgbClr val="FFFFFF"/>
                </a:solidFill>
                <a:latin typeface="Arial" panose="02020603050405020304" pitchFamily="2"/>
              </a:rPr>
              <a:t>31 </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cSld name="layout 34">
    <p:bg>
      <p:bgPr>
        <a:solidFill>
          <a:schemeClr val="bg1">
            <a:alpha val="100000"/>
          </a:schemeClr>
        </a:solidFill>
        <a:effectLst/>
      </p:bgPr>
    </p:bg>
    <p:spTree>
      <p:nvGrpSpPr>
        <p:cNvPr id="1" name=""/>
        <p:cNvGrpSpPr/>
        <p:nvPr/>
      </p:nvGrpSpPr>
      <p:grpSpPr>
        <a:xfrm>
          <a:off x="0" y="0"/>
          <a:ext cx="0" cy="0"/>
          <a:chOff x="0" y="0"/>
          <a:chExt cx="0" cy="0"/>
        </a:xfrm>
      </p:grpSpPr>
      <p:sp>
        <p:nvSpPr>
          <p:cNvPr id="8" name="Segnaposto testo 7"/>
          <p:cNvSpPr>
            <a:spLocks noGrp="1"/>
          </p:cNvSpPr>
          <p:nvPr>
            <p:ph type="body" idx="10"/>
          </p:nvPr>
        </p:nvSpPr>
        <p:spPr>
          <a:xfrm>
            <a:off x="152400" y="6931025"/>
            <a:ext cx="478790" cy="631190"/>
          </a:xfrm>
          <a:prstGeom prst="rect">
            <a:avLst/>
          </a:prstGeom>
          <a:solidFill>
            <a:srgbClr val="00ADB6"/>
          </a:solidFill>
          <a:ln w="0" cmpd="sng">
            <a:noFill/>
            <a:prstDash val="solid"/>
          </a:ln>
        </p:spPr>
        <p:txBody>
          <a:bodyPr vert="horz" lIns="0" tIns="20320" rIns="0" bIns="0" anchor="t"/>
          <a:lstStyle/>
          <a:p>
            <a:pPr marL="91440" marR="0" indent="0" algn="l">
              <a:lnSpc>
                <a:spcPts val="2100"/>
              </a:lnSpc>
              <a:spcAft>
                <a:spcPts val="2750"/>
              </a:spcAft>
            </a:pPr>
            <a:r>
              <a:rPr lang="it-IT" sz="1800" b="1" spc="150">
                <a:solidFill>
                  <a:srgbClr val="FFFFFF"/>
                </a:solidFill>
                <a:latin typeface="Arial" panose="02020603050405020304" pitchFamily="2"/>
              </a:rPr>
              <a:t>32 </a:t>
            </a:r>
          </a:p>
        </p:txBody>
      </p:sp>
      <p:sp>
        <p:nvSpPr>
          <p:cNvPr id="9" name="Segnaposto testo 8"/>
          <p:cNvSpPr>
            <a:spLocks noGrp="1"/>
          </p:cNvSpPr>
          <p:nvPr>
            <p:ph type="body" idx="10"/>
          </p:nvPr>
        </p:nvSpPr>
        <p:spPr>
          <a:xfrm>
            <a:off x="935990" y="73025"/>
            <a:ext cx="1962785" cy="1630045"/>
          </a:xfrm>
          <a:prstGeom prst="rect">
            <a:avLst/>
          </a:prstGeom>
          <a:noFill/>
          <a:ln w="0" cmpd="sng">
            <a:noFill/>
            <a:prstDash val="solid"/>
          </a:ln>
        </p:spPr>
        <p:txBody>
          <a:bodyPr vert="horz" lIns="0" tIns="624840" rIns="0" bIns="0" anchor="t"/>
          <a:lstStyle/>
          <a:p>
            <a:pPr marL="0" marR="0" indent="0" algn="l">
              <a:lnSpc>
                <a:spcPts val="1300"/>
              </a:lnSpc>
              <a:spcAft>
                <a:spcPts val="0"/>
              </a:spcAft>
            </a:pPr>
            <a:r>
              <a:rPr lang="it-IT" sz="1050" spc="25">
                <a:solidFill>
                  <a:srgbClr val="000000"/>
                </a:solidFill>
                <a:latin typeface="Tahoma" panose="02020603050405020304" pitchFamily="2"/>
              </a:rPr>
              <a:t>education system can we ensure that all students learn about climate change. </a:t>
            </a:r>
          </a:p>
          <a:p>
            <a:pPr marL="0" marR="91440" indent="0" algn="l">
              <a:lnSpc>
                <a:spcPts val="1300"/>
              </a:lnSpc>
              <a:spcBef>
                <a:spcPts val="1120"/>
              </a:spcBef>
              <a:spcAft>
                <a:spcPts val="175"/>
              </a:spcAft>
            </a:pPr>
            <a:r>
              <a:rPr lang="it-IT" sz="1050" spc="0">
                <a:solidFill>
                  <a:srgbClr val="000000"/>
                </a:solidFill>
                <a:latin typeface="Tahoma" panose="02020603050405020304" pitchFamily="2"/>
              </a:rPr>
              <a:t>Finally, the issue of the financial resources needed to </a:t>
            </a:r>
          </a:p>
        </p:txBody>
      </p:sp>
      <p:sp>
        <p:nvSpPr>
          <p:cNvPr id="10" name="Segnaposto testo 9"/>
          <p:cNvSpPr>
            <a:spLocks noGrp="1"/>
          </p:cNvSpPr>
          <p:nvPr>
            <p:ph type="body" idx="10"/>
          </p:nvPr>
        </p:nvSpPr>
        <p:spPr>
          <a:xfrm>
            <a:off x="935990" y="2582545"/>
            <a:ext cx="1962785" cy="4495165"/>
          </a:xfrm>
          <a:prstGeom prst="rect">
            <a:avLst/>
          </a:prstGeom>
          <a:noFill/>
          <a:ln w="0" cmpd="sng">
            <a:noFill/>
            <a:prstDash val="solid"/>
          </a:ln>
        </p:spPr>
        <p:txBody>
          <a:bodyPr vert="horz" lIns="0" tIns="1905" rIns="0" bIns="0" anchor="t"/>
          <a:lstStyle/>
          <a:p>
            <a:pPr marL="0" marR="0" indent="0" algn="l">
              <a:lnSpc>
                <a:spcPts val="1300"/>
              </a:lnSpc>
              <a:spcAft>
                <a:spcPts val="0"/>
              </a:spcAft>
            </a:pPr>
            <a:r>
              <a:rPr lang="it-IT" sz="1050" spc="20">
                <a:solidFill>
                  <a:srgbClr val="000000"/>
                </a:solidFill>
                <a:latin typeface="Tahoma" panose="02020603050405020304" pitchFamily="2"/>
              </a:rPr>
              <a:t>Even though all United </a:t>
            </a:r>
          </a:p>
          <a:p>
            <a:pPr marL="0" marR="137160" indent="0" algn="l">
              <a:lnSpc>
                <a:spcPts val="1300"/>
              </a:lnSpc>
              <a:spcBef>
                <a:spcPts val="0"/>
              </a:spcBef>
              <a:spcAft>
                <a:spcPts val="0"/>
              </a:spcAft>
            </a:pPr>
            <a:r>
              <a:rPr lang="it-IT" sz="1050" spc="0">
                <a:solidFill>
                  <a:srgbClr val="000000"/>
                </a:solidFill>
                <a:latin typeface="Tahoma" panose="02020603050405020304" pitchFamily="2"/>
              </a:rPr>
              <a:t>Nations member states have adopted the SDGs, there is no global mechanism to hold governments accountable and ensure action for climate empowerment. </a:t>
            </a:r>
          </a:p>
          <a:p>
            <a:pPr marL="0" marR="91440" indent="0" algn="l">
              <a:lnSpc>
                <a:spcPts val="1300"/>
              </a:lnSpc>
              <a:spcBef>
                <a:spcPts val="1120"/>
              </a:spcBef>
              <a:spcAft>
                <a:spcPts val="0"/>
              </a:spcAft>
            </a:pPr>
            <a:r>
              <a:rPr lang="it-IT" sz="1050" spc="0">
                <a:solidFill>
                  <a:srgbClr val="000000"/>
                </a:solidFill>
                <a:latin typeface="Tahoma" panose="02020603050405020304" pitchFamily="2"/>
              </a:rPr>
              <a:t>With the mandate to monitor educational outcomes as part of the SDG agenda, there has been a global push for more standardised assessments, and a drive for all students to master the basics in </a:t>
            </a:r>
          </a:p>
          <a:p>
            <a:pPr marL="0" marR="0" indent="0" algn="l">
              <a:lnSpc>
                <a:spcPts val="1300"/>
              </a:lnSpc>
              <a:spcBef>
                <a:spcPts val="0"/>
              </a:spcBef>
              <a:spcAft>
                <a:spcPts val="0"/>
              </a:spcAft>
            </a:pPr>
            <a:r>
              <a:rPr lang="it-IT" sz="1050" spc="0">
                <a:solidFill>
                  <a:srgbClr val="000000"/>
                </a:solidFill>
                <a:latin typeface="Tahoma" panose="02020603050405020304" pitchFamily="2"/>
              </a:rPr>
              <a:t>“core” subjects. As a result, subjects such as numeracy and literacy are often given disproportionate attention, at the expense of critical issues like education for sustainable development (including climate change). Country rankings on international assessments such as the OECD´s Programme for International Student Assessment (PISA) - which  </a:t>
            </a:r>
          </a:p>
        </p:txBody>
      </p:sp>
      <p:sp>
        <p:nvSpPr>
          <p:cNvPr id="11" name="Segnaposto testo 10"/>
          <p:cNvSpPr>
            <a:spLocks noGrp="1"/>
          </p:cNvSpPr>
          <p:nvPr>
            <p:ph type="body" idx="10"/>
          </p:nvPr>
        </p:nvSpPr>
        <p:spPr>
          <a:xfrm>
            <a:off x="3121025" y="73025"/>
            <a:ext cx="1914525" cy="1630045"/>
          </a:xfrm>
          <a:prstGeom prst="rect">
            <a:avLst/>
          </a:prstGeom>
          <a:noFill/>
          <a:ln w="0" cmpd="sng">
            <a:noFill/>
            <a:prstDash val="solid"/>
          </a:ln>
        </p:spPr>
        <p:txBody>
          <a:bodyPr vert="horz" lIns="0" tIns="624205" rIns="0" bIns="0" anchor="t"/>
          <a:lstStyle/>
          <a:p>
            <a:pPr marL="0" marR="0" indent="0" algn="l">
              <a:lnSpc>
                <a:spcPts val="1300"/>
              </a:lnSpc>
              <a:spcAft>
                <a:spcPts val="0"/>
              </a:spcAft>
            </a:pPr>
            <a:r>
              <a:rPr lang="it-IT" sz="1050" spc="0">
                <a:solidFill>
                  <a:srgbClr val="000000"/>
                </a:solidFill>
                <a:latin typeface="Tahoma" panose="02020603050405020304" pitchFamily="2"/>
              </a:rPr>
              <a:t>support national strategies in developing countries has been neglected. The adoption of a plan to implement measures encouraging CCE in Katowice must therefore be welcomed. </a:t>
            </a:r>
          </a:p>
        </p:txBody>
      </p:sp>
      <p:sp>
        <p:nvSpPr>
          <p:cNvPr id="12" name="Segnaposto testo 11"/>
          <p:cNvSpPr>
            <a:spLocks noGrp="1"/>
          </p:cNvSpPr>
          <p:nvPr>
            <p:ph type="body" idx="10"/>
          </p:nvPr>
        </p:nvSpPr>
        <p:spPr>
          <a:xfrm>
            <a:off x="3121025" y="2582545"/>
            <a:ext cx="1914525" cy="4504055"/>
          </a:xfrm>
          <a:prstGeom prst="rect">
            <a:avLst/>
          </a:prstGeom>
          <a:noFill/>
          <a:ln w="0" cmpd="sng">
            <a:noFill/>
            <a:prstDash val="solid"/>
          </a:ln>
        </p:spPr>
        <p:txBody>
          <a:bodyPr vert="horz" lIns="0" tIns="1270" rIns="0" bIns="0" anchor="t"/>
          <a:lstStyle/>
          <a:p>
            <a:pPr marL="0" marR="0" indent="0" algn="l">
              <a:lnSpc>
                <a:spcPts val="1300"/>
              </a:lnSpc>
              <a:spcAft>
                <a:spcPts val="0"/>
              </a:spcAft>
            </a:pPr>
            <a:r>
              <a:rPr lang="it-IT" sz="1050" spc="30">
                <a:solidFill>
                  <a:srgbClr val="000000"/>
                </a:solidFill>
                <a:latin typeface="Tahoma" panose="02020603050405020304" pitchFamily="2"/>
              </a:rPr>
              <a:t>tests 15-year-old students in reading, mathematics and science - and school rankings based on national assessment results within marketised public education systems encourage countries and schools to focus time and resources on examination subjects. This marginalises subjects that are not included in the assessments. </a:t>
            </a:r>
          </a:p>
          <a:p>
            <a:pPr marL="0" marR="45720" indent="0" algn="l">
              <a:lnSpc>
                <a:spcPts val="1300"/>
              </a:lnSpc>
              <a:spcBef>
                <a:spcPts val="1135"/>
              </a:spcBef>
              <a:spcAft>
                <a:spcPts val="0"/>
              </a:spcAft>
            </a:pPr>
            <a:r>
              <a:rPr lang="it-IT" sz="1050" spc="0">
                <a:solidFill>
                  <a:srgbClr val="000000"/>
                </a:solidFill>
                <a:latin typeface="Tahoma" panose="02020603050405020304" pitchFamily="2"/>
              </a:rPr>
              <a:t>Politicisation of education also poses a challenge to implementing climate change education universally. Some politicians deny the scientific proof of human-caused climate change, often influenced by powerful oil and gas companies. As a result, climate change education remains under-prioritised and underfunded. Sometimes science teachers are even encouraged to allow students  </a:t>
            </a:r>
          </a:p>
        </p:txBody>
      </p:sp>
      <p:sp>
        <p:nvSpPr>
          <p:cNvPr id="13" name="Segnaposto testo 12"/>
          <p:cNvSpPr>
            <a:spLocks noGrp="1"/>
          </p:cNvSpPr>
          <p:nvPr>
            <p:ph type="body" idx="10"/>
          </p:nvPr>
        </p:nvSpPr>
        <p:spPr>
          <a:xfrm>
            <a:off x="5303520" y="73025"/>
            <a:ext cx="1957070" cy="1630045"/>
          </a:xfrm>
          <a:prstGeom prst="rect">
            <a:avLst/>
          </a:prstGeom>
          <a:noFill/>
          <a:ln w="0" cmpd="sng">
            <a:noFill/>
            <a:prstDash val="solid"/>
          </a:ln>
        </p:spPr>
        <p:txBody>
          <a:bodyPr vert="horz" lIns="0" tIns="624840" rIns="0" bIns="0" anchor="t"/>
          <a:lstStyle/>
          <a:p>
            <a:pPr marL="0" marR="0" indent="0" algn="l">
              <a:lnSpc>
                <a:spcPts val="1300"/>
              </a:lnSpc>
              <a:spcAft>
                <a:spcPts val="1295"/>
              </a:spcAft>
            </a:pPr>
            <a:r>
              <a:rPr lang="it-IT" sz="1050" spc="20">
                <a:solidFill>
                  <a:srgbClr val="000000"/>
                </a:solidFill>
                <a:latin typeface="Tahoma" panose="02020603050405020304" pitchFamily="2"/>
              </a:rPr>
              <a:t>However, much more will be needed to place education at the core of national, regional and global efforts to combat climate change. </a:t>
            </a:r>
          </a:p>
        </p:txBody>
      </p:sp>
      <p:sp>
        <p:nvSpPr>
          <p:cNvPr id="14" name="Segnaposto testo 13"/>
          <p:cNvSpPr>
            <a:spLocks noGrp="1"/>
          </p:cNvSpPr>
          <p:nvPr>
            <p:ph type="body" idx="10"/>
          </p:nvPr>
        </p:nvSpPr>
        <p:spPr>
          <a:xfrm>
            <a:off x="5303520" y="2582545"/>
            <a:ext cx="1957070" cy="3162935"/>
          </a:xfrm>
          <a:prstGeom prst="rect">
            <a:avLst/>
          </a:prstGeom>
          <a:noFill/>
          <a:ln w="0" cmpd="sng">
            <a:noFill/>
            <a:prstDash val="solid"/>
          </a:ln>
        </p:spPr>
        <p:txBody>
          <a:bodyPr vert="horz" lIns="0" tIns="1270" rIns="0" bIns="0" anchor="t"/>
          <a:lstStyle/>
          <a:p>
            <a:pPr marL="0" marR="0" indent="0" algn="l">
              <a:lnSpc>
                <a:spcPts val="1300"/>
              </a:lnSpc>
              <a:spcAft>
                <a:spcPts val="0"/>
              </a:spcAft>
            </a:pPr>
            <a:r>
              <a:rPr lang="it-IT" sz="1050" spc="20">
                <a:solidFill>
                  <a:srgbClr val="000000"/>
                </a:solidFill>
                <a:latin typeface="Tahoma" panose="02020603050405020304" pitchFamily="2"/>
              </a:rPr>
              <a:t>to debate the causes of climate change, fostering climate denial rather than providing students with scientific knowledge of the phenomena and the tools and awareness to take action to tackle it. </a:t>
            </a:r>
          </a:p>
          <a:p>
            <a:pPr marL="0" marR="45720" indent="0" algn="l">
              <a:lnSpc>
                <a:spcPts val="1300"/>
              </a:lnSpc>
              <a:spcBef>
                <a:spcPts val="1135"/>
              </a:spcBef>
              <a:spcAft>
                <a:spcPts val="0"/>
              </a:spcAft>
            </a:pPr>
            <a:r>
              <a:rPr lang="it-IT" sz="1050" spc="20">
                <a:solidFill>
                  <a:srgbClr val="000000"/>
                </a:solidFill>
                <a:latin typeface="Tahoma" panose="02020603050405020304" pitchFamily="2"/>
              </a:rPr>
              <a:t>For climate change education to become universal, it must become a curricular priority in every jurisdiction and be included in teacher training at all levels of education. Teachers need the support, time and resources to be able to provide students with the knowledge, skills and attitudes to respond to climate crisis. </a:t>
            </a:r>
          </a:p>
        </p:txBody>
      </p:sp>
      <p:sp>
        <p:nvSpPr>
          <p:cNvPr id="15" name="Segnaposto testo 14"/>
          <p:cNvSpPr>
            <a:spLocks noGrp="1"/>
          </p:cNvSpPr>
          <p:nvPr>
            <p:ph type="body" idx="10"/>
          </p:nvPr>
        </p:nvSpPr>
        <p:spPr>
          <a:xfrm>
            <a:off x="338455" y="1450975"/>
            <a:ext cx="109855" cy="4038600"/>
          </a:xfrm>
          <a:prstGeom prst="rect">
            <a:avLst/>
          </a:prstGeom>
          <a:noFill/>
          <a:ln w="0" cmpd="sng">
            <a:noFill/>
            <a:prstDash val="solid"/>
          </a:ln>
        </p:spPr>
        <p:txBody>
          <a:bodyPr vert="vert270" lIns="0" tIns="0" rIns="0" bIns="0" anchor="t"/>
          <a:lstStyle/>
          <a:p>
            <a:pPr marL="0" marR="0" indent="0" algn="l">
              <a:lnSpc>
                <a:spcPts val="900"/>
              </a:lnSpc>
              <a:spcAft>
                <a:spcPts val="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16" name="Segnaposto testo 15"/>
          <p:cNvSpPr>
            <a:spLocks noGrp="1"/>
          </p:cNvSpPr>
          <p:nvPr>
            <p:ph type="body" idx="10"/>
          </p:nvPr>
        </p:nvSpPr>
        <p:spPr>
          <a:xfrm>
            <a:off x="935990" y="1703070"/>
            <a:ext cx="6324600" cy="879475"/>
          </a:xfrm>
          <a:prstGeom prst="rect">
            <a:avLst/>
          </a:prstGeom>
          <a:noFill/>
          <a:ln w="0" cmpd="sng">
            <a:noFill/>
            <a:prstDash val="solid"/>
          </a:ln>
        </p:spPr>
        <p:txBody>
          <a:bodyPr vert="horz" lIns="0" tIns="351155" rIns="0" bIns="0" anchor="t"/>
          <a:lstStyle/>
          <a:p>
            <a:pPr marL="0" marR="0" indent="0" algn="l">
              <a:lnSpc>
                <a:spcPts val="2000"/>
              </a:lnSpc>
              <a:spcAft>
                <a:spcPts val="2085"/>
              </a:spcAft>
            </a:pPr>
            <a:r>
              <a:rPr lang="it-IT" sz="1650" b="1" spc="50">
                <a:solidFill>
                  <a:srgbClr val="00ADB6"/>
                </a:solidFill>
                <a:latin typeface="Tahoma" panose="02020603050405020304" pitchFamily="2"/>
              </a:rPr>
              <a:t>Challenges to universal climate change education </a:t>
            </a: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cSld name="layout 35">
    <p:bg>
      <p:bgPr>
        <a:solidFill>
          <a:schemeClr val="bg1">
            <a:alpha val="100000"/>
          </a:schemeClr>
        </a:solidFill>
        <a:effectLst/>
      </p:bgPr>
    </p:bg>
    <p:spTree>
      <p:nvGrpSpPr>
        <p:cNvPr id="1" name=""/>
        <p:cNvGrpSpPr/>
        <p:nvPr/>
      </p:nvGrpSpPr>
      <p:grpSpPr>
        <a:xfrm>
          <a:off x="0" y="0"/>
          <a:ext cx="0" cy="0"/>
          <a:chOff x="0" y="0"/>
          <a:chExt cx="0" cy="0"/>
        </a:xfrm>
      </p:grpSpPr>
      <p:sp>
        <p:nvSpPr>
          <p:cNvPr id="2" name="Segnaposto testo 1"/>
          <p:cNvSpPr>
            <a:spLocks noGrp="1"/>
          </p:cNvSpPr>
          <p:nvPr>
            <p:ph type="body" idx="10"/>
          </p:nvPr>
        </p:nvSpPr>
        <p:spPr>
          <a:xfrm>
            <a:off x="301625" y="63500"/>
            <a:ext cx="5257800" cy="1147445"/>
          </a:xfrm>
          <a:prstGeom prst="rect">
            <a:avLst/>
          </a:prstGeom>
          <a:noFill/>
          <a:ln w="0" cmpd="sng">
            <a:noFill/>
            <a:prstDash val="solid"/>
          </a:ln>
        </p:spPr>
        <p:txBody>
          <a:bodyPr vert="horz" lIns="0" tIns="619125" rIns="0" bIns="0" anchor="t"/>
          <a:lstStyle/>
          <a:p>
            <a:pPr marL="0" marR="0" indent="0" algn="l">
              <a:lnSpc>
                <a:spcPts val="2000"/>
              </a:lnSpc>
              <a:spcAft>
                <a:spcPts val="2085"/>
              </a:spcAft>
            </a:pPr>
            <a:r>
              <a:rPr lang="it-IT" sz="1650" b="1" spc="35">
                <a:solidFill>
                  <a:srgbClr val="00ADB6"/>
                </a:solidFill>
                <a:latin typeface="Tahoma" panose="02020603050405020304" pitchFamily="2"/>
              </a:rPr>
              <a:t>Education and climate change: fresh initiatives </a:t>
            </a:r>
          </a:p>
        </p:txBody>
      </p:sp>
      <p:sp>
        <p:nvSpPr>
          <p:cNvPr id="3" name="Segnaposto testo 2"/>
          <p:cNvSpPr>
            <a:spLocks noGrp="1"/>
          </p:cNvSpPr>
          <p:nvPr>
            <p:ph type="body" idx="10"/>
          </p:nvPr>
        </p:nvSpPr>
        <p:spPr>
          <a:xfrm>
            <a:off x="281940" y="2715895"/>
            <a:ext cx="1981200" cy="4507865"/>
          </a:xfrm>
          <a:prstGeom prst="rect">
            <a:avLst/>
          </a:prstGeom>
          <a:noFill/>
          <a:ln w="0" cmpd="sng">
            <a:noFill/>
            <a:prstDash val="solid"/>
          </a:ln>
        </p:spPr>
        <p:txBody>
          <a:bodyPr vert="horz" lIns="0" tIns="0" rIns="0" bIns="0" anchor="t"/>
          <a:lstStyle/>
          <a:p>
            <a:pPr marL="0" marR="0" indent="0" algn="l">
              <a:lnSpc>
                <a:spcPts val="1300"/>
              </a:lnSpc>
              <a:spcAft>
                <a:spcPts val="0"/>
              </a:spcAft>
            </a:pPr>
            <a:r>
              <a:rPr lang="it-IT" sz="1050" spc="15">
                <a:solidFill>
                  <a:srgbClr val="000000"/>
                </a:solidFill>
                <a:latin typeface="Tahoma" panose="02020603050405020304" pitchFamily="2"/>
              </a:rPr>
              <a:t>Fortunately, a number of international, national and local initiatives are springing up. One interesting example is the UN’s CC: Learn, a partnership of more than 30 multilateral organisations that work to strengthen education related to climate change.</a:t>
            </a:r>
            <a:r>
              <a:rPr lang="it-IT" sz="1050" spc="15" baseline="30000">
                <a:solidFill>
                  <a:srgbClr val="000000"/>
                </a:solidFill>
                <a:latin typeface="Tahoma" panose="02020603050405020304" pitchFamily="2"/>
              </a:rPr>
              <a:t>31</a:t>
            </a:r>
            <a:r>
              <a:rPr lang="it-IT" sz="1050" spc="15">
                <a:solidFill>
                  <a:srgbClr val="000000"/>
                </a:solidFill>
                <a:latin typeface="Tahoma" panose="02020603050405020304" pitchFamily="2"/>
              </a:rPr>
              <a:t>The programme supports knowledge sharing, emphasising the development of common educational materials on climate change, and coordinates training in cooperation with partners worldwide. </a:t>
            </a:r>
          </a:p>
          <a:p>
            <a:pPr marL="0" marR="0" indent="0" algn="l">
              <a:lnSpc>
                <a:spcPts val="1300"/>
              </a:lnSpc>
              <a:spcBef>
                <a:spcPts val="1200"/>
              </a:spcBef>
              <a:spcAft>
                <a:spcPts val="0"/>
              </a:spcAft>
            </a:pPr>
            <a:r>
              <a:rPr lang="it-IT" sz="1050" spc="0">
                <a:solidFill>
                  <a:srgbClr val="000000"/>
                </a:solidFill>
                <a:latin typeface="Tahoma" panose="02020603050405020304" pitchFamily="2"/>
              </a:rPr>
              <a:t>At the national level, UN CC: Learn encourages countries to develop and implement national educational strategies on climate change. It also participates in the application of Article 6 of the UNFCCC (on education, training and public awareness), and the Doha Programme. In addition, the programme includes a  </a:t>
            </a:r>
          </a:p>
        </p:txBody>
      </p:sp>
      <p:sp>
        <p:nvSpPr>
          <p:cNvPr id="4" name="Segnaposto testo 3"/>
          <p:cNvSpPr>
            <a:spLocks noGrp="1"/>
          </p:cNvSpPr>
          <p:nvPr>
            <p:ph type="body" idx="10"/>
          </p:nvPr>
        </p:nvSpPr>
        <p:spPr>
          <a:xfrm>
            <a:off x="3313430" y="1210945"/>
            <a:ext cx="1135380" cy="1504950"/>
          </a:xfrm>
          <a:prstGeom prst="rect">
            <a:avLst/>
          </a:prstGeom>
          <a:noFill/>
          <a:ln w="0" cmpd="sng">
            <a:noFill/>
            <a:prstDash val="solid"/>
          </a:ln>
        </p:spPr>
        <p:txBody>
          <a:bodyPr vert="horz" lIns="0" tIns="1905" rIns="0" bIns="0" anchor="t"/>
          <a:lstStyle/>
          <a:p>
            <a:pPr marL="0" marR="0" indent="0" algn="l">
              <a:lnSpc>
                <a:spcPts val="1300"/>
              </a:lnSpc>
              <a:spcAft>
                <a:spcPts val="0"/>
              </a:spcAft>
            </a:pPr>
            <a:r>
              <a:rPr lang="it-IT" sz="1050" spc="0">
                <a:solidFill>
                  <a:srgbClr val="000000"/>
                </a:solidFill>
                <a:latin typeface="Tahoma" panose="02020603050405020304" pitchFamily="2"/>
              </a:rPr>
              <a:t>knowledge sharing platform, online courses on CC and a resource guide for advanced learning. </a:t>
            </a:r>
          </a:p>
          <a:p>
            <a:pPr marL="0" marR="0" indent="0" algn="l">
              <a:lnSpc>
                <a:spcPts val="1300"/>
              </a:lnSpc>
              <a:spcBef>
                <a:spcPts val="1055"/>
              </a:spcBef>
              <a:spcAft>
                <a:spcPts val="0"/>
              </a:spcAft>
            </a:pPr>
            <a:r>
              <a:rPr lang="it-IT" sz="1050" spc="10">
                <a:solidFill>
                  <a:srgbClr val="000000"/>
                </a:solidFill>
                <a:latin typeface="Tahoma" panose="02020603050405020304" pitchFamily="2"/>
              </a:rPr>
              <a:t>The goal is to integrate climate </a:t>
            </a:r>
          </a:p>
        </p:txBody>
      </p:sp>
      <p:sp>
        <p:nvSpPr>
          <p:cNvPr id="5" name="Segnaposto testo 4"/>
          <p:cNvSpPr>
            <a:spLocks noGrp="1"/>
          </p:cNvSpPr>
          <p:nvPr>
            <p:ph type="body" idx="10"/>
          </p:nvPr>
        </p:nvSpPr>
        <p:spPr>
          <a:xfrm>
            <a:off x="2467610" y="2715895"/>
            <a:ext cx="1981200" cy="4291330"/>
          </a:xfrm>
          <a:prstGeom prst="rect">
            <a:avLst/>
          </a:prstGeom>
          <a:noFill/>
          <a:ln w="0" cmpd="sng">
            <a:noFill/>
            <a:prstDash val="solid"/>
          </a:ln>
        </p:spPr>
        <p:txBody>
          <a:bodyPr vert="horz" lIns="0" tIns="0" rIns="0" bIns="0" anchor="t"/>
          <a:lstStyle/>
          <a:p>
            <a:pPr marL="0" marR="0" indent="0" algn="l">
              <a:lnSpc>
                <a:spcPts val="1300"/>
              </a:lnSpc>
              <a:spcAft>
                <a:spcPts val="0"/>
              </a:spcAft>
            </a:pPr>
            <a:r>
              <a:rPr lang="it-IT" sz="1050" spc="10">
                <a:solidFill>
                  <a:srgbClr val="000000"/>
                </a:solidFill>
                <a:latin typeface="Tahoma" panose="02020603050405020304" pitchFamily="2"/>
              </a:rPr>
              <a:t>change into formal, nonformal and informal educational systems, particularly supporting the inclusion of climate in curricula by facilitating teacher training and contributing to the development of educational materials. </a:t>
            </a:r>
          </a:p>
          <a:p>
            <a:pPr marL="0" marR="45720" indent="0" algn="l">
              <a:lnSpc>
                <a:spcPts val="1300"/>
              </a:lnSpc>
              <a:spcBef>
                <a:spcPts val="1205"/>
              </a:spcBef>
              <a:spcAft>
                <a:spcPts val="0"/>
              </a:spcAft>
            </a:pPr>
            <a:r>
              <a:rPr lang="it-IT" sz="1050" spc="10">
                <a:solidFill>
                  <a:srgbClr val="000000"/>
                </a:solidFill>
                <a:latin typeface="Tahoma" panose="02020603050405020304" pitchFamily="2"/>
              </a:rPr>
              <a:t>UNESCO is actively involved in CCE. Its online course, “Climate Change in the Classroom”,</a:t>
            </a:r>
            <a:r>
              <a:rPr lang="it-IT" sz="1050" spc="10" baseline="30000">
                <a:solidFill>
                  <a:srgbClr val="000000"/>
                </a:solidFill>
                <a:latin typeface="Tahoma" panose="02020603050405020304" pitchFamily="2"/>
              </a:rPr>
              <a:t>32</a:t>
            </a:r>
            <a:r>
              <a:rPr lang="it-IT" sz="1050" spc="10">
                <a:solidFill>
                  <a:srgbClr val="000000"/>
                </a:solidFill>
                <a:latin typeface="Tahoma" panose="02020603050405020304" pitchFamily="2"/>
              </a:rPr>
              <a:t>designed for secondary school teachers, represents an attempt to fill gaps in teacher training on climate change. </a:t>
            </a:r>
          </a:p>
          <a:p>
            <a:pPr marL="0" marR="0" indent="0" algn="l">
              <a:lnSpc>
                <a:spcPts val="1300"/>
              </a:lnSpc>
              <a:spcBef>
                <a:spcPts val="1125"/>
              </a:spcBef>
              <a:spcAft>
                <a:spcPts val="0"/>
              </a:spcAft>
            </a:pPr>
            <a:r>
              <a:rPr lang="it-IT" sz="1050" spc="10">
                <a:solidFill>
                  <a:srgbClr val="000000"/>
                </a:solidFill>
                <a:latin typeface="Tahoma" panose="02020603050405020304" pitchFamily="2"/>
              </a:rPr>
              <a:t>The course focuses on understanding the causes, processes and impacts of climate change, using a holistic approach. Educators are provided with a wide range of educational approaches that can be adapted to their individual teaching environments. </a:t>
            </a:r>
          </a:p>
        </p:txBody>
      </p:sp>
      <p:sp>
        <p:nvSpPr>
          <p:cNvPr id="6" name="Segnaposto testo 5"/>
          <p:cNvSpPr>
            <a:spLocks noGrp="1"/>
          </p:cNvSpPr>
          <p:nvPr>
            <p:ph type="body" idx="10"/>
          </p:nvPr>
        </p:nvSpPr>
        <p:spPr>
          <a:xfrm>
            <a:off x="4653280" y="1210945"/>
            <a:ext cx="1981200" cy="5653405"/>
          </a:xfrm>
          <a:prstGeom prst="rect">
            <a:avLst/>
          </a:prstGeom>
          <a:noFill/>
          <a:ln w="0" cmpd="sng">
            <a:noFill/>
            <a:prstDash val="solid"/>
          </a:ln>
        </p:spPr>
        <p:txBody>
          <a:bodyPr vert="horz" lIns="0" tIns="1905" rIns="0" bIns="0" anchor="t"/>
          <a:lstStyle/>
          <a:p>
            <a:pPr marL="0" marR="0" indent="0" algn="l">
              <a:lnSpc>
                <a:spcPts val="1300"/>
              </a:lnSpc>
              <a:spcAft>
                <a:spcPts val="0"/>
              </a:spcAft>
            </a:pPr>
            <a:r>
              <a:rPr lang="it-IT" sz="1050" spc="20">
                <a:solidFill>
                  <a:srgbClr val="000000"/>
                </a:solidFill>
                <a:latin typeface="Tahoma" panose="02020603050405020304" pitchFamily="2"/>
              </a:rPr>
              <a:t>From a course design perspective, the role of education is threefold. First, it must build capacity and foster attitudes, values and a sense of urgency in relation to climate change . Second, it must develop the skills, abilities, and tools necessary for adapting to current or imminent climate change impacts. Third, it must continue to stimulate intellectual curiosity and strengthen the understanding of and openness to the </a:t>
            </a:r>
          </a:p>
          <a:p>
            <a:pPr marL="0" marR="0" indent="0" algn="l">
              <a:lnSpc>
                <a:spcPts val="1300"/>
              </a:lnSpc>
              <a:spcBef>
                <a:spcPts val="0"/>
              </a:spcBef>
              <a:spcAft>
                <a:spcPts val="0"/>
              </a:spcAft>
            </a:pPr>
            <a:r>
              <a:rPr lang="it-IT" sz="1050" spc="15">
                <a:solidFill>
                  <a:srgbClr val="000000"/>
                </a:solidFill>
                <a:latin typeface="Tahoma" panose="02020603050405020304" pitchFamily="2"/>
              </a:rPr>
              <a:t>realities of climate change. </a:t>
            </a:r>
          </a:p>
          <a:p>
            <a:pPr marL="0" marR="91440" indent="0" algn="l">
              <a:lnSpc>
                <a:spcPts val="1300"/>
              </a:lnSpc>
              <a:spcBef>
                <a:spcPts val="1055"/>
              </a:spcBef>
              <a:spcAft>
                <a:spcPts val="0"/>
              </a:spcAft>
            </a:pPr>
            <a:r>
              <a:rPr lang="it-IT" sz="1050" spc="0">
                <a:solidFill>
                  <a:srgbClr val="000000"/>
                </a:solidFill>
                <a:latin typeface="Tahoma" panose="02020603050405020304" pitchFamily="2"/>
              </a:rPr>
              <a:t>We could continue at length with examples of CCE initiatives or projects undertaken by a host of actors from civil society: cities, NGOs, trade unions </a:t>
            </a:r>
          </a:p>
          <a:p>
            <a:pPr marL="0" marR="0" indent="0" algn="l">
              <a:lnSpc>
                <a:spcPts val="1300"/>
              </a:lnSpc>
              <a:spcBef>
                <a:spcPts val="0"/>
              </a:spcBef>
              <a:spcAft>
                <a:spcPts val="0"/>
              </a:spcAft>
            </a:pPr>
            <a:r>
              <a:rPr lang="it-IT" sz="1050" spc="0">
                <a:solidFill>
                  <a:srgbClr val="000000"/>
                </a:solidFill>
                <a:latin typeface="Tahoma" panose="02020603050405020304" pitchFamily="2"/>
              </a:rPr>
              <a:t>within the educational system, student associations, schools, universities, and so on. For those seeking more information, there is a wealth of material available on the internet. </a:t>
            </a:r>
          </a:p>
          <a:p>
            <a:pPr marL="0" marR="0" indent="0" algn="l">
              <a:lnSpc>
                <a:spcPts val="1300"/>
              </a:lnSpc>
              <a:spcBef>
                <a:spcPts val="1205"/>
              </a:spcBef>
              <a:spcAft>
                <a:spcPts val="0"/>
              </a:spcAft>
            </a:pPr>
            <a:r>
              <a:rPr lang="it-IT" sz="1050" spc="0">
                <a:solidFill>
                  <a:srgbClr val="000000"/>
                </a:solidFill>
                <a:latin typeface="Tahoma" panose="02020603050405020304" pitchFamily="2"/>
              </a:rPr>
              <a:t>Through awareness and building knowledge and skills, education must be seen as an essential component and catalyst for confronting climate change. </a:t>
            </a:r>
          </a:p>
        </p:txBody>
      </p:sp>
      <p:sp>
        <p:nvSpPr>
          <p:cNvPr id="9" name="Segnaposto testo 8"/>
          <p:cNvSpPr>
            <a:spLocks noGrp="1"/>
          </p:cNvSpPr>
          <p:nvPr>
            <p:ph type="body" idx="10"/>
          </p:nvPr>
        </p:nvSpPr>
        <p:spPr>
          <a:xfrm>
            <a:off x="6927850" y="6931025"/>
            <a:ext cx="475615" cy="631190"/>
          </a:xfrm>
          <a:prstGeom prst="rect">
            <a:avLst/>
          </a:prstGeom>
          <a:solidFill>
            <a:srgbClr val="00ADB6"/>
          </a:solidFill>
          <a:ln w="0" cmpd="sng">
            <a:noFill/>
            <a:prstDash val="solid"/>
          </a:ln>
        </p:spPr>
        <p:txBody>
          <a:bodyPr vert="horz" lIns="0" tIns="20320" rIns="0" bIns="0" anchor="t"/>
          <a:lstStyle/>
          <a:p>
            <a:pPr marL="45720" marR="0" indent="0" algn="l">
              <a:lnSpc>
                <a:spcPts val="2100"/>
              </a:lnSpc>
              <a:spcAft>
                <a:spcPts val="2750"/>
              </a:spcAft>
            </a:pPr>
            <a:r>
              <a:rPr lang="it-IT" sz="1800" b="1" spc="190">
                <a:solidFill>
                  <a:srgbClr val="FFFFFF"/>
                </a:solidFill>
                <a:latin typeface="Arial" panose="02020603050405020304" pitchFamily="2"/>
              </a:rPr>
              <a:t>33 </a:t>
            </a:r>
          </a:p>
        </p:txBody>
      </p:sp>
      <p:sp>
        <p:nvSpPr>
          <p:cNvPr id="12" name="Segnaposto testo 11"/>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cSld name="layout 36">
    <p:bg>
      <p:bgPr>
        <a:solidFill>
          <a:schemeClr val="bg1">
            <a:alpha val="100000"/>
          </a:schemeClr>
        </a:solidFill>
        <a:effectLst/>
      </p:bgPr>
    </p:bg>
    <p:spTree>
      <p:nvGrpSpPr>
        <p:cNvPr id="1" name=""/>
        <p:cNvGrpSpPr/>
        <p:nvPr/>
      </p:nvGrpSpPr>
      <p:grpSpPr>
        <a:xfrm>
          <a:off x="0" y="0"/>
          <a:ext cx="0" cy="0"/>
          <a:chOff x="0" y="0"/>
          <a:chExt cx="0" cy="0"/>
        </a:xfrm>
      </p:grpSpPr>
      <p:sp>
        <p:nvSpPr>
          <p:cNvPr id="8" name="Segnaposto testo 7"/>
          <p:cNvSpPr>
            <a:spLocks noGrp="1"/>
          </p:cNvSpPr>
          <p:nvPr>
            <p:ph type="body" idx="10"/>
          </p:nvPr>
        </p:nvSpPr>
        <p:spPr>
          <a:xfrm>
            <a:off x="155575" y="6931025"/>
            <a:ext cx="475615" cy="631190"/>
          </a:xfrm>
          <a:prstGeom prst="rect">
            <a:avLst/>
          </a:prstGeom>
          <a:noFill/>
          <a:ln w="0" cmpd="sng">
            <a:noFill/>
            <a:prstDash val="solid"/>
          </a:ln>
        </p:spPr>
        <p:txBody>
          <a:bodyPr vert="horz" lIns="0" tIns="20955" rIns="0" bIns="0" anchor="t"/>
          <a:lstStyle/>
          <a:p>
            <a:pPr marL="45720" marR="0" indent="0" algn="l">
              <a:lnSpc>
                <a:spcPts val="2000"/>
              </a:lnSpc>
              <a:spcAft>
                <a:spcPts val="2765"/>
              </a:spcAft>
            </a:pPr>
            <a:r>
              <a:rPr lang="it-IT" sz="1750" b="1" spc="185">
                <a:solidFill>
                  <a:srgbClr val="FFFFFF"/>
                </a:solidFill>
                <a:latin typeface="Arial" panose="02020603050405020304" pitchFamily="2"/>
              </a:rPr>
              <a:t>34 </a:t>
            </a:r>
          </a:p>
        </p:txBody>
      </p:sp>
      <p:sp>
        <p:nvSpPr>
          <p:cNvPr id="9" name="Segnaposto testo 8"/>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10" name="Segnaposto testo 9"/>
          <p:cNvSpPr>
            <a:spLocks noGrp="1"/>
          </p:cNvSpPr>
          <p:nvPr>
            <p:ph type="body" idx="10"/>
          </p:nvPr>
        </p:nvSpPr>
        <p:spPr>
          <a:xfrm>
            <a:off x="928370" y="1203960"/>
            <a:ext cx="1981200" cy="6000115"/>
          </a:xfrm>
          <a:prstGeom prst="rect">
            <a:avLst/>
          </a:prstGeom>
          <a:noFill/>
          <a:ln w="0" cmpd="sng">
            <a:noFill/>
            <a:prstDash val="solid"/>
          </a:ln>
        </p:spPr>
        <p:txBody>
          <a:bodyPr vert="horz" lIns="0" tIns="8255" rIns="0" bIns="0" anchor="t"/>
          <a:lstStyle/>
          <a:p>
            <a:pPr marL="0" marR="0" indent="0" algn="l">
              <a:lnSpc>
                <a:spcPts val="1300"/>
              </a:lnSpc>
              <a:spcAft>
                <a:spcPts val="0"/>
              </a:spcAft>
            </a:pPr>
            <a:r>
              <a:rPr lang="it-IT" sz="1050" spc="25">
                <a:solidFill>
                  <a:srgbClr val="000000"/>
                </a:solidFill>
                <a:latin typeface="Tahoma" panose="02020603050405020304" pitchFamily="2"/>
              </a:rPr>
              <a:t>As a result of the resolutions on Education for Sustainable Development (ESD) and climate change adopted during its world congresses, EI has addressed the issue of CCE through various channels to fulfil this commitment. </a:t>
            </a:r>
          </a:p>
          <a:p>
            <a:pPr marL="182880" marR="45720" indent="0" algn="l">
              <a:lnSpc>
                <a:spcPts val="1300"/>
              </a:lnSpc>
              <a:spcBef>
                <a:spcPts val="1135"/>
              </a:spcBef>
              <a:spcAft>
                <a:spcPts val="0"/>
              </a:spcAft>
            </a:pPr>
            <a:r>
              <a:rPr lang="it-IT" sz="1050" b="1" spc="10">
                <a:solidFill>
                  <a:srgbClr val="BE1F2E"/>
                </a:solidFill>
                <a:latin typeface="Tahoma" panose="02020603050405020304" pitchFamily="2"/>
              </a:rPr>
              <a:t>»</a:t>
            </a:r>
            <a:r>
              <a:rPr lang="it-IT" sz="1150" b="1" spc="10">
                <a:solidFill>
                  <a:srgbClr val="D12229"/>
                </a:solidFill>
                <a:latin typeface="Arial" panose="02020603050405020304" pitchFamily="2"/>
              </a:rPr>
              <a:t> International advocacy </a:t>
            </a:r>
            <a:r>
              <a:rPr lang="it-IT" sz="1000" b="1" spc="10">
                <a:solidFill>
                  <a:srgbClr val="D12229"/>
                </a:solidFill>
                <a:latin typeface="Tahoma" panose="02020603050405020304" pitchFamily="2"/>
              </a:rPr>
              <a:t>at COP21, 22, 23 and 24: </a:t>
            </a:r>
            <a:r>
              <a:rPr lang="it-IT" sz="1050" spc="10">
                <a:solidFill>
                  <a:srgbClr val="000000"/>
                </a:solidFill>
                <a:latin typeface="Tahoma" panose="02020603050405020304" pitchFamily="2"/>
              </a:rPr>
              <a:t>EI first participated at the United Nations Conference on Climate Change in Paris, 2015 (COP21). EI supported broad trade union demands concerning a “just transition” and the respect of individual rights, supported by the ITUC. In addition, the EI delegation advocated for the inclusion of education and training in the Paris Agreement and held a roundtable on the power of education to change behaviour in confronting climate change. At subsequent COP conferences, EI has joined UNESCO in participating in CCE events during the COP “Education Day”. </a:t>
            </a:r>
          </a:p>
          <a:p>
            <a:pPr marL="182880" marR="0" indent="0" algn="l">
              <a:lnSpc>
                <a:spcPts val="1300"/>
              </a:lnSpc>
              <a:spcBef>
                <a:spcPts val="1165"/>
              </a:spcBef>
              <a:spcAft>
                <a:spcPts val="0"/>
              </a:spcAft>
            </a:pPr>
            <a:r>
              <a:rPr lang="it-IT" sz="1050" b="1" spc="0">
                <a:solidFill>
                  <a:srgbClr val="BE1F2E"/>
                </a:solidFill>
                <a:latin typeface="Tahoma" panose="02020603050405020304" pitchFamily="2"/>
              </a:rPr>
              <a:t>»</a:t>
            </a:r>
            <a:r>
              <a:rPr lang="it-IT" sz="1150" b="1" spc="0">
                <a:solidFill>
                  <a:srgbClr val="D12229"/>
                </a:solidFill>
                <a:latin typeface="Arial" panose="02020603050405020304" pitchFamily="2"/>
              </a:rPr>
              <a:t> Advocacy for full integration of CCE in </a:t>
            </a:r>
          </a:p>
        </p:txBody>
      </p:sp>
      <p:sp>
        <p:nvSpPr>
          <p:cNvPr id="11" name="Segnaposto testo 10"/>
          <p:cNvSpPr>
            <a:spLocks noGrp="1"/>
          </p:cNvSpPr>
          <p:nvPr>
            <p:ph type="body" idx="10"/>
          </p:nvPr>
        </p:nvSpPr>
        <p:spPr>
          <a:xfrm>
            <a:off x="3114040" y="1203960"/>
            <a:ext cx="1981200" cy="5995670"/>
          </a:xfrm>
          <a:prstGeom prst="rect">
            <a:avLst/>
          </a:prstGeom>
          <a:noFill/>
          <a:ln w="0" cmpd="sng">
            <a:noFill/>
            <a:prstDash val="solid"/>
          </a:ln>
        </p:spPr>
        <p:txBody>
          <a:bodyPr vert="horz" lIns="0" tIns="8255" rIns="0" bIns="0" anchor="t"/>
          <a:lstStyle/>
          <a:p>
            <a:pPr marL="182880" marR="45720" indent="0" algn="l">
              <a:lnSpc>
                <a:spcPts val="1300"/>
              </a:lnSpc>
              <a:spcAft>
                <a:spcPts val="0"/>
              </a:spcAft>
            </a:pPr>
            <a:r>
              <a:rPr lang="it-IT" sz="1150" b="1" spc="15">
                <a:solidFill>
                  <a:srgbClr val="D12229"/>
                </a:solidFill>
                <a:latin typeface="Arial" panose="02020603050405020304" pitchFamily="2"/>
              </a:rPr>
              <a:t>curricula and teacher </a:t>
            </a:r>
            <a:r>
              <a:rPr lang="it-IT" sz="1000" b="1" spc="15">
                <a:solidFill>
                  <a:srgbClr val="D12229"/>
                </a:solidFill>
                <a:latin typeface="Tahoma" panose="02020603050405020304" pitchFamily="2"/>
              </a:rPr>
              <a:t>training:</a:t>
            </a:r>
            <a:r>
              <a:rPr lang="it-IT" sz="1050" spc="15">
                <a:solidFill>
                  <a:srgbClr val="000000"/>
                </a:solidFill>
                <a:latin typeface="Tahoma" panose="02020603050405020304" pitchFamily="2"/>
              </a:rPr>
              <a:t> EI believes that all teachers must have access to the full support and training necessary to become involved and effective actors in combatting climate change, but so far this is not yet a reality. Therefore, EI pushes for decision-makers to fulfil their commitments as part of the Paris Agreement, the Doha Programme and the SDGs. </a:t>
            </a:r>
          </a:p>
          <a:p>
            <a:pPr marL="182880" marR="182880" indent="0" algn="l">
              <a:lnSpc>
                <a:spcPts val="1300"/>
              </a:lnSpc>
              <a:spcBef>
                <a:spcPts val="1175"/>
              </a:spcBef>
              <a:spcAft>
                <a:spcPts val="0"/>
              </a:spcAft>
            </a:pPr>
            <a:r>
              <a:rPr lang="it-IT" sz="1050" b="1" spc="0">
                <a:solidFill>
                  <a:srgbClr val="BE1F2E"/>
                </a:solidFill>
                <a:latin typeface="Tahoma" panose="02020603050405020304" pitchFamily="2"/>
              </a:rPr>
              <a:t>»</a:t>
            </a:r>
            <a:r>
              <a:rPr lang="it-IT" sz="1150" b="1" spc="0">
                <a:solidFill>
                  <a:srgbClr val="D12229"/>
                </a:solidFill>
                <a:latin typeface="Arial" panose="02020603050405020304" pitchFamily="2"/>
              </a:rPr>
              <a:t> Advocacy to include an </a:t>
            </a:r>
            <a:r>
              <a:rPr lang="it-IT" sz="1000" b="1" spc="0">
                <a:solidFill>
                  <a:srgbClr val="D12229"/>
                </a:solidFill>
                <a:latin typeface="Tahoma" panose="02020603050405020304" pitchFamily="2"/>
              </a:rPr>
              <a:t>educational component </a:t>
            </a:r>
            <a:r>
              <a:rPr lang="it-IT" sz="1150" b="1" spc="0">
                <a:solidFill>
                  <a:srgbClr val="D12229"/>
                </a:solidFill>
                <a:latin typeface="Arial" panose="02020603050405020304" pitchFamily="2"/>
              </a:rPr>
              <a:t>in all strategies to </a:t>
            </a:r>
          </a:p>
          <a:p>
            <a:pPr marL="182880" marR="45720" indent="0" algn="l">
              <a:lnSpc>
                <a:spcPts val="1300"/>
              </a:lnSpc>
              <a:spcBef>
                <a:spcPts val="0"/>
              </a:spcBef>
              <a:spcAft>
                <a:spcPts val="0"/>
              </a:spcAft>
            </a:pPr>
            <a:r>
              <a:rPr lang="it-IT" sz="1000" b="1" spc="0">
                <a:solidFill>
                  <a:srgbClr val="D12229"/>
                </a:solidFill>
                <a:latin typeface="Tahoma" panose="02020603050405020304" pitchFamily="2"/>
              </a:rPr>
              <a:t>combat climate change: </a:t>
            </a:r>
            <a:r>
              <a:rPr lang="it-IT" sz="1050" spc="0">
                <a:solidFill>
                  <a:srgbClr val="000000"/>
                </a:solidFill>
                <a:latin typeface="Tahoma" panose="02020603050405020304" pitchFamily="2"/>
              </a:rPr>
              <a:t>EI promotes education as a key tool in all efforts to fight climate change. </a:t>
            </a:r>
          </a:p>
          <a:p>
            <a:pPr marL="182880" marR="45720" indent="0" algn="l">
              <a:lnSpc>
                <a:spcPts val="1300"/>
              </a:lnSpc>
              <a:spcBef>
                <a:spcPts val="1130"/>
              </a:spcBef>
              <a:spcAft>
                <a:spcPts val="0"/>
              </a:spcAft>
            </a:pPr>
            <a:r>
              <a:rPr lang="it-IT" sz="1050" b="1" spc="0">
                <a:solidFill>
                  <a:srgbClr val="BE1F2E"/>
                </a:solidFill>
                <a:latin typeface="Tahoma" panose="02020603050405020304" pitchFamily="2"/>
              </a:rPr>
              <a:t>»</a:t>
            </a:r>
            <a:r>
              <a:rPr lang="it-IT" sz="1000" b="1" spc="0">
                <a:solidFill>
                  <a:srgbClr val="D12229"/>
                </a:solidFill>
                <a:latin typeface="Tahoma" panose="02020603050405020304" pitchFamily="2"/>
              </a:rPr>
              <a:t> Supporting unions to </a:t>
            </a:r>
            <a:r>
              <a:rPr lang="it-IT" sz="1150" b="1" spc="0">
                <a:solidFill>
                  <a:srgbClr val="D12229"/>
                </a:solidFill>
                <a:latin typeface="Arial" panose="02020603050405020304" pitchFamily="2"/>
              </a:rPr>
              <a:t>advocate for climate </a:t>
            </a:r>
            <a:r>
              <a:rPr lang="it-IT" sz="1000" b="1" spc="0">
                <a:solidFill>
                  <a:srgbClr val="D12229"/>
                </a:solidFill>
                <a:latin typeface="Tahoma" panose="02020603050405020304" pitchFamily="2"/>
              </a:rPr>
              <a:t>change issues:</a:t>
            </a:r>
            <a:r>
              <a:rPr lang="it-IT" sz="1050" spc="0">
                <a:solidFill>
                  <a:srgbClr val="000000"/>
                </a:solidFill>
                <a:latin typeface="Tahoma" panose="02020603050405020304" pitchFamily="2"/>
              </a:rPr>
              <a:t> EI seeks to enable its members to have the knowledge, skills, values and attitudes necessary to contribute to sustainable development by producing resources such as this guide and providing capacity building workshops that include the topic. </a:t>
            </a:r>
          </a:p>
        </p:txBody>
      </p:sp>
      <p:sp>
        <p:nvSpPr>
          <p:cNvPr id="12" name="Segnaposto testo 11"/>
          <p:cNvSpPr>
            <a:spLocks noGrp="1"/>
          </p:cNvSpPr>
          <p:nvPr>
            <p:ph type="body" idx="10"/>
          </p:nvPr>
        </p:nvSpPr>
        <p:spPr>
          <a:xfrm>
            <a:off x="5299710" y="1203960"/>
            <a:ext cx="1981200" cy="5012690"/>
          </a:xfrm>
          <a:prstGeom prst="rect">
            <a:avLst/>
          </a:prstGeom>
          <a:noFill/>
          <a:ln w="0" cmpd="sng">
            <a:noFill/>
            <a:prstDash val="solid"/>
          </a:ln>
        </p:spPr>
        <p:txBody>
          <a:bodyPr vert="horz" lIns="0" tIns="8255" rIns="0" bIns="0" anchor="t"/>
          <a:lstStyle/>
          <a:p>
            <a:pPr marL="182880" marR="137160" indent="0" algn="l">
              <a:lnSpc>
                <a:spcPts val="1300"/>
              </a:lnSpc>
              <a:spcAft>
                <a:spcPts val="0"/>
              </a:spcAft>
            </a:pPr>
            <a:r>
              <a:rPr lang="it-IT" sz="1050" b="1" spc="0">
                <a:solidFill>
                  <a:srgbClr val="BE1F2E"/>
                </a:solidFill>
                <a:latin typeface="Tahoma" panose="02020603050405020304" pitchFamily="2"/>
              </a:rPr>
              <a:t>»</a:t>
            </a:r>
            <a:r>
              <a:rPr lang="it-IT" sz="1000" b="1" spc="0">
                <a:solidFill>
                  <a:srgbClr val="D12229"/>
                </a:solidFill>
                <a:latin typeface="Tahoma" panose="02020603050405020304" pitchFamily="2"/>
              </a:rPr>
              <a:t> Capacity building for </a:t>
            </a:r>
            <a:r>
              <a:rPr lang="it-IT" sz="1150" b="1" spc="0">
                <a:solidFill>
                  <a:srgbClr val="D12229"/>
                </a:solidFill>
                <a:latin typeface="Arial" panose="02020603050405020304" pitchFamily="2"/>
              </a:rPr>
              <a:t>teachers on climate </a:t>
            </a:r>
            <a:r>
              <a:rPr lang="it-IT" sz="1000" b="1" spc="0">
                <a:solidFill>
                  <a:srgbClr val="D12229"/>
                </a:solidFill>
                <a:latin typeface="Tahoma" panose="02020603050405020304" pitchFamily="2"/>
              </a:rPr>
              <a:t>change issues:</a:t>
            </a:r>
            <a:r>
              <a:rPr lang="it-IT" sz="1050" spc="0">
                <a:solidFill>
                  <a:srgbClr val="000000"/>
                </a:solidFill>
                <a:latin typeface="Tahoma" panose="02020603050405020304" pitchFamily="2"/>
              </a:rPr>
              <a:t> ESD and the climate change component are part of EI’s “Quality Educators for All” professional development programmes for teachers and teacher trainers. At present, this programme has been implemented in Mali, Uganda, Niger and Tanzania. </a:t>
            </a:r>
          </a:p>
          <a:p>
            <a:pPr marL="182880" marR="0" indent="0" algn="l">
              <a:lnSpc>
                <a:spcPts val="1300"/>
              </a:lnSpc>
              <a:spcBef>
                <a:spcPts val="1125"/>
              </a:spcBef>
              <a:spcAft>
                <a:spcPts val="0"/>
              </a:spcAft>
            </a:pPr>
            <a:r>
              <a:rPr lang="it-IT" sz="1050" b="1" spc="20">
                <a:solidFill>
                  <a:srgbClr val="BE1F2E"/>
                </a:solidFill>
                <a:latin typeface="Tahoma" panose="02020603050405020304" pitchFamily="2"/>
              </a:rPr>
              <a:t>»</a:t>
            </a:r>
            <a:r>
              <a:rPr lang="it-IT" sz="1150" b="1" spc="20">
                <a:solidFill>
                  <a:srgbClr val="D12229"/>
                </a:solidFill>
                <a:latin typeface="Arial" panose="02020603050405020304" pitchFamily="2"/>
              </a:rPr>
              <a:t> Creation of an EI CCE network</a:t>
            </a:r>
            <a:r>
              <a:rPr lang="it-IT" sz="1050" spc="20">
                <a:solidFill>
                  <a:srgbClr val="000000"/>
                </a:solidFill>
                <a:latin typeface="Tahoma" panose="02020603050405020304" pitchFamily="2"/>
              </a:rPr>
              <a:t> – EI has created a professional teachers’ online network about climate change education. The network provides a platform for EI member organisations to share information, experiences and strategies on how to better respond to the climate change emergency through education. If your union is interested in joining the online network, please, contact the EI Secretariat. </a:t>
            </a: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cSld name="layout 37">
    <p:bg>
      <p:bgPr>
        <a:solidFill>
          <a:schemeClr val="bg1">
            <a:alpha val="100000"/>
          </a:schemeClr>
        </a:solidFill>
        <a:effectLst/>
      </p:bgPr>
    </p:bg>
    <p:spTree>
      <p:nvGrpSpPr>
        <p:cNvPr id="1" name=""/>
        <p:cNvGrpSpPr/>
        <p:nvPr/>
      </p:nvGrpSpPr>
      <p:grpSpPr>
        <a:xfrm>
          <a:off x="0" y="0"/>
          <a:ext cx="0" cy="0"/>
          <a:chOff x="0" y="0"/>
          <a:chExt cx="0" cy="0"/>
        </a:xfrm>
      </p:grpSpPr>
      <p:sp>
        <p:nvSpPr>
          <p:cNvPr id="2" name="Segnaposto testo 1"/>
          <p:cNvSpPr>
            <a:spLocks noGrp="1"/>
          </p:cNvSpPr>
          <p:nvPr>
            <p:ph type="body" idx="10"/>
          </p:nvPr>
        </p:nvSpPr>
        <p:spPr>
          <a:xfrm>
            <a:off x="289560" y="63500"/>
            <a:ext cx="3429000" cy="1147445"/>
          </a:xfrm>
          <a:prstGeom prst="rect">
            <a:avLst/>
          </a:prstGeom>
          <a:noFill/>
          <a:ln w="0" cmpd="sng">
            <a:noFill/>
            <a:prstDash val="solid"/>
          </a:ln>
        </p:spPr>
        <p:txBody>
          <a:bodyPr vert="horz" lIns="0" tIns="619125" rIns="0" bIns="0" anchor="t"/>
          <a:lstStyle/>
          <a:p>
            <a:pPr marL="0" marR="0" indent="0" algn="l">
              <a:lnSpc>
                <a:spcPts val="2000"/>
              </a:lnSpc>
              <a:spcAft>
                <a:spcPts val="2085"/>
              </a:spcAft>
            </a:pPr>
            <a:r>
              <a:rPr lang="it-IT" sz="1650" b="1" spc="25">
                <a:solidFill>
                  <a:srgbClr val="00ADB6"/>
                </a:solidFill>
                <a:latin typeface="Tahoma" panose="02020603050405020304" pitchFamily="2"/>
              </a:rPr>
              <a:t>What can your trade union do? </a:t>
            </a:r>
          </a:p>
        </p:txBody>
      </p:sp>
      <p:sp>
        <p:nvSpPr>
          <p:cNvPr id="3" name="Segnaposto testo 2"/>
          <p:cNvSpPr>
            <a:spLocks noGrp="1"/>
          </p:cNvSpPr>
          <p:nvPr>
            <p:ph type="body" idx="10"/>
          </p:nvPr>
        </p:nvSpPr>
        <p:spPr>
          <a:xfrm>
            <a:off x="276860" y="1210945"/>
            <a:ext cx="1981200" cy="5942965"/>
          </a:xfrm>
          <a:prstGeom prst="rect">
            <a:avLst/>
          </a:prstGeom>
          <a:noFill/>
          <a:ln w="0" cmpd="sng">
            <a:noFill/>
            <a:prstDash val="solid"/>
          </a:ln>
        </p:spPr>
        <p:txBody>
          <a:bodyPr vert="horz" lIns="0" tIns="1905" rIns="0" bIns="0" anchor="t"/>
          <a:lstStyle/>
          <a:p>
            <a:pPr marL="0" marR="45720" indent="0" algn="l">
              <a:lnSpc>
                <a:spcPts val="1300"/>
              </a:lnSpc>
              <a:spcAft>
                <a:spcPts val="0"/>
              </a:spcAft>
            </a:pPr>
            <a:r>
              <a:rPr lang="it-IT" sz="1050" spc="0">
                <a:solidFill>
                  <a:srgbClr val="000000"/>
                </a:solidFill>
                <a:latin typeface="Tahoma" panose="02020603050405020304" pitchFamily="2"/>
              </a:rPr>
              <a:t>Several of our trade unions are already very involved in sustainable development education, including climate change education. We believe that this guide can be a useful tool helping you initiate and/or further develop your work to combat climate change. </a:t>
            </a:r>
          </a:p>
          <a:p>
            <a:pPr marL="0" marR="0" indent="0" algn="l">
              <a:lnSpc>
                <a:spcPts val="1300"/>
              </a:lnSpc>
              <a:spcBef>
                <a:spcPts val="1130"/>
              </a:spcBef>
              <a:spcAft>
                <a:spcPts val="0"/>
              </a:spcAft>
            </a:pPr>
            <a:r>
              <a:rPr lang="it-IT" sz="1050" spc="0">
                <a:solidFill>
                  <a:srgbClr val="000000"/>
                </a:solidFill>
                <a:latin typeface="Tahoma" panose="02020603050405020304" pitchFamily="2"/>
              </a:rPr>
              <a:t>In every country, the ability of governments and stakeholders, including political decision-makers, teachers, students, the media, and communities, must be developed via the training of educators and by publicising available scientific information on climate change. </a:t>
            </a:r>
          </a:p>
          <a:p>
            <a:pPr marL="0" marR="0" indent="0" algn="l">
              <a:lnSpc>
                <a:spcPts val="1300"/>
              </a:lnSpc>
              <a:spcBef>
                <a:spcPts val="1175"/>
              </a:spcBef>
              <a:spcAft>
                <a:spcPts val="0"/>
              </a:spcAft>
            </a:pPr>
            <a:r>
              <a:rPr lang="it-IT" sz="1100" b="1" u="sng" spc="25">
                <a:solidFill>
                  <a:srgbClr val="000000"/>
                </a:solidFill>
                <a:latin typeface="Arial" panose="02020603050405020304" pitchFamily="2"/>
              </a:rPr>
              <a:t>With your government  </a:t>
            </a:r>
          </a:p>
          <a:p>
            <a:pPr marL="0" marR="91440" indent="0" algn="l">
              <a:lnSpc>
                <a:spcPts val="1300"/>
              </a:lnSpc>
              <a:spcBef>
                <a:spcPts val="1090"/>
              </a:spcBef>
              <a:spcAft>
                <a:spcPts val="0"/>
              </a:spcAft>
            </a:pPr>
            <a:r>
              <a:rPr lang="it-IT" sz="1050" spc="30">
                <a:solidFill>
                  <a:srgbClr val="000000"/>
                </a:solidFill>
                <a:latin typeface="Tahoma" panose="02020603050405020304" pitchFamily="2"/>
              </a:rPr>
              <a:t>Climate change education (CCE) is yet to be prioritised by governments around the world. Education trade unions must show leadership in addressing this shortcoming and putting pressure on your government to make climate change education and a just transition priorities </a:t>
            </a:r>
          </a:p>
          <a:p>
            <a:pPr marL="0" marR="0" indent="0" algn="l">
              <a:lnSpc>
                <a:spcPts val="1300"/>
              </a:lnSpc>
              <a:spcBef>
                <a:spcPts val="1155"/>
              </a:spcBef>
              <a:spcAft>
                <a:spcPts val="0"/>
              </a:spcAft>
            </a:pPr>
            <a:r>
              <a:rPr lang="it-IT" sz="1050" b="1" spc="20">
                <a:solidFill>
                  <a:srgbClr val="BE1F2E"/>
                </a:solidFill>
                <a:latin typeface="Tahoma" panose="02020603050405020304" pitchFamily="2"/>
              </a:rPr>
              <a:t>»</a:t>
            </a:r>
            <a:r>
              <a:rPr lang="it-IT" sz="1050" spc="20">
                <a:solidFill>
                  <a:srgbClr val="000000"/>
                </a:solidFill>
                <a:latin typeface="Tahoma" panose="02020603050405020304" pitchFamily="2"/>
              </a:rPr>
              <a:t> Advocate for climate change </a:t>
            </a:r>
          </a:p>
          <a:p>
            <a:pPr marL="182880" marR="0" indent="0" algn="l">
              <a:lnSpc>
                <a:spcPts val="1300"/>
              </a:lnSpc>
              <a:spcBef>
                <a:spcPts val="0"/>
              </a:spcBef>
              <a:spcAft>
                <a:spcPts val="0"/>
              </a:spcAft>
            </a:pPr>
            <a:r>
              <a:rPr lang="it-IT" sz="1050" spc="30">
                <a:solidFill>
                  <a:srgbClr val="000000"/>
                </a:solidFill>
                <a:latin typeface="Tahoma" panose="02020603050405020304" pitchFamily="2"/>
              </a:rPr>
              <a:t>education to be included </a:t>
            </a:r>
          </a:p>
          <a:p>
            <a:pPr marL="182880" marR="0" indent="0" algn="l">
              <a:lnSpc>
                <a:spcPts val="1300"/>
              </a:lnSpc>
              <a:spcBef>
                <a:spcPts val="5"/>
              </a:spcBef>
              <a:spcAft>
                <a:spcPts val="0"/>
              </a:spcAft>
            </a:pPr>
            <a:r>
              <a:rPr lang="it-IT" sz="1050" spc="25">
                <a:solidFill>
                  <a:srgbClr val="000000"/>
                </a:solidFill>
                <a:latin typeface="Tahoma" panose="02020603050405020304" pitchFamily="2"/>
              </a:rPr>
              <a:t>in educational policies and  </a:t>
            </a:r>
          </a:p>
        </p:txBody>
      </p:sp>
      <p:sp>
        <p:nvSpPr>
          <p:cNvPr id="4" name="Segnaposto testo 3"/>
          <p:cNvSpPr>
            <a:spLocks noGrp="1"/>
          </p:cNvSpPr>
          <p:nvPr>
            <p:ph type="body" idx="10"/>
          </p:nvPr>
        </p:nvSpPr>
        <p:spPr>
          <a:xfrm>
            <a:off x="2462530" y="1210945"/>
            <a:ext cx="1981200" cy="5942965"/>
          </a:xfrm>
          <a:prstGeom prst="rect">
            <a:avLst/>
          </a:prstGeom>
          <a:noFill/>
          <a:ln w="0" cmpd="sng">
            <a:noFill/>
            <a:prstDash val="solid"/>
          </a:ln>
        </p:spPr>
        <p:txBody>
          <a:bodyPr vert="horz" lIns="0" tIns="1905" rIns="0" bIns="0" anchor="t"/>
          <a:lstStyle/>
          <a:p>
            <a:pPr marL="182880" marR="0" indent="0" algn="l">
              <a:lnSpc>
                <a:spcPts val="1300"/>
              </a:lnSpc>
              <a:spcAft>
                <a:spcPts val="0"/>
              </a:spcAft>
            </a:pPr>
            <a:r>
              <a:rPr lang="it-IT" sz="1050" spc="0">
                <a:solidFill>
                  <a:srgbClr val="000000"/>
                </a:solidFill>
                <a:latin typeface="Tahoma" panose="02020603050405020304" pitchFamily="2"/>
              </a:rPr>
              <a:t>curricula at all instructional levels, teacher training and continuous professional development, and teaching and learning materials: </a:t>
            </a:r>
          </a:p>
          <a:p>
            <a:pPr marL="182880" marR="0" indent="0" algn="l">
              <a:lnSpc>
                <a:spcPts val="1300"/>
              </a:lnSpc>
              <a:spcBef>
                <a:spcPts val="1130"/>
              </a:spcBef>
              <a:spcAft>
                <a:spcPts val="0"/>
              </a:spcAft>
            </a:pPr>
            <a:r>
              <a:rPr lang="it-IT" sz="1050" b="1" spc="0">
                <a:solidFill>
                  <a:srgbClr val="BE1F2E"/>
                </a:solidFill>
                <a:latin typeface="Tahoma" panose="02020603050405020304" pitchFamily="2"/>
              </a:rPr>
              <a:t>»</a:t>
            </a:r>
            <a:r>
              <a:rPr lang="it-IT" sz="1050" spc="0">
                <a:solidFill>
                  <a:srgbClr val="000000"/>
                </a:solidFill>
                <a:latin typeface="Tahoma" panose="02020603050405020304" pitchFamily="2"/>
              </a:rPr>
              <a:t> Identify the individual acting as the focal point for climate change negotiations in your government (see the list of national focal points on the following website): </a:t>
            </a:r>
          </a:p>
          <a:p>
            <a:pPr marL="0" marR="0" indent="0" algn="l">
              <a:lnSpc>
                <a:spcPts val="1300"/>
              </a:lnSpc>
              <a:spcBef>
                <a:spcPts val="1130"/>
              </a:spcBef>
              <a:spcAft>
                <a:spcPts val="0"/>
              </a:spcAft>
            </a:pPr>
            <a:r>
              <a:rPr lang="it-IT" sz="1050" u="sng" spc="0">
                <a:solidFill>
                  <a:srgbClr val="0000FF"/>
                </a:solidFill>
                <a:latin typeface="Tahoma" panose="02020603050405020304" pitchFamily="2"/>
              </a:rPr>
              <a:t>https://unfccc.int/topics/ education-and-outreach/focal-points-and-partnerships/ace-focal-points</a:t>
            </a:r>
            <a:r>
              <a:rPr lang="it-IT" sz="1050" u="sng" spc="0">
                <a:solidFill>
                  <a:srgbClr val="000000"/>
                </a:solidFill>
                <a:latin typeface="Tahoma" panose="02020603050405020304" pitchFamily="2"/>
              </a:rPr>
              <a:t>  </a:t>
            </a:r>
          </a:p>
          <a:p>
            <a:pPr marL="0" marR="45720" indent="0" algn="l">
              <a:lnSpc>
                <a:spcPts val="1300"/>
              </a:lnSpc>
              <a:spcBef>
                <a:spcPts val="1125"/>
              </a:spcBef>
              <a:spcAft>
                <a:spcPts val="0"/>
              </a:spcAft>
            </a:pPr>
            <a:r>
              <a:rPr lang="it-IT" sz="1050" spc="25">
                <a:solidFill>
                  <a:srgbClr val="000000"/>
                </a:solidFill>
                <a:latin typeface="Tahoma" panose="02020603050405020304" pitchFamily="2"/>
              </a:rPr>
              <a:t>If a focal point has been named, ask for a meeting with the person responsible to learn more about the actions taken or planned by your government to include climate change in educational policies. Also ask which measures are planned to support training for teachers to become involved and effective players in efforts to counter climate change. </a:t>
            </a:r>
          </a:p>
          <a:p>
            <a:pPr marL="0" marR="182880" indent="0" algn="l">
              <a:lnSpc>
                <a:spcPts val="1300"/>
              </a:lnSpc>
              <a:spcBef>
                <a:spcPts val="1155"/>
              </a:spcBef>
              <a:spcAft>
                <a:spcPts val="0"/>
              </a:spcAft>
            </a:pPr>
            <a:r>
              <a:rPr lang="it-IT" sz="1050" spc="0">
                <a:solidFill>
                  <a:srgbClr val="000000"/>
                </a:solidFill>
                <a:latin typeface="Tahoma" panose="02020603050405020304" pitchFamily="2"/>
              </a:rPr>
              <a:t>If there is no focal point, request a meeting with your government representatives to ask that they designate, as soon as possible, a  </a:t>
            </a:r>
          </a:p>
        </p:txBody>
      </p:sp>
      <p:sp>
        <p:nvSpPr>
          <p:cNvPr id="5" name="Segnaposto testo 4"/>
          <p:cNvSpPr>
            <a:spLocks noGrp="1"/>
          </p:cNvSpPr>
          <p:nvPr>
            <p:ph type="body" idx="10"/>
          </p:nvPr>
        </p:nvSpPr>
        <p:spPr>
          <a:xfrm>
            <a:off x="4648200" y="1210945"/>
            <a:ext cx="1981200" cy="5942965"/>
          </a:xfrm>
          <a:prstGeom prst="rect">
            <a:avLst/>
          </a:prstGeom>
          <a:noFill/>
          <a:ln w="0" cmpd="sng">
            <a:noFill/>
            <a:prstDash val="solid"/>
          </a:ln>
        </p:spPr>
        <p:txBody>
          <a:bodyPr vert="horz" lIns="0" tIns="1905" rIns="0" bIns="0" anchor="t"/>
          <a:lstStyle/>
          <a:p>
            <a:pPr marL="0" marR="0" indent="0" algn="l">
              <a:lnSpc>
                <a:spcPts val="1300"/>
              </a:lnSpc>
              <a:spcAft>
                <a:spcPts val="0"/>
              </a:spcAft>
            </a:pPr>
            <a:r>
              <a:rPr lang="it-IT" sz="1050" spc="20">
                <a:solidFill>
                  <a:srgbClr val="000000"/>
                </a:solidFill>
                <a:latin typeface="Tahoma" panose="02020603050405020304" pitchFamily="2"/>
              </a:rPr>
              <a:t>representative to act as the focal point on education in the context of climate negotiations. Use the information and arguments in this guide to assist in your advocacy efforts. </a:t>
            </a:r>
          </a:p>
          <a:p>
            <a:pPr marL="0" marR="0" indent="0" algn="l">
              <a:lnSpc>
                <a:spcPts val="1300"/>
              </a:lnSpc>
              <a:spcBef>
                <a:spcPts val="1125"/>
              </a:spcBef>
              <a:spcAft>
                <a:spcPts val="0"/>
              </a:spcAft>
            </a:pPr>
            <a:r>
              <a:rPr lang="it-IT" sz="1050" spc="15">
                <a:solidFill>
                  <a:srgbClr val="000000"/>
                </a:solidFill>
                <a:latin typeface="Tahoma" panose="02020603050405020304" pitchFamily="2"/>
              </a:rPr>
              <a:t>Explore the work of others: advocacy can often be conducted jointly with other trade unions, NGOs, and national and regional coalitions that are involved and active on CCE. </a:t>
            </a:r>
          </a:p>
          <a:p>
            <a:pPr marL="0" marR="0" indent="0" algn="l">
              <a:lnSpc>
                <a:spcPts val="1300"/>
              </a:lnSpc>
              <a:spcBef>
                <a:spcPts val="1180"/>
              </a:spcBef>
              <a:spcAft>
                <a:spcPts val="0"/>
              </a:spcAft>
            </a:pPr>
            <a:r>
              <a:rPr lang="it-IT" sz="1100" b="1" u="sng" spc="25">
                <a:solidFill>
                  <a:srgbClr val="000000"/>
                </a:solidFill>
                <a:latin typeface="Arial" panose="02020603050405020304" pitchFamily="2"/>
              </a:rPr>
              <a:t>With your members</a:t>
            </a:r>
            <a:r>
              <a:rPr lang="it-IT" sz="1100" b="1" u="sng" spc="25">
                <a:solidFill>
                  <a:srgbClr val="BE1F2E"/>
                </a:solidFill>
                <a:latin typeface="Arial" panose="02020603050405020304" pitchFamily="2"/>
              </a:rPr>
              <a:t>  </a:t>
            </a:r>
          </a:p>
          <a:p>
            <a:pPr marL="182880" marR="0" indent="0" algn="l">
              <a:lnSpc>
                <a:spcPts val="1300"/>
              </a:lnSpc>
              <a:spcBef>
                <a:spcPts val="1090"/>
              </a:spcBef>
              <a:spcAft>
                <a:spcPts val="0"/>
              </a:spcAft>
            </a:pPr>
            <a:r>
              <a:rPr lang="it-IT" sz="1050" b="1" spc="35">
                <a:solidFill>
                  <a:srgbClr val="BE1F2E"/>
                </a:solidFill>
                <a:latin typeface="Tahoma" panose="02020603050405020304" pitchFamily="2"/>
              </a:rPr>
              <a:t>»</a:t>
            </a:r>
            <a:r>
              <a:rPr lang="it-IT" sz="1050" spc="35">
                <a:solidFill>
                  <a:srgbClr val="000000"/>
                </a:solidFill>
                <a:latin typeface="Tahoma" panose="02020603050405020304" pitchFamily="2"/>
              </a:rPr>
              <a:t> Use your trade union meetings to address the issue of climate change and the role of education in the transition to a low carbon economy and sustainable development. </a:t>
            </a:r>
          </a:p>
          <a:p>
            <a:pPr marL="182880" marR="45720" indent="0" algn="l">
              <a:lnSpc>
                <a:spcPts val="1300"/>
              </a:lnSpc>
              <a:spcBef>
                <a:spcPts val="1150"/>
              </a:spcBef>
              <a:spcAft>
                <a:spcPts val="0"/>
              </a:spcAft>
            </a:pPr>
            <a:r>
              <a:rPr lang="it-IT" sz="1050" b="1" spc="0">
                <a:solidFill>
                  <a:srgbClr val="BE1F2E"/>
                </a:solidFill>
                <a:latin typeface="Tahoma" panose="02020603050405020304" pitchFamily="2"/>
              </a:rPr>
              <a:t>»</a:t>
            </a:r>
            <a:r>
              <a:rPr lang="it-IT" sz="1050" spc="0">
                <a:solidFill>
                  <a:srgbClr val="000000"/>
                </a:solidFill>
                <a:latin typeface="Tahoma" panose="02020603050405020304" pitchFamily="2"/>
              </a:rPr>
              <a:t> Inform your members of international agreements and government obligations to address climate change through education, and discuss what demands your union has on your government and how you want to fight for them. Organise activities around relevant international or </a:t>
            </a:r>
          </a:p>
        </p:txBody>
      </p:sp>
      <p:sp>
        <p:nvSpPr>
          <p:cNvPr id="6" name="Segnaposto testo 5"/>
          <p:cNvSpPr>
            <a:spLocks noGrp="1"/>
          </p:cNvSpPr>
          <p:nvPr>
            <p:ph type="body" idx="10"/>
          </p:nvPr>
        </p:nvSpPr>
        <p:spPr>
          <a:xfrm>
            <a:off x="6927850" y="6931025"/>
            <a:ext cx="475615" cy="631190"/>
          </a:xfrm>
          <a:prstGeom prst="rect">
            <a:avLst/>
          </a:prstGeom>
          <a:solidFill>
            <a:srgbClr val="00ADB6"/>
          </a:solidFill>
          <a:ln w="0" cmpd="sng">
            <a:noFill/>
            <a:prstDash val="solid"/>
          </a:ln>
        </p:spPr>
        <p:txBody>
          <a:bodyPr vert="horz" lIns="0" tIns="20320" rIns="0" bIns="0" anchor="t">
            <a:normAutofit fontScale="95000"/>
          </a:bodyPr>
          <a:lstStyle/>
          <a:p>
            <a:pPr marL="45720" marR="0" indent="0" algn="l">
              <a:lnSpc>
                <a:spcPts val="2100"/>
              </a:lnSpc>
              <a:spcAft>
                <a:spcPts val="2750"/>
              </a:spcAft>
            </a:pPr>
            <a:r>
              <a:rPr lang="it-IT" sz="1800" b="1" spc="225">
                <a:solidFill>
                  <a:srgbClr val="FFFFFF"/>
                </a:solidFill>
                <a:latin typeface="Arial" panose="02020603050405020304" pitchFamily="2"/>
              </a:rPr>
              <a:t>35 </a:t>
            </a:r>
          </a:p>
        </p:txBody>
      </p:sp>
      <p:sp>
        <p:nvSpPr>
          <p:cNvPr id="9" name="Segnaposto testo 8"/>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cSld name="layout 38">
    <p:bg>
      <p:bgPr>
        <a:solidFill>
          <a:schemeClr val="bg1">
            <a:alpha val="100000"/>
          </a:schemeClr>
        </a:solidFill>
        <a:effectLst/>
      </p:bgPr>
    </p:bg>
    <p:spTree>
      <p:nvGrpSpPr>
        <p:cNvPr id="1" name=""/>
        <p:cNvGrpSpPr/>
        <p:nvPr/>
      </p:nvGrpSpPr>
      <p:grpSpPr>
        <a:xfrm>
          <a:off x="0" y="0"/>
          <a:ext cx="0" cy="0"/>
          <a:chOff x="0" y="0"/>
          <a:chExt cx="0" cy="0"/>
        </a:xfrm>
      </p:grpSpPr>
      <p:sp>
        <p:nvSpPr>
          <p:cNvPr id="10" name="Segnaposto testo 9"/>
          <p:cNvSpPr>
            <a:spLocks noGrp="1"/>
          </p:cNvSpPr>
          <p:nvPr>
            <p:ph type="body" idx="10"/>
          </p:nvPr>
        </p:nvSpPr>
        <p:spPr>
          <a:xfrm>
            <a:off x="152400" y="6931025"/>
            <a:ext cx="478790" cy="631190"/>
          </a:xfrm>
          <a:prstGeom prst="rect">
            <a:avLst/>
          </a:prstGeom>
          <a:solidFill>
            <a:srgbClr val="00ADB6"/>
          </a:solidFill>
          <a:ln w="0" cmpd="sng">
            <a:noFill/>
            <a:prstDash val="solid"/>
          </a:ln>
        </p:spPr>
        <p:txBody>
          <a:bodyPr vert="horz" lIns="0" tIns="20320" rIns="0" bIns="0" anchor="t"/>
          <a:lstStyle/>
          <a:p>
            <a:pPr marL="91440" marR="0" indent="0" algn="l">
              <a:lnSpc>
                <a:spcPts val="2100"/>
              </a:lnSpc>
              <a:spcAft>
                <a:spcPts val="2750"/>
              </a:spcAft>
            </a:pPr>
            <a:r>
              <a:rPr lang="it-IT" sz="1800" b="1" spc="150">
                <a:solidFill>
                  <a:srgbClr val="FFFFFF"/>
                </a:solidFill>
                <a:latin typeface="Arial" panose="02020603050405020304" pitchFamily="2"/>
              </a:rPr>
              <a:t>36 </a:t>
            </a:r>
          </a:p>
        </p:txBody>
      </p:sp>
      <p:sp>
        <p:nvSpPr>
          <p:cNvPr id="11" name="Segnaposto testo 10"/>
          <p:cNvSpPr>
            <a:spLocks noGrp="1"/>
          </p:cNvSpPr>
          <p:nvPr>
            <p:ph type="body" idx="10"/>
          </p:nvPr>
        </p:nvSpPr>
        <p:spPr>
          <a:xfrm>
            <a:off x="938530" y="73025"/>
            <a:ext cx="2005965" cy="7092950"/>
          </a:xfrm>
          <a:prstGeom prst="rect">
            <a:avLst/>
          </a:prstGeom>
          <a:noFill/>
          <a:ln w="0" cmpd="sng">
            <a:noFill/>
            <a:prstDash val="solid"/>
          </a:ln>
        </p:spPr>
        <p:txBody>
          <a:bodyPr vert="horz" lIns="0" tIns="624840" rIns="0" bIns="0" anchor="t"/>
          <a:lstStyle/>
          <a:p>
            <a:pPr marL="182880" marR="0" indent="0" algn="l">
              <a:lnSpc>
                <a:spcPts val="1300"/>
              </a:lnSpc>
              <a:spcAft>
                <a:spcPts val="0"/>
              </a:spcAft>
            </a:pPr>
            <a:r>
              <a:rPr lang="it-IT" sz="1050" spc="0">
                <a:solidFill>
                  <a:srgbClr val="000000"/>
                </a:solidFill>
                <a:latin typeface="Tahoma" panose="02020603050405020304" pitchFamily="2"/>
              </a:rPr>
              <a:t>national days such as World Environment Day (5 June) </a:t>
            </a:r>
          </a:p>
          <a:p>
            <a:pPr marL="182880" marR="0" indent="0" algn="l">
              <a:lnSpc>
                <a:spcPts val="1300"/>
              </a:lnSpc>
              <a:spcBef>
                <a:spcPts val="1120"/>
              </a:spcBef>
              <a:spcAft>
                <a:spcPts val="0"/>
              </a:spcAft>
            </a:pPr>
            <a:r>
              <a:rPr lang="it-IT" sz="1150" spc="-5">
                <a:solidFill>
                  <a:srgbClr val="BE1F2E"/>
                </a:solidFill>
                <a:latin typeface="Tahoma" panose="02020603050405020304" pitchFamily="2"/>
              </a:rPr>
              <a:t>»</a:t>
            </a:r>
            <a:r>
              <a:rPr lang="it-IT" sz="1050" spc="-5">
                <a:solidFill>
                  <a:srgbClr val="000000"/>
                </a:solidFill>
                <a:latin typeface="Tahoma" panose="02020603050405020304" pitchFamily="2"/>
              </a:rPr>
              <a:t> Inform your members of teaching resources about climate change that are often available for free. Discuss what support your members need and what support the union can provide. Consider setting up professional networks, teams and mentoring schemes for teachers who want to do more on climate change education, </a:t>
            </a:r>
          </a:p>
          <a:p>
            <a:pPr marL="182880" marR="0" indent="0" algn="l">
              <a:lnSpc>
                <a:spcPts val="1300"/>
              </a:lnSpc>
              <a:spcBef>
                <a:spcPts val="1135"/>
              </a:spcBef>
              <a:spcAft>
                <a:spcPts val="0"/>
              </a:spcAft>
            </a:pPr>
            <a:r>
              <a:rPr lang="it-IT" sz="1150" spc="0">
                <a:solidFill>
                  <a:srgbClr val="BE1F2E"/>
                </a:solidFill>
                <a:latin typeface="Tahoma" panose="02020603050405020304" pitchFamily="2"/>
              </a:rPr>
              <a:t>»</a:t>
            </a:r>
            <a:r>
              <a:rPr lang="it-IT" sz="1050" spc="0">
                <a:solidFill>
                  <a:srgbClr val="000000"/>
                </a:solidFill>
                <a:latin typeface="Tahoma" panose="02020603050405020304" pitchFamily="2"/>
              </a:rPr>
              <a:t> Hold workshops or informational seminars on the subject of climate change education. You do not need to be an expert on the </a:t>
            </a:r>
          </a:p>
          <a:p>
            <a:pPr marL="182880" marR="0" indent="0" algn="l">
              <a:lnSpc>
                <a:spcPts val="1300"/>
              </a:lnSpc>
              <a:spcBef>
                <a:spcPts val="0"/>
              </a:spcBef>
              <a:spcAft>
                <a:spcPts val="0"/>
              </a:spcAft>
            </a:pPr>
            <a:r>
              <a:rPr lang="it-IT" sz="1050" spc="0">
                <a:solidFill>
                  <a:srgbClr val="000000"/>
                </a:solidFill>
                <a:latin typeface="Tahoma" panose="02020603050405020304" pitchFamily="2"/>
              </a:rPr>
              <a:t>issue. There is an extensive amount of material designed and developed for lay people to assist you in your efforts. </a:t>
            </a:r>
          </a:p>
          <a:p>
            <a:pPr marL="0" marR="0" indent="0" algn="l">
              <a:lnSpc>
                <a:spcPts val="1300"/>
              </a:lnSpc>
              <a:spcBef>
                <a:spcPts val="1145"/>
              </a:spcBef>
              <a:spcAft>
                <a:spcPts val="0"/>
              </a:spcAft>
            </a:pPr>
            <a:r>
              <a:rPr lang="it-IT" sz="1150" spc="45">
                <a:solidFill>
                  <a:srgbClr val="BE1F2E"/>
                </a:solidFill>
                <a:latin typeface="Tahoma" panose="02020603050405020304" pitchFamily="2"/>
              </a:rPr>
              <a:t>»</a:t>
            </a:r>
            <a:r>
              <a:rPr lang="it-IT" sz="1050" spc="45">
                <a:solidFill>
                  <a:srgbClr val="000000"/>
                </a:solidFill>
                <a:latin typeface="Tahoma" panose="02020603050405020304" pitchFamily="2"/>
              </a:rPr>
              <a:t> Use national and </a:t>
            </a:r>
          </a:p>
          <a:p>
            <a:pPr marL="182880" marR="0" indent="0" algn="l">
              <a:lnSpc>
                <a:spcPts val="1300"/>
              </a:lnSpc>
              <a:spcBef>
                <a:spcPts val="10"/>
              </a:spcBef>
              <a:spcAft>
                <a:spcPts val="0"/>
              </a:spcAft>
            </a:pPr>
            <a:r>
              <a:rPr lang="it-IT" sz="1050" spc="30">
                <a:solidFill>
                  <a:srgbClr val="000000"/>
                </a:solidFill>
                <a:latin typeface="Tahoma" panose="02020603050405020304" pitchFamily="2"/>
              </a:rPr>
              <a:t>international news on the subject of climate change to underscore the importance of education in confronting this social issue. Use your internal communication channels to send the message: trade union newsletters, bulletins and internal messages, blogs, social media, and so on. Use every means available! </a:t>
            </a:r>
          </a:p>
        </p:txBody>
      </p:sp>
      <p:sp>
        <p:nvSpPr>
          <p:cNvPr id="12" name="Segnaposto testo 11"/>
          <p:cNvSpPr>
            <a:spLocks noGrp="1"/>
          </p:cNvSpPr>
          <p:nvPr>
            <p:ph type="body" idx="10"/>
          </p:nvPr>
        </p:nvSpPr>
        <p:spPr>
          <a:xfrm>
            <a:off x="3096895" y="73025"/>
            <a:ext cx="2005330" cy="764540"/>
          </a:xfrm>
          <a:prstGeom prst="rect">
            <a:avLst/>
          </a:prstGeom>
          <a:noFill/>
          <a:ln w="0" cmpd="sng">
            <a:noFill/>
            <a:prstDash val="solid"/>
          </a:ln>
        </p:spPr>
        <p:txBody>
          <a:bodyPr vert="horz" lIns="0" tIns="631190" rIns="0" bIns="0" anchor="t"/>
          <a:lstStyle/>
          <a:p>
            <a:pPr marL="0" marR="0" indent="0" algn="ctr">
              <a:lnSpc>
                <a:spcPts val="1000"/>
              </a:lnSpc>
              <a:spcAft>
                <a:spcPts val="0"/>
              </a:spcAft>
            </a:pPr>
            <a:r>
              <a:rPr lang="it-IT" sz="1100" b="1" spc="10">
                <a:solidFill>
                  <a:srgbClr val="000000"/>
                </a:solidFill>
                <a:latin typeface="Arial" panose="02020603050405020304" pitchFamily="2"/>
              </a:rPr>
              <a:t>With the media and </a:t>
            </a:r>
          </a:p>
        </p:txBody>
      </p:sp>
      <p:sp>
        <p:nvSpPr>
          <p:cNvPr id="13" name="Segnaposto testo 12"/>
          <p:cNvSpPr>
            <a:spLocks noGrp="1"/>
          </p:cNvSpPr>
          <p:nvPr>
            <p:ph type="body" idx="10"/>
          </p:nvPr>
        </p:nvSpPr>
        <p:spPr>
          <a:xfrm>
            <a:off x="3096895" y="837565"/>
            <a:ext cx="2005330" cy="6401435"/>
          </a:xfrm>
          <a:prstGeom prst="rect">
            <a:avLst/>
          </a:prstGeom>
          <a:noFill/>
          <a:ln w="0" cmpd="sng">
            <a:noFill/>
            <a:prstDash val="solid"/>
          </a:ln>
        </p:spPr>
        <p:txBody>
          <a:bodyPr vert="horz" lIns="0" tIns="33020" rIns="0" bIns="0" anchor="t"/>
          <a:lstStyle/>
          <a:p>
            <a:pPr marL="0" marR="0" indent="0" algn="l">
              <a:lnSpc>
                <a:spcPts val="1300"/>
              </a:lnSpc>
              <a:spcAft>
                <a:spcPts val="0"/>
              </a:spcAft>
            </a:pPr>
            <a:r>
              <a:rPr lang="it-IT" sz="1150" b="1" u="sng" spc="-15">
                <a:solidFill>
                  <a:srgbClr val="000000"/>
                </a:solidFill>
                <a:latin typeface="Arial" panose="02020603050405020304" pitchFamily="2"/>
              </a:rPr>
              <a:t>communities</a:t>
            </a:r>
            <a:r>
              <a:rPr lang="it-IT" sz="100" b="1" spc="-15">
                <a:solidFill>
                  <a:srgbClr val="000000"/>
                </a:solidFill>
                <a:latin typeface="Arial" panose="02020603050405020304" pitchFamily="2"/>
              </a:rPr>
              <a:t> </a:t>
            </a:r>
          </a:p>
          <a:p>
            <a:pPr marL="0" marR="182880" indent="0" algn="l">
              <a:lnSpc>
                <a:spcPts val="1300"/>
              </a:lnSpc>
              <a:spcBef>
                <a:spcPts val="1080"/>
              </a:spcBef>
              <a:spcAft>
                <a:spcPts val="0"/>
              </a:spcAft>
            </a:pPr>
            <a:r>
              <a:rPr lang="it-IT" sz="1050" spc="0">
                <a:solidFill>
                  <a:srgbClr val="000000"/>
                </a:solidFill>
                <a:latin typeface="Tahoma" panose="02020603050405020304" pitchFamily="2"/>
              </a:rPr>
              <a:t>Consider the best advocacy moments: the political and events calendar is full of opportunities to highlight the role of education in climate change: educational events, international days, climate conferences, election campaigns and so on. Timing often makes the difference! </a:t>
            </a:r>
          </a:p>
          <a:p>
            <a:pPr marL="0" marR="0" indent="0" algn="l">
              <a:lnSpc>
                <a:spcPts val="1300"/>
              </a:lnSpc>
              <a:spcBef>
                <a:spcPts val="1175"/>
              </a:spcBef>
              <a:spcAft>
                <a:spcPts val="0"/>
              </a:spcAft>
            </a:pPr>
            <a:r>
              <a:rPr lang="it-IT" sz="1150" b="1" u="sng" spc="-15">
                <a:solidFill>
                  <a:srgbClr val="000000"/>
                </a:solidFill>
                <a:latin typeface="Arial" panose="02020603050405020304" pitchFamily="2"/>
              </a:rPr>
              <a:t>... And if you are a teacher </a:t>
            </a:r>
          </a:p>
          <a:p>
            <a:pPr marL="0" marR="0" indent="0" algn="l">
              <a:lnSpc>
                <a:spcPts val="1300"/>
              </a:lnSpc>
              <a:spcBef>
                <a:spcPts val="1115"/>
              </a:spcBef>
              <a:spcAft>
                <a:spcPts val="0"/>
              </a:spcAft>
            </a:pPr>
            <a:r>
              <a:rPr lang="it-IT" sz="1050" spc="10">
                <a:solidFill>
                  <a:srgbClr val="000000"/>
                </a:solidFill>
                <a:latin typeface="Tahoma" panose="02020603050405020304" pitchFamily="2"/>
              </a:rPr>
              <a:t>Your pupils or students are often the best ambassadors in the fight against climate change. </a:t>
            </a:r>
          </a:p>
          <a:p>
            <a:pPr marL="182880" marR="0" indent="0" algn="l">
              <a:lnSpc>
                <a:spcPts val="1300"/>
              </a:lnSpc>
              <a:spcBef>
                <a:spcPts val="1125"/>
              </a:spcBef>
              <a:spcAft>
                <a:spcPts val="0"/>
              </a:spcAft>
            </a:pPr>
            <a:r>
              <a:rPr lang="it-IT" sz="1150" spc="25">
                <a:solidFill>
                  <a:srgbClr val="BE1F2E"/>
                </a:solidFill>
                <a:latin typeface="Tahoma" panose="02020603050405020304" pitchFamily="2"/>
              </a:rPr>
              <a:t>»</a:t>
            </a:r>
            <a:r>
              <a:rPr lang="it-IT" sz="1050" spc="25">
                <a:solidFill>
                  <a:srgbClr val="000000"/>
                </a:solidFill>
                <a:latin typeface="Tahoma" panose="02020603050405020304" pitchFamily="2"/>
              </a:rPr>
              <a:t> Discuss the role of education and other measures to combat climate change. </a:t>
            </a:r>
          </a:p>
          <a:p>
            <a:pPr marL="182880" marR="0" indent="0" algn="l">
              <a:lnSpc>
                <a:spcPts val="1300"/>
              </a:lnSpc>
              <a:spcBef>
                <a:spcPts val="1130"/>
              </a:spcBef>
              <a:spcAft>
                <a:spcPts val="0"/>
              </a:spcAft>
            </a:pPr>
            <a:r>
              <a:rPr lang="it-IT" sz="1150" spc="0">
                <a:solidFill>
                  <a:srgbClr val="BE1F2E"/>
                </a:solidFill>
                <a:latin typeface="Tahoma" panose="02020603050405020304" pitchFamily="2"/>
              </a:rPr>
              <a:t>»</a:t>
            </a:r>
            <a:r>
              <a:rPr lang="it-IT" sz="1050" spc="0">
                <a:solidFill>
                  <a:srgbClr val="000000"/>
                </a:solidFill>
                <a:latin typeface="Tahoma" panose="02020603050405020304" pitchFamily="2"/>
              </a:rPr>
              <a:t> Identify together what you want to learn more about and the best way to do it – are there experts, academics or NGO’s who could come and talk about their activities on climate change? </a:t>
            </a:r>
          </a:p>
          <a:p>
            <a:pPr marL="182880" marR="0" indent="0" algn="l">
              <a:lnSpc>
                <a:spcPts val="1300"/>
              </a:lnSpc>
              <a:spcBef>
                <a:spcPts val="1130"/>
              </a:spcBef>
              <a:spcAft>
                <a:spcPts val="0"/>
              </a:spcAft>
            </a:pPr>
            <a:r>
              <a:rPr lang="it-IT" sz="1150" spc="0">
                <a:solidFill>
                  <a:srgbClr val="BE1F2E"/>
                </a:solidFill>
                <a:latin typeface="Tahoma" panose="02020603050405020304" pitchFamily="2"/>
              </a:rPr>
              <a:t>»</a:t>
            </a:r>
            <a:r>
              <a:rPr lang="it-IT" sz="1050" spc="0">
                <a:solidFill>
                  <a:srgbClr val="000000"/>
                </a:solidFill>
                <a:latin typeface="Tahoma" panose="02020603050405020304" pitchFamily="2"/>
              </a:rPr>
              <a:t> Organise activities around relevant international or national days such as World Environment Day (5 June) </a:t>
            </a:r>
          </a:p>
          <a:p>
            <a:pPr marL="182880" marR="0" indent="0" algn="l">
              <a:lnSpc>
                <a:spcPts val="1300"/>
              </a:lnSpc>
              <a:spcBef>
                <a:spcPts val="1150"/>
              </a:spcBef>
              <a:spcAft>
                <a:spcPts val="0"/>
              </a:spcAft>
            </a:pPr>
            <a:r>
              <a:rPr lang="it-IT" sz="1150" spc="30">
                <a:solidFill>
                  <a:srgbClr val="BE1F2E"/>
                </a:solidFill>
                <a:latin typeface="Tahoma" panose="02020603050405020304" pitchFamily="2"/>
              </a:rPr>
              <a:t>»</a:t>
            </a:r>
            <a:r>
              <a:rPr lang="it-IT" sz="1050" spc="30">
                <a:solidFill>
                  <a:srgbClr val="000000"/>
                </a:solidFill>
                <a:latin typeface="Tahoma" panose="02020603050405020304" pitchFamily="2"/>
              </a:rPr>
              <a:t> Discuss different ways of taking action together as a school community. How can  </a:t>
            </a:r>
          </a:p>
        </p:txBody>
      </p:sp>
      <p:sp>
        <p:nvSpPr>
          <p:cNvPr id="14" name="Segnaposto testo 13"/>
          <p:cNvSpPr>
            <a:spLocks noGrp="1"/>
          </p:cNvSpPr>
          <p:nvPr>
            <p:ph type="body" idx="10"/>
          </p:nvPr>
        </p:nvSpPr>
        <p:spPr>
          <a:xfrm>
            <a:off x="5440680" y="73025"/>
            <a:ext cx="1786255" cy="1798320"/>
          </a:xfrm>
          <a:prstGeom prst="rect">
            <a:avLst/>
          </a:prstGeom>
          <a:noFill/>
          <a:ln w="0" cmpd="sng">
            <a:noFill/>
            <a:prstDash val="solid"/>
          </a:ln>
        </p:spPr>
        <p:txBody>
          <a:bodyPr vert="horz" lIns="0" tIns="624840" rIns="0" bIns="0" anchor="t"/>
          <a:lstStyle/>
          <a:p>
            <a:pPr marL="0" marR="0" indent="0" algn="l">
              <a:lnSpc>
                <a:spcPts val="1300"/>
              </a:lnSpc>
              <a:spcAft>
                <a:spcPts val="0"/>
              </a:spcAft>
            </a:pPr>
            <a:r>
              <a:rPr lang="it-IT" sz="1050" spc="0">
                <a:solidFill>
                  <a:srgbClr val="000000"/>
                </a:solidFill>
                <a:latin typeface="Tahoma" panose="02020603050405020304" pitchFamily="2"/>
              </a:rPr>
              <a:t>the school challenge its own consumption patterns, can the class take on a challenge for the coming month, or start composting the waste from the school canteen, for example? </a:t>
            </a:r>
          </a:p>
        </p:txBody>
      </p:sp>
      <p:sp>
        <p:nvSpPr>
          <p:cNvPr id="17" name="Segnaposto testo 16"/>
          <p:cNvSpPr>
            <a:spLocks noGrp="1"/>
          </p:cNvSpPr>
          <p:nvPr>
            <p:ph type="body" idx="10"/>
          </p:nvPr>
        </p:nvSpPr>
        <p:spPr>
          <a:xfrm>
            <a:off x="338455" y="1450975"/>
            <a:ext cx="109855" cy="4038600"/>
          </a:xfrm>
          <a:prstGeom prst="rect">
            <a:avLst/>
          </a:prstGeom>
          <a:noFill/>
          <a:ln w="0" cmpd="sng">
            <a:noFill/>
            <a:prstDash val="solid"/>
          </a:ln>
        </p:spPr>
        <p:txBody>
          <a:bodyPr vert="vert270" lIns="0" tIns="0" rIns="0" bIns="0" anchor="t"/>
          <a:lstStyle/>
          <a:p>
            <a:pPr marL="0" marR="0" indent="0" algn="l">
              <a:lnSpc>
                <a:spcPts val="900"/>
              </a:lnSpc>
              <a:spcAft>
                <a:spcPts val="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cSld name="layout 39">
    <p:bg>
      <p:bgPr>
        <a:solidFill>
          <a:schemeClr val="bg1">
            <a:alpha val="100000"/>
          </a:schemeClr>
        </a:solidFill>
        <a:effectLst/>
      </p:bgPr>
    </p:bg>
    <p:spTree>
      <p:nvGrpSpPr>
        <p:cNvPr id="1" name=""/>
        <p:cNvGrpSpPr/>
        <p:nvPr/>
      </p:nvGrpSpPr>
      <p:grpSpPr>
        <a:xfrm>
          <a:off x="0" y="0"/>
          <a:ext cx="0" cy="0"/>
          <a:chOff x="0" y="0"/>
          <a:chExt cx="0" cy="0"/>
        </a:xfrm>
      </p:grpSpPr>
      <p:sp>
        <p:nvSpPr>
          <p:cNvPr id="2" name="Segnaposto testo 1"/>
          <p:cNvSpPr>
            <a:spLocks noGrp="1"/>
          </p:cNvSpPr>
          <p:nvPr>
            <p:ph type="body" idx="10"/>
          </p:nvPr>
        </p:nvSpPr>
        <p:spPr>
          <a:xfrm>
            <a:off x="292735" y="63500"/>
            <a:ext cx="6400800" cy="1600835"/>
          </a:xfrm>
          <a:prstGeom prst="rect">
            <a:avLst/>
          </a:prstGeom>
          <a:noFill/>
          <a:ln w="0" cmpd="sng">
            <a:noFill/>
            <a:prstDash val="solid"/>
          </a:ln>
        </p:spPr>
        <p:txBody>
          <a:bodyPr vert="horz" lIns="0" tIns="566420" rIns="0" bIns="0" anchor="t"/>
          <a:lstStyle/>
          <a:p>
            <a:pPr marL="0" marR="0" indent="0" algn="l">
              <a:lnSpc>
                <a:spcPts val="4600"/>
              </a:lnSpc>
              <a:spcAft>
                <a:spcPts val="3560"/>
              </a:spcAft>
            </a:pPr>
            <a:r>
              <a:rPr lang="it-IT" sz="3900" b="1" spc="-80">
                <a:solidFill>
                  <a:srgbClr val="00ADB6"/>
                </a:solidFill>
                <a:latin typeface="Tahoma" panose="02020603050405020304" pitchFamily="2"/>
              </a:rPr>
              <a:t>To find out more... </a:t>
            </a:r>
          </a:p>
        </p:txBody>
      </p:sp>
      <p:sp>
        <p:nvSpPr>
          <p:cNvPr id="3" name="Segnaposto testo 2"/>
          <p:cNvSpPr>
            <a:spLocks noGrp="1"/>
          </p:cNvSpPr>
          <p:nvPr>
            <p:ph type="body" idx="10"/>
          </p:nvPr>
        </p:nvSpPr>
        <p:spPr>
          <a:xfrm>
            <a:off x="292735" y="1664335"/>
            <a:ext cx="6400800" cy="5897880"/>
          </a:xfrm>
          <a:prstGeom prst="rect">
            <a:avLst/>
          </a:prstGeom>
          <a:noFill/>
          <a:ln w="0" cmpd="sng">
            <a:noFill/>
            <a:prstDash val="solid"/>
          </a:ln>
        </p:spPr>
        <p:txBody>
          <a:bodyPr vert="horz" lIns="0" tIns="3175" rIns="0" bIns="0" anchor="t"/>
          <a:lstStyle/>
          <a:p>
            <a:pPr marL="0" marR="0" indent="0" algn="l">
              <a:lnSpc>
                <a:spcPts val="2100"/>
              </a:lnSpc>
              <a:spcAft>
                <a:spcPts val="0"/>
              </a:spcAft>
            </a:pPr>
            <a:r>
              <a:rPr lang="it-IT" sz="1650" b="1" spc="-10">
                <a:solidFill>
                  <a:srgbClr val="00ADB6"/>
                </a:solidFill>
                <a:latin typeface="Tahoma" panose="02020603050405020304" pitchFamily="2"/>
              </a:rPr>
              <a:t>Read.... </a:t>
            </a:r>
          </a:p>
          <a:p>
            <a:pPr marL="91440" marR="0" indent="91440" algn="l">
              <a:lnSpc>
                <a:spcPts val="1400"/>
              </a:lnSpc>
              <a:spcBef>
                <a:spcPts val="990"/>
              </a:spcBef>
              <a:spcAft>
                <a:spcPts val="0"/>
              </a:spcAft>
              <a:buFont typeface="Symbol"/>
              <a:buChar char="·"/>
            </a:pPr>
            <a:r>
              <a:rPr lang="it-IT" sz="1050" spc="15">
                <a:solidFill>
                  <a:srgbClr val="000000"/>
                </a:solidFill>
                <a:latin typeface="Tahoma" panose="02020603050405020304" pitchFamily="2"/>
              </a:rPr>
              <a:t>Collective work, 2015, “Crime climatique STOP! L’appel de la société civile”, </a:t>
            </a:r>
            <a:r>
              <a:rPr lang="it-IT" sz="1150" i="1" spc="15">
                <a:solidFill>
                  <a:srgbClr val="000000"/>
                </a:solidFill>
                <a:latin typeface="Arial Narrow" panose="02020603050405020304" pitchFamily="2"/>
              </a:rPr>
              <a:t>Anthropocène Seuil</a:t>
            </a:r>
            <a:r>
              <a:rPr lang="it-IT" sz="1050" spc="15">
                <a:solidFill>
                  <a:srgbClr val="000000"/>
                </a:solidFill>
                <a:latin typeface="Tahoma" panose="02020603050405020304" pitchFamily="2"/>
              </a:rPr>
              <a:t>. </a:t>
            </a:r>
          </a:p>
          <a:p>
            <a:pPr marL="91440" marR="457200" indent="91440" algn="l">
              <a:lnSpc>
                <a:spcPts val="1300"/>
              </a:lnSpc>
              <a:spcBef>
                <a:spcPts val="1115"/>
              </a:spcBef>
              <a:spcAft>
                <a:spcPts val="0"/>
              </a:spcAft>
              <a:buFont typeface="Symbol"/>
              <a:buChar char="·"/>
            </a:pPr>
            <a:r>
              <a:rPr lang="it-IT" sz="1050" spc="0">
                <a:solidFill>
                  <a:srgbClr val="000000"/>
                </a:solidFill>
                <a:latin typeface="Tahoma" panose="02020603050405020304" pitchFamily="2"/>
              </a:rPr>
              <a:t>Hawken, P.: 2017, “Drawdown: the most comprehensive plan ever proposed to reverse global warming”, ed. by Paul Hawken. </a:t>
            </a:r>
          </a:p>
          <a:p>
            <a:pPr marL="91440" marR="0" indent="91440" algn="l">
              <a:lnSpc>
                <a:spcPts val="1400"/>
              </a:lnSpc>
              <a:spcBef>
                <a:spcPts val="1075"/>
              </a:spcBef>
              <a:spcAft>
                <a:spcPts val="0"/>
              </a:spcAft>
              <a:buFont typeface="Symbol"/>
              <a:buChar char="·"/>
            </a:pPr>
            <a:r>
              <a:rPr lang="it-IT" sz="1050" spc="15">
                <a:solidFill>
                  <a:srgbClr val="000000"/>
                </a:solidFill>
                <a:latin typeface="Tahoma" panose="02020603050405020304" pitchFamily="2"/>
              </a:rPr>
              <a:t>Klein, N.: 2014, “This Changes Everything: Capitalism vs the Climate”, </a:t>
            </a:r>
            <a:r>
              <a:rPr lang="it-IT" sz="1150" i="1" spc="15">
                <a:solidFill>
                  <a:srgbClr val="000000"/>
                </a:solidFill>
                <a:latin typeface="Arial Narrow" panose="02020603050405020304" pitchFamily="2"/>
              </a:rPr>
              <a:t>Simon and Shuste</a:t>
            </a:r>
            <a:r>
              <a:rPr lang="it-IT" sz="1050" spc="15">
                <a:solidFill>
                  <a:srgbClr val="000000"/>
                </a:solidFill>
                <a:latin typeface="Tahoma" panose="02020603050405020304" pitchFamily="2"/>
              </a:rPr>
              <a:t>r. </a:t>
            </a:r>
          </a:p>
          <a:p>
            <a:pPr marL="91440" marR="0" indent="91440" algn="l">
              <a:lnSpc>
                <a:spcPts val="1400"/>
              </a:lnSpc>
              <a:spcBef>
                <a:spcPts val="1040"/>
              </a:spcBef>
              <a:spcAft>
                <a:spcPts val="0"/>
              </a:spcAft>
              <a:buFont typeface="Symbol"/>
              <a:buChar char="·"/>
            </a:pPr>
            <a:r>
              <a:rPr lang="it-IT" sz="1050" spc="20">
                <a:solidFill>
                  <a:srgbClr val="000000"/>
                </a:solidFill>
                <a:latin typeface="Tahoma" panose="02020603050405020304" pitchFamily="2"/>
              </a:rPr>
              <a:t>Kolbert, E.: 2014, “The 6th extinction”, </a:t>
            </a:r>
            <a:r>
              <a:rPr lang="it-IT" sz="1150" i="1" spc="20">
                <a:solidFill>
                  <a:srgbClr val="000000"/>
                </a:solidFill>
                <a:latin typeface="Arial Narrow" panose="02020603050405020304" pitchFamily="2"/>
              </a:rPr>
              <a:t>Henry Holt and Company</a:t>
            </a:r>
            <a:r>
              <a:rPr lang="it-IT" sz="1050" spc="20">
                <a:solidFill>
                  <a:srgbClr val="000000"/>
                </a:solidFill>
                <a:latin typeface="Tahoma" panose="02020603050405020304" pitchFamily="2"/>
              </a:rPr>
              <a:t>. </a:t>
            </a:r>
          </a:p>
          <a:p>
            <a:pPr marL="91440" marR="457200" indent="91440" algn="l">
              <a:lnSpc>
                <a:spcPts val="1300"/>
              </a:lnSpc>
              <a:spcBef>
                <a:spcPts val="1115"/>
              </a:spcBef>
              <a:spcAft>
                <a:spcPts val="0"/>
              </a:spcAft>
              <a:buFont typeface="Symbol"/>
              <a:buChar char="·"/>
            </a:pPr>
            <a:r>
              <a:rPr lang="it-IT" sz="1050" spc="0">
                <a:solidFill>
                  <a:srgbClr val="000000"/>
                </a:solidFill>
                <a:latin typeface="Tahoma" panose="02020603050405020304" pitchFamily="2"/>
              </a:rPr>
              <a:t>UNESCO, 2010, “Climate change education for sustainable development: the UNESCO climate change initiative”. </a:t>
            </a:r>
          </a:p>
          <a:p>
            <a:pPr marL="0" marR="0" indent="0" algn="l">
              <a:lnSpc>
                <a:spcPts val="2000"/>
              </a:lnSpc>
              <a:spcBef>
                <a:spcPts val="2780"/>
              </a:spcBef>
              <a:spcAft>
                <a:spcPts val="0"/>
              </a:spcAft>
            </a:pPr>
            <a:r>
              <a:rPr lang="it-IT" sz="1650" b="1" spc="25">
                <a:solidFill>
                  <a:srgbClr val="00ADB6"/>
                </a:solidFill>
                <a:latin typeface="Tahoma" panose="02020603050405020304" pitchFamily="2"/>
              </a:rPr>
              <a:t>...and watch </a:t>
            </a:r>
          </a:p>
          <a:p>
            <a:pPr marL="91440" marR="0" indent="91440" algn="l">
              <a:lnSpc>
                <a:spcPts val="1300"/>
              </a:lnSpc>
              <a:spcBef>
                <a:spcPts val="1075"/>
              </a:spcBef>
              <a:spcAft>
                <a:spcPts val="0"/>
              </a:spcAft>
              <a:buFont typeface="Symbol"/>
              <a:buChar char="·"/>
            </a:pPr>
            <a:r>
              <a:rPr lang="it-IT" sz="1050" spc="0">
                <a:solidFill>
                  <a:srgbClr val="000000"/>
                </a:solidFill>
                <a:latin typeface="Tahoma" panose="02020603050405020304" pitchFamily="2"/>
              </a:rPr>
              <a:t>Global warming in ten minutes by Al Gore </a:t>
            </a:r>
            <a:br/>
            <a:r>
              <a:rPr lang="it-IT" sz="1050" u="sng" spc="0">
                <a:solidFill>
                  <a:srgbClr val="0000FF"/>
                </a:solidFill>
                <a:latin typeface="Tahoma" panose="02020603050405020304" pitchFamily="2"/>
              </a:rPr>
              <a:t>https://www.youtube.com/watch?v=Jxi-OlkmxZ4</a:t>
            </a:r>
          </a:p>
          <a:p>
            <a:pPr marL="91440" marR="0" indent="91440" algn="l">
              <a:lnSpc>
                <a:spcPts val="1300"/>
              </a:lnSpc>
              <a:spcBef>
                <a:spcPts val="1115"/>
              </a:spcBef>
              <a:spcAft>
                <a:spcPts val="0"/>
              </a:spcAft>
              <a:buFont typeface="Symbol"/>
              <a:buChar char="·"/>
            </a:pPr>
            <a:r>
              <a:rPr lang="it-IT" sz="1050" spc="30">
                <a:solidFill>
                  <a:srgbClr val="000000"/>
                </a:solidFill>
                <a:latin typeface="Tahoma" panose="02020603050405020304" pitchFamily="2"/>
              </a:rPr>
              <a:t>Greta Thunberg speech at the COP24 </a:t>
            </a:r>
          </a:p>
          <a:p>
            <a:pPr marL="91440" marR="0" indent="0" algn="l">
              <a:lnSpc>
                <a:spcPts val="1300"/>
              </a:lnSpc>
              <a:spcBef>
                <a:spcPts val="0"/>
              </a:spcBef>
              <a:spcAft>
                <a:spcPts val="0"/>
              </a:spcAft>
            </a:pPr>
            <a:r>
              <a:rPr lang="it-IT" sz="1050" u="sng" spc="15">
                <a:solidFill>
                  <a:srgbClr val="0000FF"/>
                </a:solidFill>
                <a:latin typeface="Tahoma" panose="02020603050405020304" pitchFamily="2"/>
              </a:rPr>
              <a:t>https://www.youtube.com/watch?v=VFkQSGyeCWg</a:t>
            </a:r>
            <a:r>
              <a:rPr lang="it-IT" sz="100" spc="15">
                <a:solidFill>
                  <a:srgbClr val="00ADEF"/>
                </a:solidFill>
                <a:latin typeface="Tahoma" panose="02020603050405020304" pitchFamily="2"/>
              </a:rPr>
              <a:t> </a:t>
            </a:r>
          </a:p>
          <a:p>
            <a:pPr marL="91440" marR="0" indent="91440" algn="l">
              <a:lnSpc>
                <a:spcPts val="1300"/>
              </a:lnSpc>
              <a:spcBef>
                <a:spcPts val="1130"/>
              </a:spcBef>
              <a:spcAft>
                <a:spcPts val="0"/>
              </a:spcAft>
              <a:buFont typeface="Symbol"/>
              <a:buChar char="·"/>
            </a:pPr>
            <a:r>
              <a:rPr lang="it-IT" sz="1050" spc="0">
                <a:solidFill>
                  <a:srgbClr val="000000"/>
                </a:solidFill>
                <a:latin typeface="Tahoma" panose="02020603050405020304" pitchFamily="2"/>
              </a:rPr>
              <a:t>The Apocalypse by Natalie Wynn, Contrapoints </a:t>
            </a:r>
            <a:br/>
            <a:r>
              <a:rPr lang="it-IT" sz="1050" u="sng" spc="0">
                <a:solidFill>
                  <a:srgbClr val="0000FF"/>
                </a:solidFill>
                <a:latin typeface="Tahoma" panose="02020603050405020304" pitchFamily="2"/>
              </a:rPr>
              <a:t>https://www.youtube.com/watch?v=S6GodWn4XMM&amp;t=442s</a:t>
            </a:r>
          </a:p>
          <a:p>
            <a:pPr marL="91440" marR="0" indent="91440" algn="l">
              <a:lnSpc>
                <a:spcPts val="1300"/>
              </a:lnSpc>
              <a:spcBef>
                <a:spcPts val="1135"/>
              </a:spcBef>
              <a:spcAft>
                <a:spcPts val="0"/>
              </a:spcAft>
              <a:buFont typeface="Symbol"/>
              <a:buChar char="·"/>
            </a:pPr>
            <a:r>
              <a:rPr lang="it-IT" sz="1050" spc="20">
                <a:solidFill>
                  <a:srgbClr val="000000"/>
                </a:solidFill>
                <a:latin typeface="Tahoma" panose="02020603050405020304" pitchFamily="2"/>
              </a:rPr>
              <a:t>Eight documentaries that make you want to fight against climate change </a:t>
            </a:r>
          </a:p>
          <a:p>
            <a:pPr marL="91440" marR="91440" indent="0" algn="l">
              <a:lnSpc>
                <a:spcPts val="1300"/>
              </a:lnSpc>
              <a:spcBef>
                <a:spcPts val="0"/>
              </a:spcBef>
              <a:spcAft>
                <a:spcPts val="0"/>
              </a:spcAft>
            </a:pPr>
            <a:r>
              <a:rPr lang="it-IT" sz="1050" u="sng" spc="0">
                <a:solidFill>
                  <a:srgbClr val="0000FF"/>
                </a:solidFill>
                <a:latin typeface="Tahoma" panose="02020603050405020304" pitchFamily="2"/>
              </a:rPr>
              <a:t>https://makesense.org/article/8-documentaires-qui-donnent-envie-de-lutter-contre-le-changement-climatique/</a:t>
            </a:r>
            <a:r>
              <a:rPr lang="it-IT" sz="100" spc="0">
                <a:solidFill>
                  <a:srgbClr val="00ADEF"/>
                </a:solidFill>
                <a:latin typeface="Tahoma" panose="02020603050405020304" pitchFamily="2"/>
              </a:rPr>
              <a:t> </a:t>
            </a:r>
          </a:p>
          <a:p>
            <a:pPr marL="91440" marR="0" indent="91440" algn="l">
              <a:lnSpc>
                <a:spcPts val="1300"/>
              </a:lnSpc>
              <a:spcBef>
                <a:spcPts val="1130"/>
              </a:spcBef>
              <a:spcAft>
                <a:spcPts val="4650"/>
              </a:spcAft>
              <a:buFont typeface="Symbol"/>
              <a:buChar char="·"/>
            </a:pPr>
            <a:r>
              <a:rPr lang="it-IT" sz="1050" spc="0">
                <a:solidFill>
                  <a:srgbClr val="000000"/>
                </a:solidFill>
                <a:latin typeface="Tahoma" panose="02020603050405020304" pitchFamily="2"/>
              </a:rPr>
              <a:t>UNFCCC: High-level Event: education key driver to scale-up climate action </a:t>
            </a:r>
            <a:br/>
            <a:r>
              <a:rPr lang="it-IT" sz="1050" u="sng" spc="0">
                <a:solidFill>
                  <a:srgbClr val="0000FF"/>
                </a:solidFill>
                <a:latin typeface="Tahoma" panose="02020603050405020304" pitchFamily="2"/>
              </a:rPr>
              <a:t>https://www.youtube.com/watch?v=XDBK31J6GnQ</a:t>
            </a:r>
          </a:p>
        </p:txBody>
      </p:sp>
      <p:sp>
        <p:nvSpPr>
          <p:cNvPr id="4" name="Segnaposto testo 3"/>
          <p:cNvSpPr>
            <a:spLocks noGrp="1"/>
          </p:cNvSpPr>
          <p:nvPr>
            <p:ph type="body" idx="10"/>
          </p:nvPr>
        </p:nvSpPr>
        <p:spPr>
          <a:xfrm>
            <a:off x="6927850" y="6931025"/>
            <a:ext cx="475615" cy="631190"/>
          </a:xfrm>
          <a:prstGeom prst="rect">
            <a:avLst/>
          </a:prstGeom>
          <a:solidFill>
            <a:srgbClr val="1CB0A9"/>
          </a:solidFill>
          <a:ln w="0" cmpd="sng">
            <a:noFill/>
            <a:prstDash val="solid"/>
          </a:ln>
        </p:spPr>
        <p:txBody>
          <a:bodyPr vert="horz" lIns="0" tIns="20955" rIns="0" bIns="0" anchor="t"/>
          <a:lstStyle/>
          <a:p>
            <a:pPr marL="45720" marR="0" indent="0" algn="l">
              <a:lnSpc>
                <a:spcPts val="2000"/>
              </a:lnSpc>
              <a:spcAft>
                <a:spcPts val="2765"/>
              </a:spcAft>
            </a:pPr>
            <a:r>
              <a:rPr lang="it-IT" sz="1750" spc="180">
                <a:solidFill>
                  <a:srgbClr val="FFF9EA"/>
                </a:solidFill>
                <a:latin typeface="Arial" panose="02020603050405020304" pitchFamily="2"/>
              </a:rPr>
              <a:t>37 </a:t>
            </a:r>
          </a:p>
        </p:txBody>
      </p:sp>
      <p:sp>
        <p:nvSpPr>
          <p:cNvPr id="7" name="Segnaposto testo 6"/>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layout 4">
    <p:bg>
      <p:bgPr>
        <a:solidFill>
          <a:schemeClr val="bg1">
            <a:alpha val="100000"/>
          </a:schemeClr>
        </a:solidFill>
        <a:effectLst/>
      </p:bgPr>
    </p:bg>
    <p:spTree>
      <p:nvGrpSpPr>
        <p:cNvPr id="1" name=""/>
        <p:cNvGrpSpPr/>
        <p:nvPr/>
      </p:nvGrpSpPr>
      <p:grpSpPr>
        <a:xfrm>
          <a:off x="0" y="0"/>
          <a:ext cx="0" cy="0"/>
          <a:chOff x="0" y="0"/>
          <a:chExt cx="0" cy="0"/>
        </a:xfrm>
      </p:grpSpPr>
      <p:sp>
        <p:nvSpPr>
          <p:cNvPr id="4" name="Segnaposto testo 3"/>
          <p:cNvSpPr>
            <a:spLocks noGrp="1"/>
          </p:cNvSpPr>
          <p:nvPr>
            <p:ph type="body" idx="10"/>
          </p:nvPr>
        </p:nvSpPr>
        <p:spPr>
          <a:xfrm>
            <a:off x="155575" y="6931025"/>
            <a:ext cx="475615" cy="631190"/>
          </a:xfrm>
          <a:prstGeom prst="rect">
            <a:avLst/>
          </a:prstGeom>
          <a:noFill/>
          <a:ln w="0" cmpd="sng">
            <a:noFill/>
            <a:prstDash val="solid"/>
          </a:ln>
        </p:spPr>
        <p:txBody>
          <a:bodyPr vert="horz" lIns="0" tIns="20320" rIns="0" bIns="0" anchor="t"/>
          <a:lstStyle/>
          <a:p>
            <a:pPr marL="137160" marR="0" indent="0" algn="l">
              <a:lnSpc>
                <a:spcPts val="2100"/>
              </a:lnSpc>
              <a:spcAft>
                <a:spcPts val="2750"/>
              </a:spcAft>
            </a:pPr>
            <a:r>
              <a:rPr lang="it-IT" sz="1800" spc="0">
                <a:solidFill>
                  <a:srgbClr val="FFFFFF"/>
                </a:solidFill>
                <a:latin typeface="Arial" panose="02020603050405020304" pitchFamily="2"/>
              </a:rPr>
              <a:t>2 </a:t>
            </a:r>
          </a:p>
        </p:txBody>
      </p:sp>
      <p:sp>
        <p:nvSpPr>
          <p:cNvPr id="5" name="Segnaposto testo 4"/>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6" name="Segnaposto testo 5"/>
          <p:cNvSpPr>
            <a:spLocks noGrp="1"/>
          </p:cNvSpPr>
          <p:nvPr>
            <p:ph type="body" idx="10"/>
          </p:nvPr>
        </p:nvSpPr>
        <p:spPr>
          <a:xfrm>
            <a:off x="940435" y="3045460"/>
            <a:ext cx="1968500" cy="4191635"/>
          </a:xfrm>
          <a:prstGeom prst="rect">
            <a:avLst/>
          </a:prstGeom>
          <a:noFill/>
          <a:ln w="0" cmpd="sng">
            <a:noFill/>
            <a:prstDash val="solid"/>
          </a:ln>
        </p:spPr>
        <p:txBody>
          <a:bodyPr vert="horz" lIns="0" tIns="6350" rIns="0" bIns="0" anchor="t"/>
          <a:lstStyle/>
          <a:p>
            <a:pPr marL="0" marR="0" indent="0" algn="l">
              <a:lnSpc>
                <a:spcPts val="1300"/>
              </a:lnSpc>
              <a:spcAft>
                <a:spcPts val="0"/>
              </a:spcAft>
            </a:pPr>
            <a:r>
              <a:rPr lang="it-IT" sz="1050" spc="30">
                <a:solidFill>
                  <a:srgbClr val="000000"/>
                </a:solidFill>
                <a:latin typeface="Tahoma" panose="02020603050405020304" pitchFamily="2"/>
              </a:rPr>
              <a:t>Not a month goes by without an extreme weather event: Increasingly frequent and intense cyclones, storms, droughts, heatwaves and floods demonstrate that a large-scale disruption is occurring before our very eyes. According to the IPCC, the planet’s average temperature was 1.0</a:t>
            </a:r>
            <a:r>
              <a:rPr lang="it-IT" sz="1050" spc="30" baseline="30000">
                <a:solidFill>
                  <a:srgbClr val="000000"/>
                </a:solidFill>
                <a:latin typeface="Tahoma" panose="02020603050405020304" pitchFamily="2"/>
              </a:rPr>
              <a:t>o</a:t>
            </a:r>
            <a:r>
              <a:rPr lang="it-IT" sz="1050" spc="30">
                <a:solidFill>
                  <a:srgbClr val="000000"/>
                </a:solidFill>
                <a:latin typeface="Tahoma" panose="02020603050405020304" pitchFamily="2"/>
              </a:rPr>
              <a:t> C higher in 2018 than it was in 1880, the year records began. </a:t>
            </a:r>
          </a:p>
          <a:p>
            <a:pPr marL="0" marR="0" indent="0" algn="l">
              <a:lnSpc>
                <a:spcPts val="1300"/>
              </a:lnSpc>
              <a:spcBef>
                <a:spcPts val="1155"/>
              </a:spcBef>
              <a:spcAft>
                <a:spcPts val="0"/>
              </a:spcAft>
            </a:pPr>
            <a:r>
              <a:rPr lang="it-IT" sz="1050" spc="30">
                <a:solidFill>
                  <a:srgbClr val="000000"/>
                </a:solidFill>
                <a:latin typeface="Tahoma" panose="02020603050405020304" pitchFamily="2"/>
              </a:rPr>
              <a:t>It is now clear that the industrial era has profoundly altered our planet’s climate. Whether it is the increase in air temperature on the ground and in the lower atmospheric layer, the ocean heat content and the warming of the sea surface, the reduction in snow and ice cover, or the rise in sea levels worldwide, all of  </a:t>
            </a:r>
          </a:p>
        </p:txBody>
      </p:sp>
      <p:sp>
        <p:nvSpPr>
          <p:cNvPr id="7" name="Segnaposto testo 6"/>
          <p:cNvSpPr>
            <a:spLocks noGrp="1"/>
          </p:cNvSpPr>
          <p:nvPr>
            <p:ph type="body" idx="10"/>
          </p:nvPr>
        </p:nvSpPr>
        <p:spPr>
          <a:xfrm>
            <a:off x="3120390" y="3045460"/>
            <a:ext cx="1968500" cy="4193540"/>
          </a:xfrm>
          <a:prstGeom prst="rect">
            <a:avLst/>
          </a:prstGeom>
          <a:noFill/>
          <a:ln w="0" cmpd="sng">
            <a:noFill/>
            <a:prstDash val="solid"/>
          </a:ln>
        </p:spPr>
        <p:txBody>
          <a:bodyPr vert="horz" lIns="0" tIns="6985" rIns="0" bIns="0" anchor="t"/>
          <a:lstStyle/>
          <a:p>
            <a:pPr marL="0" marR="0" indent="0" algn="l">
              <a:lnSpc>
                <a:spcPts val="1300"/>
              </a:lnSpc>
              <a:spcAft>
                <a:spcPts val="0"/>
              </a:spcAft>
            </a:pPr>
            <a:r>
              <a:rPr lang="it-IT" sz="1050" spc="0">
                <a:solidFill>
                  <a:srgbClr val="000000"/>
                </a:solidFill>
                <a:latin typeface="Tahoma" panose="02020603050405020304" pitchFamily="2"/>
              </a:rPr>
              <a:t>these indicators point in the same direction: ongoing and accelerated climate change. </a:t>
            </a:r>
          </a:p>
          <a:p>
            <a:pPr marL="0" marR="0" indent="0" algn="l">
              <a:lnSpc>
                <a:spcPts val="1300"/>
              </a:lnSpc>
              <a:spcBef>
                <a:spcPts val="1280"/>
              </a:spcBef>
              <a:spcAft>
                <a:spcPts val="0"/>
              </a:spcAft>
            </a:pPr>
            <a:r>
              <a:rPr lang="it-IT" sz="1050" spc="30">
                <a:solidFill>
                  <a:srgbClr val="000000"/>
                </a:solidFill>
                <a:latin typeface="Tahoma" panose="02020603050405020304" pitchFamily="2"/>
              </a:rPr>
              <a:t>In climatology, a concept known as “radiative forcing” allows us to measure this change. According to the IPCC, this term describes the balance between the incoming solar rays and the outgoing infrared rays in the Earth-atmosphere system. A positive radiative forcing means that the Earth receives more energy in the form of heat than it emits. This is the situation that we have found ourselves in for several decades now. </a:t>
            </a:r>
          </a:p>
          <a:p>
            <a:pPr marL="0" marR="137160" indent="0" algn="l">
              <a:lnSpc>
                <a:spcPts val="1300"/>
              </a:lnSpc>
              <a:spcBef>
                <a:spcPts val="1210"/>
              </a:spcBef>
              <a:spcAft>
                <a:spcPts val="0"/>
              </a:spcAft>
            </a:pPr>
            <a:r>
              <a:rPr lang="it-IT" sz="1050" spc="25">
                <a:solidFill>
                  <a:srgbClr val="000000"/>
                </a:solidFill>
                <a:latin typeface="Tahoma" panose="02020603050405020304" pitchFamily="2"/>
              </a:rPr>
              <a:t>Importantly, not all of the world’s regions and countries are affected in the same way. There are significant disparities – and these often  </a:t>
            </a:r>
          </a:p>
        </p:txBody>
      </p:sp>
      <p:sp>
        <p:nvSpPr>
          <p:cNvPr id="8" name="Segnaposto testo 7"/>
          <p:cNvSpPr>
            <a:spLocks noGrp="1"/>
          </p:cNvSpPr>
          <p:nvPr>
            <p:ph type="body" idx="10"/>
          </p:nvPr>
        </p:nvSpPr>
        <p:spPr>
          <a:xfrm>
            <a:off x="5300345" y="3045460"/>
            <a:ext cx="1968500" cy="2347595"/>
          </a:xfrm>
          <a:prstGeom prst="rect">
            <a:avLst/>
          </a:prstGeom>
          <a:noFill/>
          <a:ln w="0" cmpd="sng">
            <a:noFill/>
            <a:prstDash val="solid"/>
          </a:ln>
        </p:spPr>
        <p:txBody>
          <a:bodyPr vert="horz" lIns="0" tIns="0" rIns="0" bIns="0" anchor="t"/>
          <a:lstStyle/>
          <a:p>
            <a:pPr marL="0" marR="0" indent="0" algn="l">
              <a:lnSpc>
                <a:spcPts val="1300"/>
              </a:lnSpc>
              <a:spcAft>
                <a:spcPts val="0"/>
              </a:spcAft>
            </a:pPr>
            <a:r>
              <a:rPr lang="it-IT" sz="1050" spc="20">
                <a:solidFill>
                  <a:srgbClr val="000000"/>
                </a:solidFill>
                <a:latin typeface="Tahoma" panose="02020603050405020304" pitchFamily="2"/>
              </a:rPr>
              <a:t>reflect the current unequal sharing of resources: many low-income countries are paying the highest price for a characteristic of these changes. Moreover, the globe’s polar regions have seen their temperature increase by 2-4</a:t>
            </a:r>
            <a:r>
              <a:rPr lang="it-IT" sz="1050" spc="20" baseline="30000">
                <a:solidFill>
                  <a:srgbClr val="000000"/>
                </a:solidFill>
                <a:latin typeface="Tahoma" panose="02020603050405020304" pitchFamily="2"/>
              </a:rPr>
              <a:t>o</a:t>
            </a:r>
            <a:r>
              <a:rPr lang="it-IT" sz="1050" spc="20">
                <a:solidFill>
                  <a:srgbClr val="000000"/>
                </a:solidFill>
                <a:latin typeface="Tahoma" panose="02020603050405020304" pitchFamily="2"/>
              </a:rPr>
              <a:t>, while in other latitudes, the rise has appeared more moderate, at least until now. The consequences are no less serious, however, as we will see later. </a:t>
            </a:r>
          </a:p>
        </p:txBody>
      </p:sp>
      <p:sp>
        <p:nvSpPr>
          <p:cNvPr id="9" name="Segnaposto testo 8"/>
          <p:cNvSpPr>
            <a:spLocks noGrp="1"/>
          </p:cNvSpPr>
          <p:nvPr>
            <p:ph type="body" idx="10"/>
          </p:nvPr>
        </p:nvSpPr>
        <p:spPr>
          <a:xfrm>
            <a:off x="923290" y="614045"/>
            <a:ext cx="4773295" cy="1975485"/>
          </a:xfrm>
          <a:prstGeom prst="rect">
            <a:avLst/>
          </a:prstGeom>
          <a:noFill/>
          <a:ln w="0" cmpd="sng">
            <a:noFill/>
            <a:prstDash val="solid"/>
          </a:ln>
        </p:spPr>
        <p:txBody>
          <a:bodyPr vert="horz" lIns="0" tIns="15875" rIns="0" bIns="0" anchor="t"/>
          <a:lstStyle/>
          <a:p>
            <a:pPr marL="0" marR="0" indent="0" algn="l">
              <a:lnSpc>
                <a:spcPts val="4400"/>
              </a:lnSpc>
              <a:spcAft>
                <a:spcPts val="0"/>
              </a:spcAft>
            </a:pPr>
            <a:r>
              <a:rPr lang="it-IT" sz="3900" b="1" spc="-70">
                <a:solidFill>
                  <a:srgbClr val="00ADB6"/>
                </a:solidFill>
                <a:latin typeface="Tahoma" panose="02020603050405020304" pitchFamily="2"/>
              </a:rPr>
              <a:t>1. Climate change: </a:t>
            </a:r>
          </a:p>
          <a:p>
            <a:pPr marL="594360" marR="0" indent="0" algn="l">
              <a:lnSpc>
                <a:spcPts val="4400"/>
              </a:lnSpc>
              <a:spcBef>
                <a:spcPts val="0"/>
              </a:spcBef>
              <a:spcAft>
                <a:spcPts val="0"/>
              </a:spcAft>
            </a:pPr>
            <a:r>
              <a:rPr lang="it-IT" sz="3900" b="1" spc="0">
                <a:solidFill>
                  <a:srgbClr val="00ADB6"/>
                </a:solidFill>
                <a:latin typeface="Tahoma" panose="02020603050405020304" pitchFamily="2"/>
              </a:rPr>
              <a:t>the basics </a:t>
            </a:r>
          </a:p>
          <a:p>
            <a:pPr marL="0" marR="594360" indent="0" algn="l">
              <a:lnSpc>
                <a:spcPts val="1700"/>
              </a:lnSpc>
              <a:spcBef>
                <a:spcPts val="1295"/>
              </a:spcBef>
              <a:spcAft>
                <a:spcPts val="0"/>
              </a:spcAft>
            </a:pPr>
            <a:r>
              <a:rPr lang="it-IT" sz="1500" b="1" i="1" spc="0">
                <a:solidFill>
                  <a:srgbClr val="00ADB6"/>
                </a:solidFill>
                <a:latin typeface="Arial" panose="02020603050405020304" pitchFamily="2"/>
              </a:rPr>
              <a:t>“No challenge poses a greater threat to future generations than climate change” </a:t>
            </a:r>
          </a:p>
          <a:p>
            <a:pPr marL="0" marR="0" indent="0" algn="l">
              <a:lnSpc>
                <a:spcPts val="1200"/>
              </a:lnSpc>
              <a:spcBef>
                <a:spcPts val="745"/>
              </a:spcBef>
              <a:spcAft>
                <a:spcPts val="0"/>
              </a:spcAft>
            </a:pPr>
            <a:r>
              <a:rPr lang="it-IT" sz="1000" b="1" spc="10">
                <a:solidFill>
                  <a:srgbClr val="000000"/>
                </a:solidFill>
                <a:latin typeface="Tahoma" panose="02020603050405020304" pitchFamily="2"/>
              </a:rPr>
              <a:t>Barack Obama </a:t>
            </a: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cSld name="layout 40">
    <p:bg>
      <p:bgPr>
        <a:solidFill>
          <a:schemeClr val="bg1">
            <a:alpha val="100000"/>
          </a:schemeClr>
        </a:solidFill>
        <a:effectLst/>
      </p:bgPr>
    </p:bg>
    <p:spTree>
      <p:nvGrpSpPr>
        <p:cNvPr id="1" name=""/>
        <p:cNvGrpSpPr/>
        <p:nvPr/>
      </p:nvGrpSpPr>
      <p:grpSpPr>
        <a:xfrm>
          <a:off x="0" y="0"/>
          <a:ext cx="0" cy="0"/>
          <a:chOff x="0" y="0"/>
          <a:chExt cx="0" cy="0"/>
        </a:xfrm>
      </p:grpSpPr>
      <p:sp>
        <p:nvSpPr>
          <p:cNvPr id="4" name="Segnaposto testo 3"/>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5" name="Segnaposto testo 4"/>
          <p:cNvSpPr>
            <a:spLocks noGrp="1"/>
          </p:cNvSpPr>
          <p:nvPr>
            <p:ph type="body" idx="10"/>
          </p:nvPr>
        </p:nvSpPr>
        <p:spPr>
          <a:xfrm>
            <a:off x="155575" y="6931025"/>
            <a:ext cx="475615" cy="631190"/>
          </a:xfrm>
          <a:prstGeom prst="rect">
            <a:avLst/>
          </a:prstGeom>
          <a:noFill/>
          <a:ln w="0" cmpd="sng">
            <a:noFill/>
            <a:prstDash val="solid"/>
          </a:ln>
        </p:spPr>
        <p:txBody>
          <a:bodyPr vert="horz" lIns="0" tIns="20320" rIns="0" bIns="0" anchor="t"/>
          <a:lstStyle/>
          <a:p>
            <a:pPr marL="45720" marR="0" indent="0" algn="l">
              <a:lnSpc>
                <a:spcPts val="2100"/>
              </a:lnSpc>
              <a:spcAft>
                <a:spcPts val="2750"/>
              </a:spcAft>
            </a:pPr>
            <a:r>
              <a:rPr lang="it-IT" sz="1800" b="1" spc="180">
                <a:solidFill>
                  <a:srgbClr val="FFFFFF"/>
                </a:solidFill>
                <a:latin typeface="Arial" panose="02020603050405020304" pitchFamily="2"/>
              </a:rPr>
              <a:t>38 </a:t>
            </a:r>
          </a:p>
        </p:txBody>
      </p:sp>
      <p:sp>
        <p:nvSpPr>
          <p:cNvPr id="6" name="Segnaposto testo 5"/>
          <p:cNvSpPr>
            <a:spLocks noGrp="1"/>
          </p:cNvSpPr>
          <p:nvPr>
            <p:ph type="body" idx="10"/>
          </p:nvPr>
        </p:nvSpPr>
        <p:spPr>
          <a:xfrm>
            <a:off x="935990" y="63500"/>
            <a:ext cx="4876800" cy="2238375"/>
          </a:xfrm>
          <a:prstGeom prst="rect">
            <a:avLst/>
          </a:prstGeom>
          <a:noFill/>
          <a:ln w="0" cmpd="sng">
            <a:noFill/>
            <a:prstDash val="solid"/>
          </a:ln>
        </p:spPr>
        <p:txBody>
          <a:bodyPr vert="horz" lIns="0" tIns="566420" rIns="0" bIns="0" anchor="t"/>
          <a:lstStyle/>
          <a:p>
            <a:pPr marL="0" marR="0" indent="0" algn="l">
              <a:lnSpc>
                <a:spcPts val="4400"/>
              </a:lnSpc>
              <a:spcAft>
                <a:spcPts val="0"/>
              </a:spcAft>
            </a:pPr>
            <a:r>
              <a:rPr lang="it-IT" sz="3900" b="1" spc="20">
                <a:solidFill>
                  <a:srgbClr val="00ADB6"/>
                </a:solidFill>
                <a:latin typeface="Tahoma" panose="02020603050405020304" pitchFamily="2"/>
              </a:rPr>
              <a:t>Abbreviations and </a:t>
            </a:r>
          </a:p>
          <a:p>
            <a:pPr marL="0" marR="0" indent="0" algn="l">
              <a:lnSpc>
                <a:spcPts val="4400"/>
              </a:lnSpc>
              <a:spcBef>
                <a:spcPts val="0"/>
              </a:spcBef>
              <a:spcAft>
                <a:spcPts val="4245"/>
              </a:spcAft>
            </a:pPr>
            <a:r>
              <a:rPr lang="it-IT" sz="3900" b="1" spc="15">
                <a:solidFill>
                  <a:srgbClr val="00ADB6"/>
                </a:solidFill>
                <a:latin typeface="Tahoma" panose="02020603050405020304" pitchFamily="2"/>
              </a:rPr>
              <a:t>acronyms </a:t>
            </a:r>
          </a:p>
        </p:txBody>
      </p:sp>
      <p:sp>
        <p:nvSpPr>
          <p:cNvPr id="7" name="Segnaposto testo 6"/>
          <p:cNvSpPr>
            <a:spLocks noGrp="1"/>
          </p:cNvSpPr>
          <p:nvPr>
            <p:ph type="body" idx="10"/>
          </p:nvPr>
        </p:nvSpPr>
        <p:spPr>
          <a:xfrm>
            <a:off x="935990" y="2301875"/>
            <a:ext cx="4876800" cy="5260340"/>
          </a:xfrm>
          <a:prstGeom prst="rect">
            <a:avLst/>
          </a:prstGeom>
          <a:noFill/>
          <a:ln w="0" cmpd="sng">
            <a:noFill/>
            <a:prstDash val="solid"/>
          </a:ln>
        </p:spPr>
        <p:txBody>
          <a:bodyPr vert="horz" lIns="0" tIns="1270" rIns="0" bIns="0" anchor="t"/>
          <a:lstStyle/>
          <a:p>
            <a:pPr marL="0" marR="0" indent="0" algn="l">
              <a:lnSpc>
                <a:spcPts val="1400"/>
              </a:lnSpc>
              <a:spcAft>
                <a:spcPts val="0"/>
              </a:spcAft>
              <a:tabLst>
                <a:tab pos="914400" algn="l"/>
              </a:tabLst>
            </a:pPr>
            <a:r>
              <a:rPr lang="it-IT" sz="1050" b="1" spc="30">
                <a:solidFill>
                  <a:srgbClr val="000000"/>
                </a:solidFill>
                <a:latin typeface="Arial" panose="02020603050405020304" pitchFamily="2"/>
              </a:rPr>
              <a:t>ACE </a:t>
            </a:r>
            <a:r>
              <a:rPr lang="it-IT" sz="1050" spc="30">
                <a:solidFill>
                  <a:srgbClr val="000000"/>
                </a:solidFill>
                <a:latin typeface="Tahoma" panose="02020603050405020304" pitchFamily="2"/>
              </a:rPr>
              <a:t>Action for Climate Empowerment </a:t>
            </a:r>
          </a:p>
          <a:p>
            <a:pPr marL="0" marR="0" indent="0" algn="l">
              <a:lnSpc>
                <a:spcPts val="1400"/>
              </a:lnSpc>
              <a:spcBef>
                <a:spcPts val="1090"/>
              </a:spcBef>
              <a:spcAft>
                <a:spcPts val="0"/>
              </a:spcAft>
              <a:tabLst>
                <a:tab pos="914400" algn="l"/>
              </a:tabLst>
            </a:pPr>
            <a:r>
              <a:rPr lang="it-IT" sz="1050" b="1" spc="20">
                <a:solidFill>
                  <a:srgbClr val="000000"/>
                </a:solidFill>
                <a:latin typeface="Arial" panose="02020603050405020304" pitchFamily="2"/>
              </a:rPr>
              <a:t>CC </a:t>
            </a:r>
            <a:r>
              <a:rPr lang="it-IT" sz="1050" spc="20">
                <a:solidFill>
                  <a:srgbClr val="000000"/>
                </a:solidFill>
                <a:latin typeface="Tahoma" panose="02020603050405020304" pitchFamily="2"/>
              </a:rPr>
              <a:t>Climate Change </a:t>
            </a:r>
          </a:p>
          <a:p>
            <a:pPr marL="0" marR="0" indent="0" algn="l">
              <a:lnSpc>
                <a:spcPts val="1400"/>
              </a:lnSpc>
              <a:spcBef>
                <a:spcPts val="1085"/>
              </a:spcBef>
              <a:spcAft>
                <a:spcPts val="0"/>
              </a:spcAft>
              <a:tabLst>
                <a:tab pos="914400" algn="l"/>
              </a:tabLst>
            </a:pPr>
            <a:r>
              <a:rPr lang="it-IT" sz="1050" b="1" spc="25">
                <a:solidFill>
                  <a:srgbClr val="000000"/>
                </a:solidFill>
                <a:latin typeface="Arial" panose="02020603050405020304" pitchFamily="2"/>
              </a:rPr>
              <a:t>CCE </a:t>
            </a:r>
            <a:r>
              <a:rPr lang="it-IT" sz="1050" spc="25">
                <a:solidFill>
                  <a:srgbClr val="000000"/>
                </a:solidFill>
                <a:latin typeface="Tahoma" panose="02020603050405020304" pitchFamily="2"/>
              </a:rPr>
              <a:t>Climate Change Education </a:t>
            </a:r>
          </a:p>
          <a:p>
            <a:pPr marL="0" marR="0" indent="0" algn="l">
              <a:lnSpc>
                <a:spcPts val="1400"/>
              </a:lnSpc>
              <a:spcBef>
                <a:spcPts val="1115"/>
              </a:spcBef>
              <a:spcAft>
                <a:spcPts val="0"/>
              </a:spcAft>
              <a:tabLst>
                <a:tab pos="914400" algn="l"/>
              </a:tabLst>
            </a:pPr>
            <a:r>
              <a:rPr lang="it-IT" sz="1050" b="1" spc="25">
                <a:solidFill>
                  <a:srgbClr val="000000"/>
                </a:solidFill>
                <a:latin typeface="Arial" panose="02020603050405020304" pitchFamily="2"/>
              </a:rPr>
              <a:t>COP </a:t>
            </a:r>
            <a:r>
              <a:rPr lang="it-IT" sz="1050" spc="25">
                <a:solidFill>
                  <a:srgbClr val="000000"/>
                </a:solidFill>
                <a:latin typeface="Tahoma" panose="02020603050405020304" pitchFamily="2"/>
              </a:rPr>
              <a:t>Conference of Parties </a:t>
            </a:r>
          </a:p>
          <a:p>
            <a:pPr marL="0" marR="0" indent="0" algn="l">
              <a:lnSpc>
                <a:spcPts val="1400"/>
              </a:lnSpc>
              <a:spcBef>
                <a:spcPts val="1085"/>
              </a:spcBef>
              <a:spcAft>
                <a:spcPts val="0"/>
              </a:spcAft>
              <a:tabLst>
                <a:tab pos="914400" algn="l"/>
              </a:tabLst>
            </a:pPr>
            <a:r>
              <a:rPr lang="it-IT" sz="1050" b="1" spc="30">
                <a:solidFill>
                  <a:srgbClr val="000000"/>
                </a:solidFill>
                <a:latin typeface="Arial" panose="02020603050405020304" pitchFamily="2"/>
              </a:rPr>
              <a:t>ESD </a:t>
            </a:r>
            <a:r>
              <a:rPr lang="it-IT" sz="1050" spc="30">
                <a:solidFill>
                  <a:srgbClr val="000000"/>
                </a:solidFill>
                <a:latin typeface="Tahoma" panose="02020603050405020304" pitchFamily="2"/>
              </a:rPr>
              <a:t>Education for Sustainable Development </a:t>
            </a:r>
          </a:p>
          <a:p>
            <a:pPr marL="0" marR="0" indent="0" algn="l">
              <a:lnSpc>
                <a:spcPts val="1400"/>
              </a:lnSpc>
              <a:spcBef>
                <a:spcPts val="1090"/>
              </a:spcBef>
              <a:spcAft>
                <a:spcPts val="0"/>
              </a:spcAft>
              <a:tabLst>
                <a:tab pos="914400" algn="l"/>
              </a:tabLst>
            </a:pPr>
            <a:r>
              <a:rPr lang="it-IT" sz="1050" b="1" spc="30">
                <a:solidFill>
                  <a:srgbClr val="000000"/>
                </a:solidFill>
                <a:latin typeface="Arial" panose="02020603050405020304" pitchFamily="2"/>
              </a:rPr>
              <a:t>ETUC </a:t>
            </a:r>
            <a:r>
              <a:rPr lang="it-IT" sz="1050" spc="30">
                <a:solidFill>
                  <a:srgbClr val="000000"/>
                </a:solidFill>
                <a:latin typeface="Tahoma" panose="02020603050405020304" pitchFamily="2"/>
              </a:rPr>
              <a:t>European Trade Union Confederation </a:t>
            </a:r>
          </a:p>
          <a:p>
            <a:pPr marL="0" marR="0" indent="0" algn="l">
              <a:lnSpc>
                <a:spcPts val="1400"/>
              </a:lnSpc>
              <a:spcBef>
                <a:spcPts val="1090"/>
              </a:spcBef>
              <a:spcAft>
                <a:spcPts val="0"/>
              </a:spcAft>
              <a:tabLst>
                <a:tab pos="914400" algn="l"/>
              </a:tabLst>
            </a:pPr>
            <a:r>
              <a:rPr lang="it-IT" sz="1050" b="1" spc="35">
                <a:solidFill>
                  <a:srgbClr val="000000"/>
                </a:solidFill>
                <a:latin typeface="Arial" panose="02020603050405020304" pitchFamily="2"/>
              </a:rPr>
              <a:t>GHG </a:t>
            </a:r>
            <a:r>
              <a:rPr lang="it-IT" sz="1050" spc="35">
                <a:solidFill>
                  <a:srgbClr val="000000"/>
                </a:solidFill>
                <a:latin typeface="Tahoma" panose="02020603050405020304" pitchFamily="2"/>
              </a:rPr>
              <a:t>Greenhouse Gas </a:t>
            </a:r>
          </a:p>
          <a:p>
            <a:pPr marL="0" marR="0" indent="0" algn="l">
              <a:lnSpc>
                <a:spcPts val="1400"/>
              </a:lnSpc>
              <a:spcBef>
                <a:spcPts val="1110"/>
              </a:spcBef>
              <a:spcAft>
                <a:spcPts val="0"/>
              </a:spcAft>
              <a:tabLst>
                <a:tab pos="914400" algn="l"/>
              </a:tabLst>
            </a:pPr>
            <a:r>
              <a:rPr lang="it-IT" sz="1050" b="1" spc="20">
                <a:solidFill>
                  <a:srgbClr val="000000"/>
                </a:solidFill>
                <a:latin typeface="Arial" panose="02020603050405020304" pitchFamily="2"/>
              </a:rPr>
              <a:t>IPCC </a:t>
            </a:r>
            <a:r>
              <a:rPr lang="it-IT" sz="1050" spc="20">
                <a:solidFill>
                  <a:srgbClr val="000000"/>
                </a:solidFill>
                <a:latin typeface="Tahoma" panose="02020603050405020304" pitchFamily="2"/>
              </a:rPr>
              <a:t>Intergovernmental Panel on Climate Change </a:t>
            </a:r>
          </a:p>
          <a:p>
            <a:pPr marL="0" marR="0" indent="0" algn="l">
              <a:lnSpc>
                <a:spcPts val="1400"/>
              </a:lnSpc>
              <a:spcBef>
                <a:spcPts val="1090"/>
              </a:spcBef>
              <a:spcAft>
                <a:spcPts val="0"/>
              </a:spcAft>
              <a:tabLst>
                <a:tab pos="914400" algn="l"/>
              </a:tabLst>
            </a:pPr>
            <a:r>
              <a:rPr lang="it-IT" sz="1050" b="1" spc="25">
                <a:solidFill>
                  <a:srgbClr val="000000"/>
                </a:solidFill>
                <a:latin typeface="Arial" panose="02020603050405020304" pitchFamily="2"/>
              </a:rPr>
              <a:t>ITUC </a:t>
            </a:r>
            <a:r>
              <a:rPr lang="it-IT" sz="1050" spc="25">
                <a:solidFill>
                  <a:srgbClr val="000000"/>
                </a:solidFill>
                <a:latin typeface="Tahoma" panose="02020603050405020304" pitchFamily="2"/>
              </a:rPr>
              <a:t>International Trade Union Confederation </a:t>
            </a:r>
          </a:p>
          <a:p>
            <a:pPr marL="0" marR="0" indent="0" algn="l">
              <a:lnSpc>
                <a:spcPts val="1400"/>
              </a:lnSpc>
              <a:spcBef>
                <a:spcPts val="1085"/>
              </a:spcBef>
              <a:spcAft>
                <a:spcPts val="0"/>
              </a:spcAft>
              <a:tabLst>
                <a:tab pos="914400" algn="l"/>
              </a:tabLst>
            </a:pPr>
            <a:r>
              <a:rPr lang="it-IT" sz="1050" b="1" spc="30">
                <a:solidFill>
                  <a:srgbClr val="000000"/>
                </a:solidFill>
                <a:latin typeface="Arial" panose="02020603050405020304" pitchFamily="2"/>
              </a:rPr>
              <a:t>NGO </a:t>
            </a:r>
            <a:r>
              <a:rPr lang="it-IT" sz="1050" spc="30">
                <a:solidFill>
                  <a:srgbClr val="000000"/>
                </a:solidFill>
                <a:latin typeface="Tahoma" panose="02020603050405020304" pitchFamily="2"/>
              </a:rPr>
              <a:t>Non-Governmental Organisation </a:t>
            </a:r>
          </a:p>
          <a:p>
            <a:pPr marL="0" marR="0" indent="0" algn="l">
              <a:lnSpc>
                <a:spcPts val="1400"/>
              </a:lnSpc>
              <a:spcBef>
                <a:spcPts val="1090"/>
              </a:spcBef>
              <a:spcAft>
                <a:spcPts val="0"/>
              </a:spcAft>
              <a:tabLst>
                <a:tab pos="914400" algn="l"/>
              </a:tabLst>
            </a:pPr>
            <a:r>
              <a:rPr lang="it-IT" sz="1050" b="1" spc="30">
                <a:solidFill>
                  <a:srgbClr val="000000"/>
                </a:solidFill>
                <a:latin typeface="Arial" panose="02020603050405020304" pitchFamily="2"/>
              </a:rPr>
              <a:t>OECD </a:t>
            </a:r>
            <a:r>
              <a:rPr lang="it-IT" sz="1050" spc="30">
                <a:solidFill>
                  <a:srgbClr val="000000"/>
                </a:solidFill>
                <a:latin typeface="Tahoma" panose="02020603050405020304" pitchFamily="2"/>
              </a:rPr>
              <a:t>Organisation for Economic Co-operation and Development </a:t>
            </a:r>
          </a:p>
          <a:p>
            <a:pPr marL="0" marR="0" indent="0" algn="l">
              <a:lnSpc>
                <a:spcPts val="1400"/>
              </a:lnSpc>
              <a:spcBef>
                <a:spcPts val="1085"/>
              </a:spcBef>
              <a:spcAft>
                <a:spcPts val="0"/>
              </a:spcAft>
              <a:tabLst>
                <a:tab pos="914400" algn="l"/>
              </a:tabLst>
            </a:pPr>
            <a:r>
              <a:rPr lang="it-IT" sz="1050" spc="30">
                <a:solidFill>
                  <a:srgbClr val="000000"/>
                </a:solidFill>
                <a:latin typeface="Tahoma" panose="02020603050405020304" pitchFamily="2"/>
              </a:rPr>
              <a:t>S</a:t>
            </a:r>
            <a:r>
              <a:rPr lang="it-IT" sz="1050" b="1" spc="30">
                <a:solidFill>
                  <a:srgbClr val="000000"/>
                </a:solidFill>
                <a:latin typeface="Arial" panose="02020603050405020304" pitchFamily="2"/>
              </a:rPr>
              <a:t>DG </a:t>
            </a:r>
            <a:r>
              <a:rPr lang="it-IT" sz="1050" spc="30">
                <a:solidFill>
                  <a:srgbClr val="000000"/>
                </a:solidFill>
                <a:latin typeface="Tahoma" panose="02020603050405020304" pitchFamily="2"/>
              </a:rPr>
              <a:t>Sustainable Development Goals </a:t>
            </a:r>
          </a:p>
          <a:p>
            <a:pPr marL="0" marR="0" indent="0" algn="l">
              <a:lnSpc>
                <a:spcPts val="1400"/>
              </a:lnSpc>
              <a:spcBef>
                <a:spcPts val="1115"/>
              </a:spcBef>
              <a:spcAft>
                <a:spcPts val="0"/>
              </a:spcAft>
              <a:tabLst>
                <a:tab pos="914400" algn="l"/>
              </a:tabLst>
            </a:pPr>
            <a:r>
              <a:rPr lang="it-IT" sz="1050" b="1" spc="25">
                <a:solidFill>
                  <a:srgbClr val="000000"/>
                </a:solidFill>
                <a:latin typeface="Arial" panose="02020603050405020304" pitchFamily="2"/>
              </a:rPr>
              <a:t>UN </a:t>
            </a:r>
            <a:r>
              <a:rPr lang="it-IT" sz="1050" spc="25">
                <a:solidFill>
                  <a:srgbClr val="000000"/>
                </a:solidFill>
                <a:latin typeface="Tahoma" panose="02020603050405020304" pitchFamily="2"/>
              </a:rPr>
              <a:t>United Nations </a:t>
            </a:r>
          </a:p>
          <a:p>
            <a:pPr marL="0" marR="0" indent="0" algn="l">
              <a:lnSpc>
                <a:spcPts val="1400"/>
              </a:lnSpc>
              <a:spcBef>
                <a:spcPts val="1085"/>
              </a:spcBef>
              <a:spcAft>
                <a:spcPts val="0"/>
              </a:spcAft>
              <a:tabLst>
                <a:tab pos="914400" algn="l"/>
              </a:tabLst>
            </a:pPr>
            <a:r>
              <a:rPr lang="it-IT" sz="1050" b="1" spc="30">
                <a:solidFill>
                  <a:srgbClr val="000000"/>
                </a:solidFill>
                <a:latin typeface="Arial" panose="02020603050405020304" pitchFamily="2"/>
              </a:rPr>
              <a:t>UNEP </a:t>
            </a:r>
            <a:r>
              <a:rPr lang="it-IT" sz="1050" spc="30">
                <a:solidFill>
                  <a:srgbClr val="000000"/>
                </a:solidFill>
                <a:latin typeface="Tahoma" panose="02020603050405020304" pitchFamily="2"/>
              </a:rPr>
              <a:t>United Nations Environment Programme </a:t>
            </a:r>
          </a:p>
          <a:p>
            <a:pPr marL="0" marR="0" indent="0" algn="l">
              <a:lnSpc>
                <a:spcPts val="1400"/>
              </a:lnSpc>
              <a:spcBef>
                <a:spcPts val="1090"/>
              </a:spcBef>
              <a:spcAft>
                <a:spcPts val="0"/>
              </a:spcAft>
              <a:tabLst>
                <a:tab pos="914400" algn="l"/>
              </a:tabLst>
            </a:pPr>
            <a:r>
              <a:rPr lang="it-IT" sz="1050" b="1" spc="10">
                <a:solidFill>
                  <a:srgbClr val="000000"/>
                </a:solidFill>
                <a:latin typeface="Arial" panose="02020603050405020304" pitchFamily="2"/>
              </a:rPr>
              <a:t>UNESCO </a:t>
            </a:r>
            <a:r>
              <a:rPr lang="it-IT" sz="1050" spc="10">
                <a:solidFill>
                  <a:srgbClr val="000000"/>
                </a:solidFill>
                <a:latin typeface="Tahoma" panose="02020603050405020304" pitchFamily="2"/>
              </a:rPr>
              <a:t>United Nations Educational, Scientific and Cultural Organization </a:t>
            </a:r>
          </a:p>
          <a:p>
            <a:pPr marL="0" marR="0" indent="0" algn="l">
              <a:lnSpc>
                <a:spcPts val="1400"/>
              </a:lnSpc>
              <a:spcBef>
                <a:spcPts val="1090"/>
              </a:spcBef>
              <a:spcAft>
                <a:spcPts val="3250"/>
              </a:spcAft>
              <a:tabLst>
                <a:tab pos="914400" algn="l"/>
              </a:tabLst>
            </a:pPr>
            <a:r>
              <a:rPr lang="it-IT" sz="1050" b="1" spc="25">
                <a:solidFill>
                  <a:srgbClr val="000000"/>
                </a:solidFill>
                <a:latin typeface="Arial" panose="02020603050405020304" pitchFamily="2"/>
              </a:rPr>
              <a:t>UNFCCC </a:t>
            </a:r>
            <a:r>
              <a:rPr lang="it-IT" sz="1050" spc="25">
                <a:solidFill>
                  <a:srgbClr val="000000"/>
                </a:solidFill>
                <a:latin typeface="Tahoma" panose="02020603050405020304" pitchFamily="2"/>
              </a:rPr>
              <a:t>United Nations Framework Convention on Climate Change </a:t>
            </a: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cSld name="layout 41">
    <p:bg>
      <p:bgPr>
        <a:solidFill>
          <a:schemeClr val="bg1">
            <a:alpha val="100000"/>
          </a:schemeClr>
        </a:solidFill>
        <a:effectLst/>
      </p:bgPr>
    </p:bg>
    <p:spTree>
      <p:nvGrpSpPr>
        <p:cNvPr id="1" name=""/>
        <p:cNvGrpSpPr/>
        <p:nvPr/>
      </p:nvGrpSpPr>
      <p:grpSpPr>
        <a:xfrm>
          <a:off x="0" y="0"/>
          <a:ext cx="0" cy="0"/>
          <a:chOff x="0" y="0"/>
          <a:chExt cx="0" cy="0"/>
        </a:xfrm>
      </p:grpSpPr>
      <p:sp>
        <p:nvSpPr>
          <p:cNvPr id="2" name="Segnaposto testo 1"/>
          <p:cNvSpPr>
            <a:spLocks noGrp="1"/>
          </p:cNvSpPr>
          <p:nvPr>
            <p:ph type="body" idx="10"/>
          </p:nvPr>
        </p:nvSpPr>
        <p:spPr>
          <a:xfrm>
            <a:off x="243840" y="63500"/>
            <a:ext cx="6400800" cy="1354455"/>
          </a:xfrm>
          <a:prstGeom prst="rect">
            <a:avLst/>
          </a:prstGeom>
          <a:noFill/>
          <a:ln w="0" cmpd="sng">
            <a:noFill/>
            <a:prstDash val="solid"/>
          </a:ln>
        </p:spPr>
        <p:txBody>
          <a:bodyPr vert="horz" lIns="0" tIns="566420" rIns="0" bIns="0" anchor="t"/>
          <a:lstStyle/>
          <a:p>
            <a:pPr marL="45720" marR="0" indent="0" algn="l">
              <a:lnSpc>
                <a:spcPts val="4600"/>
              </a:lnSpc>
              <a:spcAft>
                <a:spcPts val="1620"/>
              </a:spcAft>
            </a:pPr>
            <a:r>
              <a:rPr lang="it-IT" sz="3900" b="1" spc="75">
                <a:solidFill>
                  <a:srgbClr val="00ADB6"/>
                </a:solidFill>
                <a:latin typeface="Tahoma" panose="02020603050405020304" pitchFamily="2"/>
              </a:rPr>
              <a:t>References </a:t>
            </a:r>
          </a:p>
        </p:txBody>
      </p:sp>
      <p:sp>
        <p:nvSpPr>
          <p:cNvPr id="3" name="Segnaposto testo 2"/>
          <p:cNvSpPr>
            <a:spLocks noGrp="1"/>
          </p:cNvSpPr>
          <p:nvPr>
            <p:ph type="body" idx="10"/>
          </p:nvPr>
        </p:nvSpPr>
        <p:spPr>
          <a:xfrm>
            <a:off x="243840" y="1417955"/>
            <a:ext cx="6400800" cy="6144260"/>
          </a:xfrm>
          <a:prstGeom prst="rect">
            <a:avLst/>
          </a:prstGeom>
          <a:noFill/>
          <a:ln w="0" cmpd="sng">
            <a:noFill/>
            <a:prstDash val="solid"/>
          </a:ln>
        </p:spPr>
        <p:txBody>
          <a:bodyPr vert="horz" lIns="0" tIns="40005" rIns="0" bIns="0" anchor="t"/>
          <a:lstStyle/>
          <a:p>
            <a:pPr marL="45720" marR="0" indent="0" algn="l">
              <a:lnSpc>
                <a:spcPts val="900"/>
              </a:lnSpc>
              <a:spcAft>
                <a:spcPts val="0"/>
              </a:spcAft>
              <a:tabLst>
                <a:tab pos="320040" algn="l"/>
              </a:tabLst>
            </a:pPr>
            <a:r>
              <a:rPr lang="it-IT" sz="700" spc="20">
                <a:solidFill>
                  <a:srgbClr val="000000"/>
                </a:solidFill>
                <a:latin typeface="Tahoma" panose="02020603050405020304" pitchFamily="2"/>
              </a:rPr>
              <a:t>1 See</a:t>
            </a:r>
            <a:r>
              <a:rPr lang="it-IT" sz="650" u="sng" spc="20">
                <a:solidFill>
                  <a:srgbClr val="0000FF"/>
                </a:solidFill>
                <a:latin typeface="Tahoma" panose="02020603050405020304" pitchFamily="2"/>
              </a:rPr>
              <a:t>http://www.climatechallenge.be/fr/</a:t>
            </a:r>
            <a:r>
              <a:rPr lang="it-IT" sz="700" spc="20">
                <a:solidFill>
                  <a:srgbClr val="000000"/>
                </a:solidFill>
                <a:latin typeface="Tahoma" panose="02020603050405020304" pitchFamily="2"/>
              </a:rPr>
              <a:t>  </a:t>
            </a:r>
          </a:p>
          <a:p>
            <a:pPr marL="45720" marR="0" indent="0" algn="l">
              <a:lnSpc>
                <a:spcPts val="900"/>
              </a:lnSpc>
              <a:spcBef>
                <a:spcPts val="270"/>
              </a:spcBef>
              <a:spcAft>
                <a:spcPts val="0"/>
              </a:spcAft>
              <a:tabLst>
                <a:tab pos="320040" algn="l"/>
              </a:tabLst>
            </a:pPr>
            <a:r>
              <a:rPr lang="it-IT" sz="700" spc="0">
                <a:solidFill>
                  <a:srgbClr val="000000"/>
                </a:solidFill>
                <a:latin typeface="Tahoma" panose="02020603050405020304" pitchFamily="2"/>
              </a:rPr>
              <a:t>2 See the article “Human influence on the seasonal cycle of tropospheric temperature”, multiple authors, Science, 20 July 2018, vol. 361. </a:t>
            </a:r>
          </a:p>
          <a:p>
            <a:pPr marL="274320" marR="45720" indent="0" algn="l">
              <a:lnSpc>
                <a:spcPts val="800"/>
              </a:lnSpc>
              <a:spcBef>
                <a:spcPts val="265"/>
              </a:spcBef>
              <a:spcAft>
                <a:spcPts val="0"/>
              </a:spcAft>
              <a:tabLst>
                <a:tab pos="320040" algn="l"/>
              </a:tabLst>
            </a:pPr>
            <a:r>
              <a:rPr lang="it-IT" sz="700" spc="0">
                <a:solidFill>
                  <a:srgbClr val="000000"/>
                </a:solidFill>
                <a:latin typeface="Tahoma" panose="02020603050405020304" pitchFamily="2"/>
              </a:rPr>
              <a:t>3 “Breaking the tragedy of the horizon – climate change and financial stability”, speech by Mr. Mark Carney, Governor of the Bank of England and Chairman of the Financial Stability Board, at Lloyd’s of London, London, 29 September 2015. </a:t>
            </a:r>
          </a:p>
          <a:p>
            <a:pPr marL="45720" marR="0" indent="0" algn="l">
              <a:lnSpc>
                <a:spcPts val="900"/>
              </a:lnSpc>
              <a:spcBef>
                <a:spcPts val="270"/>
              </a:spcBef>
              <a:spcAft>
                <a:spcPts val="0"/>
              </a:spcAft>
              <a:tabLst>
                <a:tab pos="320040" algn="l"/>
              </a:tabLst>
            </a:pPr>
            <a:r>
              <a:rPr lang="it-IT" sz="700" spc="0">
                <a:solidFill>
                  <a:srgbClr val="000000"/>
                </a:solidFill>
                <a:latin typeface="Tahoma" panose="02020603050405020304" pitchFamily="2"/>
              </a:rPr>
              <a:t>4 Diffenbaugh, Noah S. et Burke, Marshall, “Global warming has increased global economic inequality”, PNAS, 22 April 2019. </a:t>
            </a:r>
          </a:p>
          <a:p>
            <a:pPr marL="45720" marR="0" indent="0" algn="l">
              <a:lnSpc>
                <a:spcPts val="900"/>
              </a:lnSpc>
              <a:spcBef>
                <a:spcPts val="270"/>
              </a:spcBef>
              <a:spcAft>
                <a:spcPts val="0"/>
              </a:spcAft>
              <a:tabLst>
                <a:tab pos="320040" algn="l"/>
              </a:tabLst>
            </a:pPr>
            <a:r>
              <a:rPr lang="it-IT" sz="700" spc="0">
                <a:solidFill>
                  <a:srgbClr val="000000"/>
                </a:solidFill>
                <a:latin typeface="Tahoma" panose="02020603050405020304" pitchFamily="2"/>
              </a:rPr>
              <a:t>5 “Turn down the Heat: Climate extremes, Regional Impacts and the Case for Resilience”, World Bank Report, 2013. </a:t>
            </a:r>
          </a:p>
          <a:p>
            <a:pPr marL="45720" marR="0" indent="0" algn="l">
              <a:lnSpc>
                <a:spcPts val="900"/>
              </a:lnSpc>
              <a:spcBef>
                <a:spcPts val="270"/>
              </a:spcBef>
              <a:spcAft>
                <a:spcPts val="0"/>
              </a:spcAft>
              <a:tabLst>
                <a:tab pos="320040" algn="l"/>
              </a:tabLst>
            </a:pPr>
            <a:r>
              <a:rPr lang="it-IT" sz="700" spc="0">
                <a:solidFill>
                  <a:srgbClr val="000000"/>
                </a:solidFill>
                <a:latin typeface="Tahoma" panose="02020603050405020304" pitchFamily="2"/>
              </a:rPr>
              <a:t>6 Oxfam, “Uprooted by climate change: Responding to the growing risk of displacement”, November 2017. </a:t>
            </a:r>
          </a:p>
          <a:p>
            <a:pPr marL="45720" marR="0" indent="0" algn="l">
              <a:lnSpc>
                <a:spcPts val="900"/>
              </a:lnSpc>
              <a:spcBef>
                <a:spcPts val="275"/>
              </a:spcBef>
              <a:spcAft>
                <a:spcPts val="0"/>
              </a:spcAft>
              <a:tabLst>
                <a:tab pos="320040" algn="l"/>
              </a:tabLst>
            </a:pPr>
            <a:r>
              <a:rPr lang="it-IT" sz="700" spc="0">
                <a:solidFill>
                  <a:srgbClr val="000000"/>
                </a:solidFill>
                <a:latin typeface="Tahoma" panose="02020603050405020304" pitchFamily="2"/>
              </a:rPr>
              <a:t>7 See World Bank, Groundswell, “Preparing for Internal Climate Migration”, 2018. </a:t>
            </a:r>
          </a:p>
          <a:p>
            <a:pPr marL="45720" marR="0" indent="0" algn="l">
              <a:lnSpc>
                <a:spcPts val="900"/>
              </a:lnSpc>
              <a:spcBef>
                <a:spcPts val="245"/>
              </a:spcBef>
              <a:spcAft>
                <a:spcPts val="0"/>
              </a:spcAft>
              <a:tabLst>
                <a:tab pos="320040" algn="l"/>
              </a:tabLst>
            </a:pPr>
            <a:r>
              <a:rPr lang="it-IT" sz="700" spc="0">
                <a:solidFill>
                  <a:srgbClr val="000000"/>
                </a:solidFill>
                <a:latin typeface="Tahoma" panose="02020603050405020304" pitchFamily="2"/>
              </a:rPr>
              <a:t>8 IPCC, “Global warming of 1.5o C, an IPCC Special Report on the impacts of global warming of 1.5o C”, Summary for Policymakers, 2018. </a:t>
            </a:r>
          </a:p>
          <a:p>
            <a:pPr marL="45720" marR="0" indent="0" algn="l">
              <a:lnSpc>
                <a:spcPts val="900"/>
              </a:lnSpc>
              <a:spcBef>
                <a:spcPts val="270"/>
              </a:spcBef>
              <a:spcAft>
                <a:spcPts val="0"/>
              </a:spcAft>
              <a:tabLst>
                <a:tab pos="320040" algn="l"/>
              </a:tabLst>
            </a:pPr>
            <a:r>
              <a:rPr lang="it-IT" sz="700" spc="0">
                <a:solidFill>
                  <a:srgbClr val="000000"/>
                </a:solidFill>
                <a:latin typeface="Tahoma" panose="02020603050405020304" pitchFamily="2"/>
              </a:rPr>
              <a:t>9 Included in Baillargeon, Normand, “Sceptiques et négationnistes”, revue A Babord!, no. 56, Oct. Nov. 2014. </a:t>
            </a:r>
          </a:p>
          <a:p>
            <a:pPr marL="45720" marR="0" indent="0" algn="l">
              <a:lnSpc>
                <a:spcPts val="900"/>
              </a:lnSpc>
              <a:spcBef>
                <a:spcPts val="275"/>
              </a:spcBef>
              <a:spcAft>
                <a:spcPts val="0"/>
              </a:spcAft>
              <a:tabLst>
                <a:tab pos="320040" algn="l"/>
              </a:tabLst>
            </a:pPr>
            <a:r>
              <a:rPr lang="it-IT" sz="700" spc="0">
                <a:solidFill>
                  <a:srgbClr val="000000"/>
                </a:solidFill>
                <a:latin typeface="Tahoma" panose="02020603050405020304" pitchFamily="2"/>
              </a:rPr>
              <a:t>10 Baillargeon, Normand, op.cit. </a:t>
            </a:r>
          </a:p>
          <a:p>
            <a:pPr marL="45720" marR="0" indent="0" algn="l">
              <a:lnSpc>
                <a:spcPts val="900"/>
              </a:lnSpc>
              <a:spcBef>
                <a:spcPts val="270"/>
              </a:spcBef>
              <a:spcAft>
                <a:spcPts val="0"/>
              </a:spcAft>
              <a:tabLst>
                <a:tab pos="320040" algn="l"/>
              </a:tabLst>
            </a:pPr>
            <a:r>
              <a:rPr lang="it-IT" sz="700" spc="0">
                <a:solidFill>
                  <a:srgbClr val="000000"/>
                </a:solidFill>
                <a:latin typeface="Tahoma" panose="02020603050405020304" pitchFamily="2"/>
              </a:rPr>
              <a:t>11 “Climate change denial is evil says Mary Robinson”, The Guardian, 26 March 2019. </a:t>
            </a:r>
          </a:p>
          <a:p>
            <a:pPr marL="45720" marR="0" indent="0" algn="l">
              <a:lnSpc>
                <a:spcPts val="900"/>
              </a:lnSpc>
              <a:spcBef>
                <a:spcPts val="270"/>
              </a:spcBef>
              <a:spcAft>
                <a:spcPts val="0"/>
              </a:spcAft>
              <a:tabLst>
                <a:tab pos="320040" algn="l"/>
              </a:tabLst>
            </a:pPr>
            <a:r>
              <a:rPr lang="it-IT" sz="700" spc="0">
                <a:solidFill>
                  <a:srgbClr val="000000"/>
                </a:solidFill>
                <a:latin typeface="Tahoma" panose="02020603050405020304" pitchFamily="2"/>
              </a:rPr>
              <a:t>12 See Bernier, Dominique, “La petite histoire des changements climatiques”, revue A Babord!, no. 56, Oct. Nov. 2014. </a:t>
            </a:r>
          </a:p>
          <a:p>
            <a:pPr marL="45720" marR="0" indent="0" algn="l">
              <a:lnSpc>
                <a:spcPts val="900"/>
              </a:lnSpc>
              <a:spcBef>
                <a:spcPts val="250"/>
              </a:spcBef>
              <a:spcAft>
                <a:spcPts val="0"/>
              </a:spcAft>
              <a:tabLst>
                <a:tab pos="320040" algn="l"/>
              </a:tabLst>
            </a:pPr>
            <a:r>
              <a:rPr lang="it-IT" sz="700" spc="20">
                <a:solidFill>
                  <a:srgbClr val="000000"/>
                </a:solidFill>
                <a:latin typeface="Tahoma" panose="02020603050405020304" pitchFamily="2"/>
              </a:rPr>
              <a:t>13 For more details see the site</a:t>
            </a:r>
            <a:r>
              <a:rPr lang="it-IT" sz="650" u="sng" spc="20">
                <a:solidFill>
                  <a:srgbClr val="0000FF"/>
                </a:solidFill>
                <a:latin typeface="Tahoma" panose="02020603050405020304" pitchFamily="2"/>
              </a:rPr>
              <a:t>www.connaissancesdesenergies.org</a:t>
            </a:r>
            <a:r>
              <a:rPr lang="it-IT" sz="700" spc="20">
                <a:solidFill>
                  <a:srgbClr val="000000"/>
                </a:solidFill>
                <a:latin typeface="Tahoma" panose="02020603050405020304" pitchFamily="2"/>
              </a:rPr>
              <a:t>  </a:t>
            </a:r>
          </a:p>
          <a:p>
            <a:pPr marL="45720" marR="0" indent="0" algn="l">
              <a:lnSpc>
                <a:spcPts val="900"/>
              </a:lnSpc>
              <a:spcBef>
                <a:spcPts val="270"/>
              </a:spcBef>
              <a:spcAft>
                <a:spcPts val="0"/>
              </a:spcAft>
              <a:tabLst>
                <a:tab pos="320040" algn="l"/>
              </a:tabLst>
            </a:pPr>
            <a:r>
              <a:rPr lang="it-IT" sz="700" spc="0">
                <a:solidFill>
                  <a:srgbClr val="000000"/>
                </a:solidFill>
                <a:latin typeface="Tahoma" panose="02020603050405020304" pitchFamily="2"/>
              </a:rPr>
              <a:t>14 Prins Gwyn and Rayner Steve, “Time to ditch Kyoto”, Nature, no. 499, 25 October 2007. </a:t>
            </a:r>
          </a:p>
          <a:p>
            <a:pPr marL="274320" marR="228600" indent="0" algn="l">
              <a:lnSpc>
                <a:spcPts val="800"/>
              </a:lnSpc>
              <a:spcBef>
                <a:spcPts val="285"/>
              </a:spcBef>
              <a:spcAft>
                <a:spcPts val="0"/>
              </a:spcAft>
              <a:tabLst>
                <a:tab pos="320040" algn="l"/>
              </a:tabLst>
            </a:pPr>
            <a:r>
              <a:rPr lang="it-IT" sz="700" spc="0">
                <a:solidFill>
                  <a:srgbClr val="000000"/>
                </a:solidFill>
                <a:latin typeface="Tahoma" panose="02020603050405020304" pitchFamily="2"/>
              </a:rPr>
              <a:t>15 Ralph Bodle, Lena Donat, Matthias Duwe, from the Ecologic Institute, “The Paris Agreement: Analysis, Assessment and Outlook”, Umwelt Bundesamt, Berlin, 28 January 2016. </a:t>
            </a:r>
          </a:p>
          <a:p>
            <a:pPr marL="45720" marR="0" indent="0" algn="l">
              <a:lnSpc>
                <a:spcPts val="900"/>
              </a:lnSpc>
              <a:spcBef>
                <a:spcPts val="270"/>
              </a:spcBef>
              <a:spcAft>
                <a:spcPts val="0"/>
              </a:spcAft>
              <a:tabLst>
                <a:tab pos="320040" algn="l"/>
              </a:tabLst>
            </a:pPr>
            <a:r>
              <a:rPr lang="it-IT" sz="700" spc="5">
                <a:solidFill>
                  <a:srgbClr val="000000"/>
                </a:solidFill>
                <a:latin typeface="Tahoma" panose="02020603050405020304" pitchFamily="2"/>
              </a:rPr>
              <a:t>16 UNEP, Emissions Gap Report 2018, November 2018. </a:t>
            </a:r>
          </a:p>
          <a:p>
            <a:pPr marL="45720" marR="0" indent="0" algn="l">
              <a:lnSpc>
                <a:spcPts val="900"/>
              </a:lnSpc>
              <a:spcBef>
                <a:spcPts val="270"/>
              </a:spcBef>
              <a:spcAft>
                <a:spcPts val="0"/>
              </a:spcAft>
              <a:tabLst>
                <a:tab pos="320040" algn="l"/>
              </a:tabLst>
            </a:pPr>
            <a:r>
              <a:rPr lang="it-IT" sz="700" spc="0">
                <a:solidFill>
                  <a:srgbClr val="000000"/>
                </a:solidFill>
                <a:latin typeface="Tahoma" panose="02020603050405020304" pitchFamily="2"/>
              </a:rPr>
              <a:t>17 Klein, Naomi, “This Changes Everything: Capitalism vs the Climate”, Simon and Shuster, 2014. </a:t>
            </a:r>
          </a:p>
          <a:p>
            <a:pPr marL="45720" marR="0" indent="0" algn="l">
              <a:lnSpc>
                <a:spcPts val="900"/>
              </a:lnSpc>
              <a:spcBef>
                <a:spcPts val="275"/>
              </a:spcBef>
              <a:spcAft>
                <a:spcPts val="0"/>
              </a:spcAft>
              <a:tabLst>
                <a:tab pos="320040" algn="l"/>
              </a:tabLst>
            </a:pPr>
            <a:r>
              <a:rPr lang="it-IT" sz="700" spc="0">
                <a:solidFill>
                  <a:srgbClr val="000000"/>
                </a:solidFill>
                <a:latin typeface="Tahoma" panose="02020603050405020304" pitchFamily="2"/>
              </a:rPr>
              <a:t>18 Krugman, Paul, “The Depravity of Climate-Change Denial”, New York Times, 26 November 2018. </a:t>
            </a:r>
          </a:p>
          <a:p>
            <a:pPr marL="45720" marR="0" indent="0" algn="l">
              <a:lnSpc>
                <a:spcPts val="900"/>
              </a:lnSpc>
              <a:spcBef>
                <a:spcPts val="245"/>
              </a:spcBef>
              <a:spcAft>
                <a:spcPts val="0"/>
              </a:spcAft>
              <a:tabLst>
                <a:tab pos="320040" algn="l"/>
              </a:tabLst>
            </a:pPr>
            <a:r>
              <a:rPr lang="it-IT" sz="700" spc="0">
                <a:solidFill>
                  <a:srgbClr val="000000"/>
                </a:solidFill>
                <a:latin typeface="Tahoma" panose="02020603050405020304" pitchFamily="2"/>
              </a:rPr>
              <a:t>19 OECD, UN Environment and World Bank Group, “Financing Climate Futures, Rethinking Infrastructures”, November 2018. </a:t>
            </a:r>
          </a:p>
          <a:p>
            <a:pPr marL="45720" marR="0" indent="0" algn="l">
              <a:lnSpc>
                <a:spcPts val="900"/>
              </a:lnSpc>
              <a:spcBef>
                <a:spcPts val="270"/>
              </a:spcBef>
              <a:spcAft>
                <a:spcPts val="0"/>
              </a:spcAft>
              <a:tabLst>
                <a:tab pos="320040" algn="l"/>
              </a:tabLst>
            </a:pPr>
            <a:r>
              <a:rPr lang="it-IT" sz="700" spc="0">
                <a:solidFill>
                  <a:srgbClr val="000000"/>
                </a:solidFill>
                <a:latin typeface="Tahoma" panose="02020603050405020304" pitchFamily="2"/>
              </a:rPr>
              <a:t>20 See the article by Joseph Stiglitz, “From Yellow Vests to Green New Deal”, Project Syndicate, 10 January 2019. </a:t>
            </a:r>
          </a:p>
          <a:p>
            <a:pPr marL="45720" marR="0" indent="0" algn="l">
              <a:lnSpc>
                <a:spcPts val="900"/>
              </a:lnSpc>
              <a:spcBef>
                <a:spcPts val="275"/>
              </a:spcBef>
              <a:spcAft>
                <a:spcPts val="0"/>
              </a:spcAft>
              <a:tabLst>
                <a:tab pos="320040" algn="l"/>
              </a:tabLst>
            </a:pPr>
            <a:r>
              <a:rPr lang="it-IT" sz="700" spc="0">
                <a:solidFill>
                  <a:srgbClr val="000000"/>
                </a:solidFill>
                <a:latin typeface="Tahoma" panose="02020603050405020304" pitchFamily="2"/>
              </a:rPr>
              <a:t>21 See the site of the movement: https://extinctionrebellion.fr/ </a:t>
            </a:r>
          </a:p>
          <a:p>
            <a:pPr marL="45720" marR="0" indent="0" algn="l">
              <a:lnSpc>
                <a:spcPts val="900"/>
              </a:lnSpc>
              <a:spcBef>
                <a:spcPts val="265"/>
              </a:spcBef>
              <a:spcAft>
                <a:spcPts val="0"/>
              </a:spcAft>
              <a:tabLst>
                <a:tab pos="320040" algn="l"/>
              </a:tabLst>
            </a:pPr>
            <a:r>
              <a:rPr lang="it-IT" sz="700" spc="0">
                <a:solidFill>
                  <a:srgbClr val="000000"/>
                </a:solidFill>
                <a:latin typeface="Tahoma" panose="02020603050405020304" pitchFamily="2"/>
              </a:rPr>
              <a:t>22 Solón, Pablo, “La folie des COP” in the collective work “Crime climatique Stop! L’appel de la société civile”, Éditions du Seuil, August 2015. </a:t>
            </a:r>
          </a:p>
          <a:p>
            <a:pPr marL="274320" marR="45720" indent="0" algn="l">
              <a:lnSpc>
                <a:spcPts val="800"/>
              </a:lnSpc>
              <a:spcBef>
                <a:spcPts val="285"/>
              </a:spcBef>
              <a:spcAft>
                <a:spcPts val="0"/>
              </a:spcAft>
              <a:tabLst>
                <a:tab pos="320040" algn="l"/>
              </a:tabLst>
            </a:pPr>
            <a:r>
              <a:rPr lang="it-IT" sz="700" spc="0">
                <a:solidFill>
                  <a:srgbClr val="000000"/>
                </a:solidFill>
                <a:latin typeface="Tahoma" panose="02020603050405020304" pitchFamily="2"/>
              </a:rPr>
              <a:t>23 Combes, Maxime and George, Susan, “Le Climat des affaires!” in the collective work “Crime climatique Stop! L’appel de la société civile”, Éditions du Seuil, August 2015. </a:t>
            </a:r>
          </a:p>
          <a:p>
            <a:pPr marL="45720" marR="0" indent="0" algn="l">
              <a:lnSpc>
                <a:spcPts val="900"/>
              </a:lnSpc>
              <a:spcBef>
                <a:spcPts val="250"/>
              </a:spcBef>
              <a:spcAft>
                <a:spcPts val="0"/>
              </a:spcAft>
              <a:tabLst>
                <a:tab pos="320040" algn="l"/>
              </a:tabLst>
            </a:pPr>
            <a:r>
              <a:rPr lang="it-IT" sz="700" spc="0">
                <a:solidFill>
                  <a:srgbClr val="000000"/>
                </a:solidFill>
                <a:latin typeface="Tahoma" panose="02020603050405020304" pitchFamily="2"/>
              </a:rPr>
              <a:t>24 ITUC, “Trade Union’s Topline Demands for COP24”, November 2018. </a:t>
            </a:r>
          </a:p>
          <a:p>
            <a:pPr marL="45720" marR="0" indent="0" algn="l">
              <a:lnSpc>
                <a:spcPts val="900"/>
              </a:lnSpc>
              <a:spcBef>
                <a:spcPts val="270"/>
              </a:spcBef>
              <a:spcAft>
                <a:spcPts val="0"/>
              </a:spcAft>
              <a:tabLst>
                <a:tab pos="320040" algn="l"/>
              </a:tabLst>
            </a:pPr>
            <a:r>
              <a:rPr lang="it-IT" sz="700" spc="0">
                <a:solidFill>
                  <a:srgbClr val="000000"/>
                </a:solidFill>
                <a:latin typeface="Tahoma" panose="02020603050405020304" pitchFamily="2"/>
              </a:rPr>
              <a:t>25 Edwards, David, “Students and Climate change: a Lesson in Global Citizenship”, Worlds of Education, Education International, 28 February 2019. </a:t>
            </a:r>
          </a:p>
          <a:p>
            <a:pPr marL="45720" marR="0" indent="0" algn="l">
              <a:lnSpc>
                <a:spcPts val="900"/>
              </a:lnSpc>
              <a:spcBef>
                <a:spcPts val="270"/>
              </a:spcBef>
              <a:spcAft>
                <a:spcPts val="0"/>
              </a:spcAft>
              <a:tabLst>
                <a:tab pos="320040" algn="l"/>
              </a:tabLst>
            </a:pPr>
            <a:r>
              <a:rPr lang="it-IT" sz="700" spc="0">
                <a:solidFill>
                  <a:srgbClr val="000000"/>
                </a:solidFill>
                <a:latin typeface="Tahoma" panose="02020603050405020304" pitchFamily="2"/>
              </a:rPr>
              <a:t>26 UNESCO, “Changing minds, not the Climate”, code SC-2016/WS/29, 2016. </a:t>
            </a:r>
          </a:p>
          <a:p>
            <a:pPr marL="45720" marR="0" indent="0" algn="l">
              <a:lnSpc>
                <a:spcPts val="900"/>
              </a:lnSpc>
              <a:spcBef>
                <a:spcPts val="270"/>
              </a:spcBef>
              <a:spcAft>
                <a:spcPts val="0"/>
              </a:spcAft>
              <a:tabLst>
                <a:tab pos="320040" algn="l"/>
              </a:tabLst>
            </a:pPr>
            <a:r>
              <a:rPr lang="it-IT" sz="700" spc="5">
                <a:solidFill>
                  <a:srgbClr val="000000"/>
                </a:solidFill>
                <a:latin typeface="Tahoma" panose="02020603050405020304" pitchFamily="2"/>
              </a:rPr>
              <a:t>27 UNESCO, “Global Action Programme on Education for Sustainable Development”, information folder, February 2017. </a:t>
            </a:r>
          </a:p>
          <a:p>
            <a:pPr marL="45720" marR="0" indent="0" algn="l">
              <a:lnSpc>
                <a:spcPts val="900"/>
              </a:lnSpc>
              <a:spcBef>
                <a:spcPts val="270"/>
              </a:spcBef>
              <a:spcAft>
                <a:spcPts val="0"/>
              </a:spcAft>
              <a:tabLst>
                <a:tab pos="320040" algn="l"/>
              </a:tabLst>
            </a:pPr>
            <a:r>
              <a:rPr lang="it-IT" sz="700" spc="0">
                <a:solidFill>
                  <a:srgbClr val="000000"/>
                </a:solidFill>
                <a:latin typeface="Tahoma" panose="02020603050405020304" pitchFamily="2"/>
              </a:rPr>
              <a:t>28 For a description of the Programme, see UNFCCC, COP8, decision 11/CP.8. </a:t>
            </a:r>
          </a:p>
          <a:p>
            <a:pPr marL="45720" marR="0" indent="0" algn="l">
              <a:lnSpc>
                <a:spcPts val="900"/>
              </a:lnSpc>
              <a:spcBef>
                <a:spcPts val="250"/>
              </a:spcBef>
              <a:spcAft>
                <a:spcPts val="0"/>
              </a:spcAft>
              <a:tabLst>
                <a:tab pos="320040" algn="l"/>
              </a:tabLst>
            </a:pPr>
            <a:r>
              <a:rPr lang="it-IT" sz="700" spc="0">
                <a:solidFill>
                  <a:srgbClr val="000000"/>
                </a:solidFill>
                <a:latin typeface="Tahoma" panose="02020603050405020304" pitchFamily="2"/>
              </a:rPr>
              <a:t>29 For a description of the Programme, see UNFCCC, COP8, decision 15/CP.18. </a:t>
            </a:r>
          </a:p>
          <a:p>
            <a:pPr marL="45720" marR="0" indent="0" algn="l">
              <a:lnSpc>
                <a:spcPts val="900"/>
              </a:lnSpc>
              <a:spcBef>
                <a:spcPts val="750"/>
              </a:spcBef>
              <a:spcAft>
                <a:spcPts val="0"/>
              </a:spcAft>
              <a:tabLst>
                <a:tab pos="320040" algn="l"/>
              </a:tabLst>
            </a:pPr>
            <a:r>
              <a:rPr lang="it-IT" sz="700" spc="5">
                <a:solidFill>
                  <a:srgbClr val="000000"/>
                </a:solidFill>
                <a:latin typeface="Tahoma" panose="02020603050405020304" pitchFamily="2"/>
              </a:rPr>
              <a:t>30 “Lima Ministerial Declaration on Education and Awareness-raising”, COP20, December 2014. </a:t>
            </a:r>
          </a:p>
          <a:p>
            <a:pPr marL="45720" marR="0" indent="0" algn="l">
              <a:lnSpc>
                <a:spcPts val="900"/>
              </a:lnSpc>
              <a:spcBef>
                <a:spcPts val="750"/>
              </a:spcBef>
              <a:spcAft>
                <a:spcPts val="0"/>
              </a:spcAft>
              <a:tabLst>
                <a:tab pos="320040" algn="l"/>
              </a:tabLst>
            </a:pPr>
            <a:r>
              <a:rPr lang="it-IT" sz="700" spc="5">
                <a:solidFill>
                  <a:srgbClr val="000000"/>
                </a:solidFill>
                <a:latin typeface="Tahoma" panose="02020603050405020304" pitchFamily="2"/>
              </a:rPr>
              <a:t>31 For more details, see the site</a:t>
            </a:r>
            <a:r>
              <a:rPr lang="it-IT" sz="650" u="sng" spc="5">
                <a:solidFill>
                  <a:srgbClr val="0000FF"/>
                </a:solidFill>
                <a:latin typeface="Tahoma" panose="02020603050405020304" pitchFamily="2"/>
              </a:rPr>
              <a:t>www.uncclearn.org</a:t>
            </a:r>
            <a:r>
              <a:rPr lang="it-IT" sz="700" spc="5">
                <a:solidFill>
                  <a:srgbClr val="000000"/>
                </a:solidFill>
                <a:latin typeface="Tahoma" panose="02020603050405020304" pitchFamily="2"/>
              </a:rPr>
              <a:t>  </a:t>
            </a:r>
          </a:p>
          <a:p>
            <a:pPr marL="274320" marR="182880" indent="0" algn="l">
              <a:lnSpc>
                <a:spcPts val="800"/>
              </a:lnSpc>
              <a:spcBef>
                <a:spcPts val="290"/>
              </a:spcBef>
              <a:spcAft>
                <a:spcPts val="8060"/>
              </a:spcAft>
              <a:tabLst>
                <a:tab pos="320040" algn="l"/>
              </a:tabLst>
            </a:pPr>
            <a:r>
              <a:rPr lang="it-IT" sz="700" spc="0">
                <a:solidFill>
                  <a:srgbClr val="000000"/>
                </a:solidFill>
                <a:latin typeface="Tahoma" panose="02020603050405020304" pitchFamily="2"/>
              </a:rPr>
              <a:t>32 Selby, David, Kagawa, Fumiyo, “Climate change in the classroom: UNESCO course for secondary teachers on climate change education for sustainable development”, 2013. </a:t>
            </a:r>
          </a:p>
        </p:txBody>
      </p:sp>
      <p:sp>
        <p:nvSpPr>
          <p:cNvPr id="4" name="Segnaposto testo 3"/>
          <p:cNvSpPr>
            <a:spLocks noGrp="1"/>
          </p:cNvSpPr>
          <p:nvPr>
            <p:ph type="body" idx="10"/>
          </p:nvPr>
        </p:nvSpPr>
        <p:spPr>
          <a:xfrm>
            <a:off x="6927850" y="6931025"/>
            <a:ext cx="475615" cy="631190"/>
          </a:xfrm>
          <a:prstGeom prst="rect">
            <a:avLst/>
          </a:prstGeom>
          <a:solidFill>
            <a:srgbClr val="00ADB6"/>
          </a:solidFill>
          <a:ln w="0" cmpd="sng">
            <a:noFill/>
            <a:prstDash val="solid"/>
          </a:ln>
        </p:spPr>
        <p:txBody>
          <a:bodyPr vert="horz" lIns="0" tIns="20320" rIns="0" bIns="0" anchor="t"/>
          <a:lstStyle/>
          <a:p>
            <a:pPr marL="45720" marR="0" indent="0" algn="l">
              <a:lnSpc>
                <a:spcPts val="2100"/>
              </a:lnSpc>
              <a:spcAft>
                <a:spcPts val="2750"/>
              </a:spcAft>
            </a:pPr>
            <a:r>
              <a:rPr lang="it-IT" sz="1800" b="1" spc="190">
                <a:solidFill>
                  <a:srgbClr val="FFFFFF"/>
                </a:solidFill>
                <a:latin typeface="Arial" panose="02020603050405020304" pitchFamily="2"/>
              </a:rPr>
              <a:t>39 </a:t>
            </a:r>
          </a:p>
        </p:txBody>
      </p:sp>
      <p:sp>
        <p:nvSpPr>
          <p:cNvPr id="7" name="Segnaposto testo 6"/>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cSld name="layout 42">
    <p:bg>
      <p:bgPr>
        <a:solidFill>
          <a:schemeClr val="bg1">
            <a:alpha val="100000"/>
          </a:schemeClr>
        </a:solidFill>
        <a:effectLst/>
      </p:bgPr>
    </p:bg>
    <p:spTree>
      <p:nvGrpSpPr>
        <p:cNvPr id="1" name=""/>
        <p:cNvGrpSpPr/>
        <p:nvPr/>
      </p:nvGrpSpPr>
      <p:grpSpPr>
        <a:xfrm>
          <a:off x="0" y="0"/>
          <a:ext cx="0" cy="0"/>
          <a:chOff x="0" y="0"/>
          <a:chExt cx="0" cy="0"/>
        </a:xfrm>
      </p:grpSpPr>
      <p:sp>
        <p:nvSpPr>
          <p:cNvPr id="4" name="Segnaposto testo 3"/>
          <p:cNvSpPr>
            <a:spLocks noGrp="1"/>
          </p:cNvSpPr>
          <p:nvPr>
            <p:ph type="body" idx="10"/>
          </p:nvPr>
        </p:nvSpPr>
        <p:spPr>
          <a:xfrm>
            <a:off x="3996055" y="1427480"/>
            <a:ext cx="2743200" cy="4869815"/>
          </a:xfrm>
          <a:prstGeom prst="rect">
            <a:avLst/>
          </a:prstGeom>
          <a:noFill/>
          <a:ln w="0" cmpd="sng">
            <a:noFill/>
            <a:prstDash val="solid"/>
          </a:ln>
        </p:spPr>
        <p:txBody>
          <a:bodyPr vert="horz" lIns="0" tIns="15240" rIns="0" bIns="0" anchor="t"/>
          <a:lstStyle/>
          <a:p>
            <a:pPr marL="777240" marR="411480" indent="0" algn="l">
              <a:lnSpc>
                <a:spcPts val="1600"/>
              </a:lnSpc>
              <a:spcAft>
                <a:spcPts val="26975"/>
              </a:spcAft>
            </a:pPr>
            <a:r>
              <a:rPr lang="it-IT" sz="1050" spc="60">
                <a:solidFill>
                  <a:srgbClr val="03060F"/>
                </a:solidFill>
                <a:latin typeface="Tahoma" panose="02020603050405020304" pitchFamily="2"/>
              </a:rPr>
              <a:t>Education International 5 Bd du Roi Albert II 1210 Bruxelles, Belgium Tel. +32-2 224 06 11 </a:t>
            </a:r>
            <a:r>
              <a:rPr lang="it-IT" sz="1200" i="1" u="sng" spc="60">
                <a:solidFill>
                  <a:srgbClr val="0000FF"/>
                </a:solidFill>
                <a:latin typeface="Arial Narrow" panose="02020603050405020304" pitchFamily="2"/>
              </a:rPr>
              <a:t>headoffice@ei-ie.orgwww.ei-ie.org</a:t>
            </a:r>
            <a:r>
              <a:rPr lang="it-IT" sz="1200" i="1" u="sng" spc="60">
                <a:solidFill>
                  <a:srgbClr val="285B98"/>
                </a:solidFill>
                <a:latin typeface="Arial Narrow" panose="02020603050405020304" pitchFamily="2"/>
              </a:rPr>
              <a:t> #unite4ed</a:t>
            </a:r>
            <a:r>
              <a:rPr lang="it-IT" sz="100" i="1" spc="60">
                <a:solidFill>
                  <a:srgbClr val="285B98"/>
                </a:solidFill>
                <a:latin typeface="Arial Narrow" panose="02020603050405020304" pitchFamily="2"/>
              </a:rPr>
              <a:t> </a:t>
            </a:r>
          </a:p>
        </p:txBody>
      </p:sp>
      <p:sp>
        <p:nvSpPr>
          <p:cNvPr id="5" name="Segnaposto testo 4"/>
          <p:cNvSpPr>
            <a:spLocks noGrp="1"/>
          </p:cNvSpPr>
          <p:nvPr>
            <p:ph type="body" idx="10"/>
          </p:nvPr>
        </p:nvSpPr>
        <p:spPr>
          <a:xfrm>
            <a:off x="4797425" y="6297295"/>
            <a:ext cx="2184400" cy="1264920"/>
          </a:xfrm>
          <a:prstGeom prst="rect">
            <a:avLst/>
          </a:prstGeom>
          <a:noFill/>
          <a:ln w="0" cmpd="sng">
            <a:noFill/>
            <a:prstDash val="solid"/>
          </a:ln>
        </p:spPr>
        <p:txBody>
          <a:bodyPr vert="horz" lIns="0" tIns="0" rIns="0" bIns="0" anchor="t"/>
          <a:lstStyle/>
          <a:p>
            <a:pPr marL="0" marR="0" indent="0" algn="l">
              <a:lnSpc>
                <a:spcPts val="1300"/>
              </a:lnSpc>
              <a:spcAft>
                <a:spcPts val="0"/>
              </a:spcAft>
            </a:pPr>
            <a:r>
              <a:rPr lang="it-IT" sz="1050" b="1" spc="-20">
                <a:solidFill>
                  <a:srgbClr val="03060F"/>
                </a:solidFill>
                <a:latin typeface="Tahoma" panose="02020603050405020304" pitchFamily="2"/>
              </a:rPr>
              <a:t>Acknowledgements: </a:t>
            </a:r>
          </a:p>
          <a:p>
            <a:pPr marL="0" marR="0" indent="0" algn="l">
              <a:lnSpc>
                <a:spcPts val="1300"/>
              </a:lnSpc>
              <a:spcBef>
                <a:spcPts val="0"/>
              </a:spcBef>
              <a:spcAft>
                <a:spcPts val="0"/>
              </a:spcAft>
            </a:pPr>
            <a:r>
              <a:rPr lang="it-IT" sz="1050" b="1" spc="-20">
                <a:solidFill>
                  <a:srgbClr val="03060F"/>
                </a:solidFill>
                <a:latin typeface="Tahoma" panose="02020603050405020304" pitchFamily="2"/>
              </a:rPr>
              <a:t>this guide was written by </a:t>
            </a:r>
          </a:p>
          <a:p>
            <a:pPr marL="0" marR="0" indent="0" algn="l">
              <a:lnSpc>
                <a:spcPts val="1300"/>
              </a:lnSpc>
              <a:spcBef>
                <a:spcPts val="0"/>
              </a:spcBef>
              <a:spcAft>
                <a:spcPts val="0"/>
              </a:spcAft>
            </a:pPr>
            <a:r>
              <a:rPr lang="it-IT" sz="1050" b="1" spc="-35">
                <a:solidFill>
                  <a:srgbClr val="03060F"/>
                </a:solidFill>
                <a:latin typeface="Tahoma" panose="02020603050405020304" pitchFamily="2"/>
              </a:rPr>
              <a:t>Richard Langlois and reviewed by </a:t>
            </a:r>
          </a:p>
          <a:p>
            <a:pPr marL="0" marR="0" indent="0" algn="l">
              <a:lnSpc>
                <a:spcPts val="1300"/>
              </a:lnSpc>
              <a:spcBef>
                <a:spcPts val="0"/>
              </a:spcBef>
              <a:spcAft>
                <a:spcPts val="4675"/>
              </a:spcAft>
            </a:pPr>
            <a:r>
              <a:rPr lang="it-IT" sz="1050" b="1" spc="-30">
                <a:solidFill>
                  <a:srgbClr val="03060F"/>
                </a:solidFill>
                <a:latin typeface="Tahoma" panose="02020603050405020304" pitchFamily="2"/>
              </a:rPr>
              <a:t>the EI Secretariat </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layout 5">
    <p:bg>
      <p:bgPr>
        <a:solidFill>
          <a:schemeClr val="bg1">
            <a:alpha val="100000"/>
          </a:schemeClr>
        </a:solidFill>
        <a:effectLst/>
      </p:bgPr>
    </p:bg>
    <p:spTree>
      <p:nvGrpSpPr>
        <p:cNvPr id="1" name=""/>
        <p:cNvGrpSpPr/>
        <p:nvPr/>
      </p:nvGrpSpPr>
      <p:grpSpPr>
        <a:xfrm>
          <a:off x="0" y="0"/>
          <a:ext cx="0" cy="0"/>
          <a:chOff x="0" y="0"/>
          <a:chExt cx="0" cy="0"/>
        </a:xfrm>
      </p:grpSpPr>
      <p:sp>
        <p:nvSpPr>
          <p:cNvPr id="3" name="Segnaposto testo 2"/>
          <p:cNvSpPr>
            <a:spLocks noGrp="1"/>
          </p:cNvSpPr>
          <p:nvPr>
            <p:ph type="body" idx="10"/>
          </p:nvPr>
        </p:nvSpPr>
        <p:spPr>
          <a:xfrm>
            <a:off x="6927850" y="6931025"/>
            <a:ext cx="475615" cy="631190"/>
          </a:xfrm>
          <a:prstGeom prst="rect">
            <a:avLst/>
          </a:prstGeom>
          <a:solidFill>
            <a:srgbClr val="00ADB6"/>
          </a:solidFill>
          <a:ln w="0" cmpd="sng">
            <a:noFill/>
            <a:prstDash val="solid"/>
          </a:ln>
        </p:spPr>
        <p:txBody>
          <a:bodyPr vert="horz" lIns="0" tIns="20320" rIns="0" bIns="0" anchor="t"/>
          <a:lstStyle/>
          <a:p>
            <a:pPr marL="137160" marR="0" indent="0" algn="l">
              <a:lnSpc>
                <a:spcPts val="2100"/>
              </a:lnSpc>
              <a:spcAft>
                <a:spcPts val="2750"/>
              </a:spcAft>
            </a:pPr>
            <a:r>
              <a:rPr lang="it-IT" sz="1800" b="1" spc="0">
                <a:solidFill>
                  <a:srgbClr val="FFFFFF"/>
                </a:solidFill>
                <a:latin typeface="Arial" panose="02020603050405020304" pitchFamily="2"/>
              </a:rPr>
              <a:t>3 </a:t>
            </a:r>
          </a:p>
        </p:txBody>
      </p:sp>
      <p:sp>
        <p:nvSpPr>
          <p:cNvPr id="6" name="Segnaposto testo 5"/>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7" name="Segnaposto testo 6"/>
          <p:cNvSpPr>
            <a:spLocks noGrp="1"/>
          </p:cNvSpPr>
          <p:nvPr>
            <p:ph type="body" idx="10"/>
          </p:nvPr>
        </p:nvSpPr>
        <p:spPr>
          <a:xfrm>
            <a:off x="286385" y="63500"/>
            <a:ext cx="6400800" cy="7498715"/>
          </a:xfrm>
          <a:prstGeom prst="rect">
            <a:avLst/>
          </a:prstGeom>
          <a:noFill/>
          <a:ln w="0" cmpd="sng">
            <a:noFill/>
            <a:prstDash val="solid"/>
          </a:ln>
        </p:spPr>
        <p:txBody>
          <a:bodyPr vert="horz" lIns="0" tIns="3140075" rIns="0" bIns="0" anchor="t"/>
          <a:lstStyle/>
          <a:p>
            <a:pPr marL="91440" marR="0" indent="0" algn="l">
              <a:lnSpc>
                <a:spcPts val="1600"/>
              </a:lnSpc>
              <a:spcAft>
                <a:spcPts val="0"/>
              </a:spcAft>
            </a:pPr>
            <a:r>
              <a:rPr lang="it-IT" sz="1400" b="1" spc="85">
                <a:solidFill>
                  <a:srgbClr val="FFFFFF"/>
                </a:solidFill>
                <a:latin typeface="Tahoma" panose="02020603050405020304" pitchFamily="2"/>
              </a:rPr>
              <a:t>What is the IPCC?</a:t>
            </a:r>
            <a:r>
              <a:rPr lang="it-IT" sz="1100" b="1" spc="85">
                <a:solidFill>
                  <a:srgbClr val="FFFFFF"/>
                </a:solidFill>
                <a:latin typeface="Arial" panose="02020603050405020304" pitchFamily="2"/>
              </a:rPr>
              <a:t>The Intergovernmental Panel human-induced climate </a:t>
            </a:r>
          </a:p>
          <a:p>
            <a:pPr marL="2194560" marR="0" indent="0" algn="l">
              <a:lnSpc>
                <a:spcPts val="1300"/>
              </a:lnSpc>
              <a:spcBef>
                <a:spcPts val="200"/>
              </a:spcBef>
              <a:spcAft>
                <a:spcPts val="0"/>
              </a:spcAft>
              <a:tabLst>
                <a:tab pos="4389120" algn="l"/>
              </a:tabLst>
            </a:pPr>
            <a:r>
              <a:rPr lang="it-IT" sz="1100" b="1" spc="0">
                <a:solidFill>
                  <a:srgbClr val="FFFFFF"/>
                </a:solidFill>
                <a:latin typeface="Arial" panose="02020603050405020304" pitchFamily="2"/>
              </a:rPr>
              <a:t>on Climate Change (IPCC) change. It studies the </a:t>
            </a:r>
          </a:p>
          <a:p>
            <a:pPr marL="2194560" marR="0" indent="0" algn="l">
              <a:lnSpc>
                <a:spcPts val="1300"/>
              </a:lnSpc>
              <a:spcBef>
                <a:spcPts val="265"/>
              </a:spcBef>
              <a:spcAft>
                <a:spcPts val="0"/>
              </a:spcAft>
              <a:tabLst>
                <a:tab pos="4389120" algn="l"/>
              </a:tabLst>
            </a:pPr>
            <a:r>
              <a:rPr lang="it-IT" sz="1100" b="1" spc="0">
                <a:solidFill>
                  <a:srgbClr val="FFFFFF"/>
                </a:solidFill>
                <a:latin typeface="Arial" panose="02020603050405020304" pitchFamily="2"/>
              </a:rPr>
              <a:t>was established in 1988 by </a:t>
            </a:r>
            <a:r>
              <a:rPr lang="it-IT" sz="1050" b="1" spc="0">
                <a:solidFill>
                  <a:srgbClr val="FFFFFF"/>
                </a:solidFill>
                <a:latin typeface="Tahoma" panose="02020603050405020304" pitchFamily="2"/>
              </a:rPr>
              <a:t>possible consequences </a:t>
            </a:r>
          </a:p>
          <a:p>
            <a:pPr marL="2194560" marR="0" indent="0" algn="l">
              <a:lnSpc>
                <a:spcPts val="1300"/>
              </a:lnSpc>
              <a:spcBef>
                <a:spcPts val="260"/>
              </a:spcBef>
              <a:spcAft>
                <a:spcPts val="0"/>
              </a:spcAft>
              <a:tabLst>
                <a:tab pos="4389120" algn="l"/>
              </a:tabLst>
            </a:pPr>
            <a:r>
              <a:rPr lang="it-IT" sz="1100" b="1" spc="0">
                <a:solidFill>
                  <a:srgbClr val="FFFFFF"/>
                </a:solidFill>
                <a:latin typeface="Arial" panose="02020603050405020304" pitchFamily="2"/>
              </a:rPr>
              <a:t>the World Meteorological </a:t>
            </a:r>
            <a:r>
              <a:rPr lang="it-IT" sz="1050" b="1" spc="0">
                <a:solidFill>
                  <a:srgbClr val="FFFFFF"/>
                </a:solidFill>
                <a:latin typeface="Tahoma" panose="02020603050405020304" pitchFamily="2"/>
              </a:rPr>
              <a:t>and considers adaptation </a:t>
            </a:r>
          </a:p>
          <a:p>
            <a:pPr marL="2194560" marR="0" indent="0" algn="l">
              <a:lnSpc>
                <a:spcPts val="1300"/>
              </a:lnSpc>
              <a:spcBef>
                <a:spcPts val="295"/>
              </a:spcBef>
              <a:spcAft>
                <a:spcPts val="0"/>
              </a:spcAft>
              <a:tabLst>
                <a:tab pos="4389120" algn="l"/>
              </a:tabLst>
            </a:pPr>
            <a:r>
              <a:rPr lang="it-IT" sz="1100" b="1" spc="0">
                <a:solidFill>
                  <a:srgbClr val="FFFFFF"/>
                </a:solidFill>
                <a:latin typeface="Arial" panose="02020603050405020304" pitchFamily="2"/>
              </a:rPr>
              <a:t>Organisation (WMO) and the strategies for climate </a:t>
            </a:r>
          </a:p>
          <a:p>
            <a:pPr marL="2194560" marR="0" indent="0" algn="l">
              <a:lnSpc>
                <a:spcPts val="1400"/>
              </a:lnSpc>
              <a:spcBef>
                <a:spcPts val="175"/>
              </a:spcBef>
              <a:spcAft>
                <a:spcPts val="0"/>
              </a:spcAft>
              <a:tabLst>
                <a:tab pos="4389120" algn="l"/>
              </a:tabLst>
            </a:pPr>
            <a:r>
              <a:rPr lang="it-IT" sz="1100" b="1" u="sng" spc="5">
                <a:solidFill>
                  <a:srgbClr val="0000FF"/>
                </a:solidFill>
                <a:latin typeface="Arial" panose="02020603050405020304" pitchFamily="2"/>
              </a:rPr>
              <a:t>United</a:t>
            </a:r>
            <a:r>
              <a:rPr lang="it-IT" sz="1100" b="1" u="sng" spc="5">
                <a:solidFill>
                  <a:srgbClr val="205D9E"/>
                </a:solidFill>
                <a:latin typeface="Arial" panose="02020603050405020304" pitchFamily="2"/>
              </a:rPr>
              <a:t> Nations Environment  </a:t>
            </a:r>
            <a:r>
              <a:rPr lang="it-IT" sz="1100" b="1" spc="5">
                <a:solidFill>
                  <a:srgbClr val="FFFFFF"/>
                </a:solidFill>
                <a:latin typeface="Arial" panose="02020603050405020304" pitchFamily="2"/>
              </a:rPr>
              <a:t>change and the mitigation of </a:t>
            </a:r>
          </a:p>
          <a:p>
            <a:pPr marL="2194560" marR="0" indent="0" algn="l">
              <a:lnSpc>
                <a:spcPts val="1500"/>
              </a:lnSpc>
              <a:spcBef>
                <a:spcPts val="155"/>
              </a:spcBef>
              <a:spcAft>
                <a:spcPts val="0"/>
              </a:spcAft>
              <a:tabLst>
                <a:tab pos="4389120" algn="l"/>
              </a:tabLst>
            </a:pPr>
            <a:r>
              <a:rPr lang="it-IT" sz="1100" b="1" u="sng" spc="0">
                <a:solidFill>
                  <a:srgbClr val="205D9E"/>
                </a:solidFill>
                <a:latin typeface="Arial" panose="02020603050405020304" pitchFamily="2"/>
              </a:rPr>
              <a:t>Programme</a:t>
            </a:r>
            <a:r>
              <a:rPr lang="it-IT" sz="1100" b="1" spc="0">
                <a:solidFill>
                  <a:srgbClr val="FFFFFF"/>
                </a:solidFill>
                <a:latin typeface="Arial" panose="02020603050405020304" pitchFamily="2"/>
              </a:rPr>
              <a:t> (UNEP). </a:t>
            </a:r>
            <a:r>
              <a:rPr lang="it-IT" sz="1050" b="1" spc="0">
                <a:solidFill>
                  <a:srgbClr val="FFFFFF"/>
                </a:solidFill>
                <a:latin typeface="Tahoma" panose="02020603050405020304" pitchFamily="2"/>
              </a:rPr>
              <a:t>greenhouse gas emissions. It </a:t>
            </a:r>
          </a:p>
          <a:p>
            <a:pPr marL="2194560" marR="0" indent="0" algn="l">
              <a:lnSpc>
                <a:spcPts val="1300"/>
              </a:lnSpc>
              <a:spcBef>
                <a:spcPts val="425"/>
              </a:spcBef>
              <a:spcAft>
                <a:spcPts val="0"/>
              </a:spcAft>
              <a:tabLst>
                <a:tab pos="4389120" algn="l"/>
              </a:tabLst>
            </a:pPr>
            <a:r>
              <a:rPr lang="it-IT" sz="1100" b="1" spc="0">
                <a:solidFill>
                  <a:srgbClr val="FFFFFF"/>
                </a:solidFill>
                <a:latin typeface="Arial" panose="02020603050405020304" pitchFamily="2"/>
              </a:rPr>
              <a:t>The IPCC’s mission is to bases its assessment mainly </a:t>
            </a:r>
          </a:p>
          <a:p>
            <a:pPr marL="2194560" marR="0" indent="0" algn="l">
              <a:lnSpc>
                <a:spcPts val="1300"/>
              </a:lnSpc>
              <a:spcBef>
                <a:spcPts val="335"/>
              </a:spcBef>
              <a:spcAft>
                <a:spcPts val="0"/>
              </a:spcAft>
              <a:tabLst>
                <a:tab pos="4389120" algn="l"/>
              </a:tabLst>
            </a:pPr>
            <a:r>
              <a:rPr lang="it-IT" sz="1100" b="1" spc="5">
                <a:solidFill>
                  <a:srgbClr val="FFFFFF"/>
                </a:solidFill>
                <a:latin typeface="Arial" panose="02020603050405020304" pitchFamily="2"/>
              </a:rPr>
              <a:t>assess and in a methodical, </a:t>
            </a:r>
            <a:r>
              <a:rPr lang="it-IT" sz="1050" b="1" spc="5">
                <a:solidFill>
                  <a:srgbClr val="FFFFFF"/>
                </a:solidFill>
                <a:latin typeface="Tahoma" panose="02020603050405020304" pitchFamily="2"/>
              </a:rPr>
              <a:t>on published and peer </a:t>
            </a:r>
          </a:p>
          <a:p>
            <a:pPr marL="2194560" marR="0" indent="0" algn="l">
              <a:lnSpc>
                <a:spcPts val="1600"/>
              </a:lnSpc>
              <a:spcBef>
                <a:spcPts val="120"/>
              </a:spcBef>
              <a:spcAft>
                <a:spcPts val="0"/>
              </a:spcAft>
              <a:tabLst>
                <a:tab pos="4389120" algn="l"/>
              </a:tabLst>
            </a:pPr>
            <a:r>
              <a:rPr lang="it-IT" sz="1100" b="1" spc="0">
                <a:solidFill>
                  <a:srgbClr val="FFFFFF"/>
                </a:solidFill>
                <a:latin typeface="Arial" panose="02020603050405020304" pitchFamily="2"/>
              </a:rPr>
              <a:t>clear and objective </a:t>
            </a:r>
            <a:r>
              <a:rPr lang="it-IT" sz="1050" b="1" spc="0">
                <a:solidFill>
                  <a:srgbClr val="FFFFFF"/>
                </a:solidFill>
                <a:latin typeface="Tahoma" panose="02020603050405020304" pitchFamily="2"/>
              </a:rPr>
              <a:t>reviewed scientific technical </a:t>
            </a:r>
          </a:p>
          <a:p>
            <a:pPr marL="2194560" marR="1371600" indent="0" algn="l">
              <a:lnSpc>
                <a:spcPts val="1600"/>
              </a:lnSpc>
              <a:spcBef>
                <a:spcPts val="0"/>
              </a:spcBef>
              <a:spcAft>
                <a:spcPts val="0"/>
              </a:spcAft>
              <a:tabLst>
                <a:tab pos="4389120" algn="l"/>
              </a:tabLst>
            </a:pPr>
            <a:r>
              <a:rPr lang="it-IT" sz="1050" b="1" spc="0">
                <a:solidFill>
                  <a:srgbClr val="FFFFFF"/>
                </a:solidFill>
                <a:latin typeface="Tahoma" panose="02020603050405020304" pitchFamily="2"/>
              </a:rPr>
              <a:t>manner, present the </a:t>
            </a:r>
            <a:r>
              <a:rPr lang="it-IT" sz="1100" b="1" spc="0">
                <a:solidFill>
                  <a:srgbClr val="FFFFFF"/>
                </a:solidFill>
                <a:latin typeface="Arial" panose="02020603050405020304" pitchFamily="2"/>
              </a:rPr>
              <a:t>literature.</a:t>
            </a:r>
            <a:r>
              <a:rPr lang="it-IT" sz="1050" b="1" spc="0">
                <a:solidFill>
                  <a:srgbClr val="FFFFFF"/>
                </a:solidFill>
                <a:latin typeface="Tahoma" panose="02020603050405020304" pitchFamily="2"/>
              </a:rPr>
              <a:t>scientific, technical and </a:t>
            </a:r>
          </a:p>
          <a:p>
            <a:pPr marL="2194560" marR="0" indent="0" algn="l">
              <a:lnSpc>
                <a:spcPts val="1300"/>
              </a:lnSpc>
              <a:spcBef>
                <a:spcPts val="490"/>
              </a:spcBef>
              <a:spcAft>
                <a:spcPts val="0"/>
              </a:spcAft>
              <a:tabLst>
                <a:tab pos="4389120" algn="l"/>
              </a:tabLst>
            </a:pPr>
            <a:r>
              <a:rPr lang="it-IT" sz="1100" b="1" spc="-10">
                <a:solidFill>
                  <a:srgbClr val="FFFFFF"/>
                </a:solidFill>
                <a:latin typeface="Arial" panose="02020603050405020304" pitchFamily="2"/>
              </a:rPr>
              <a:t>socioeconomic information </a:t>
            </a:r>
            <a:r>
              <a:rPr lang="it-IT" sz="950" spc="-10">
                <a:solidFill>
                  <a:srgbClr val="FFFFFF"/>
                </a:solidFill>
                <a:latin typeface="Calibri" panose="02020603050405020304" pitchFamily="2"/>
              </a:rPr>
              <a:t>Source:</a:t>
            </a:r>
            <a:r>
              <a:rPr lang="it-IT" sz="950" u="sng" spc="-10">
                <a:solidFill>
                  <a:srgbClr val="0000FF"/>
                </a:solidFill>
                <a:latin typeface="Calibri" panose="02020603050405020304" pitchFamily="2"/>
              </a:rPr>
              <a:t>https://www.glossaire-internatio-</a:t>
            </a:r>
            <a:r>
              <a:rPr lang="it-IT" sz="100">
                <a:solidFill>
                  <a:srgbClr val="000000"/>
                </a:solidFill>
                <a:latin typeface="Tahoma" panose="02020603050405020304" pitchFamily="2"/>
              </a:rPr>
              <a:t> </a:t>
            </a:r>
          </a:p>
          <a:p>
            <a:pPr marL="2194560" marR="0" indent="0" algn="l">
              <a:lnSpc>
                <a:spcPts val="1300"/>
              </a:lnSpc>
              <a:spcBef>
                <a:spcPts val="140"/>
              </a:spcBef>
              <a:spcAft>
                <a:spcPts val="11820"/>
              </a:spcAft>
              <a:tabLst>
                <a:tab pos="4389120" algn="l"/>
              </a:tabLst>
            </a:pPr>
            <a:r>
              <a:rPr lang="it-IT" sz="1100" b="1" spc="0">
                <a:solidFill>
                  <a:srgbClr val="FFFFFF"/>
                </a:solidFill>
                <a:latin typeface="Arial" panose="02020603050405020304" pitchFamily="2"/>
              </a:rPr>
              <a:t>about risks related to </a:t>
            </a:r>
            <a:r>
              <a:rPr lang="it-IT" sz="950" u="sng" spc="0">
                <a:solidFill>
                  <a:srgbClr val="0000FF"/>
                </a:solidFill>
                <a:latin typeface="Calibri" panose="02020603050405020304" pitchFamily="2"/>
              </a:rPr>
              <a:t>nal.com</a:t>
            </a:r>
            <a:r>
              <a:rPr lang="it-IT" sz="950" u="sng" spc="0">
                <a:solidFill>
                  <a:srgbClr val="FFFFFF"/>
                </a:solidFill>
                <a:latin typeface="Calibri" panose="02020603050405020304" pitchFamily="2"/>
              </a:rPr>
              <a:t>  </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layout 6">
    <p:bg>
      <p:bgPr>
        <a:solidFill>
          <a:schemeClr val="bg1">
            <a:alpha val="100000"/>
          </a:schemeClr>
        </a:solidFill>
        <a:effectLst/>
      </p:bgPr>
    </p:bg>
    <p:spTree>
      <p:nvGrpSpPr>
        <p:cNvPr id="1" name=""/>
        <p:cNvGrpSpPr/>
        <p:nvPr/>
      </p:nvGrpSpPr>
      <p:grpSpPr>
        <a:xfrm>
          <a:off x="0" y="0"/>
          <a:ext cx="0" cy="0"/>
          <a:chOff x="0" y="0"/>
          <a:chExt cx="0" cy="0"/>
        </a:xfrm>
      </p:grpSpPr>
      <p:sp>
        <p:nvSpPr>
          <p:cNvPr id="4" name="Segnaposto testo 3"/>
          <p:cNvSpPr>
            <a:spLocks noGrp="1"/>
          </p:cNvSpPr>
          <p:nvPr>
            <p:ph type="body" idx="10"/>
          </p:nvPr>
        </p:nvSpPr>
        <p:spPr>
          <a:xfrm>
            <a:off x="155575" y="6931025"/>
            <a:ext cx="475615" cy="631190"/>
          </a:xfrm>
          <a:prstGeom prst="rect">
            <a:avLst/>
          </a:prstGeom>
          <a:noFill/>
          <a:ln w="0" cmpd="sng">
            <a:noFill/>
            <a:prstDash val="solid"/>
          </a:ln>
        </p:spPr>
        <p:txBody>
          <a:bodyPr vert="horz" lIns="0" tIns="20955" rIns="0" bIns="0" anchor="t"/>
          <a:lstStyle/>
          <a:p>
            <a:pPr marL="137160" marR="0" indent="0" algn="l">
              <a:lnSpc>
                <a:spcPts val="2000"/>
              </a:lnSpc>
              <a:spcAft>
                <a:spcPts val="2765"/>
              </a:spcAft>
            </a:pPr>
            <a:r>
              <a:rPr lang="it-IT" sz="1750" b="1" spc="0">
                <a:solidFill>
                  <a:srgbClr val="FFFFFF"/>
                </a:solidFill>
                <a:latin typeface="Arial" panose="02020603050405020304" pitchFamily="2"/>
              </a:rPr>
              <a:t>4 </a:t>
            </a:r>
          </a:p>
        </p:txBody>
      </p:sp>
      <p:sp>
        <p:nvSpPr>
          <p:cNvPr id="5" name="Segnaposto testo 4"/>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6" name="Segnaposto testo 5"/>
          <p:cNvSpPr>
            <a:spLocks noGrp="1"/>
          </p:cNvSpPr>
          <p:nvPr>
            <p:ph type="body" idx="10"/>
          </p:nvPr>
        </p:nvSpPr>
        <p:spPr>
          <a:xfrm>
            <a:off x="951230" y="677545"/>
            <a:ext cx="2553970" cy="252730"/>
          </a:xfrm>
          <a:prstGeom prst="rect">
            <a:avLst/>
          </a:prstGeom>
          <a:noFill/>
          <a:ln w="0" cmpd="sng">
            <a:noFill/>
            <a:prstDash val="solid"/>
          </a:ln>
        </p:spPr>
        <p:txBody>
          <a:bodyPr vert="horz" lIns="0" tIns="5080" rIns="0" bIns="0" anchor="t"/>
          <a:lstStyle/>
          <a:p>
            <a:pPr marL="0" marR="0" indent="0" algn="l">
              <a:lnSpc>
                <a:spcPts val="1900"/>
              </a:lnSpc>
              <a:spcAft>
                <a:spcPts val="0"/>
              </a:spcAft>
            </a:pPr>
            <a:r>
              <a:rPr lang="it-IT" sz="1650" b="1" spc="0">
                <a:solidFill>
                  <a:srgbClr val="00ADB6"/>
                </a:solidFill>
                <a:latin typeface="Tahoma" panose="02020603050405020304" pitchFamily="2"/>
              </a:rPr>
              <a:t>Human-induced causes </a:t>
            </a:r>
          </a:p>
        </p:txBody>
      </p:sp>
      <p:sp>
        <p:nvSpPr>
          <p:cNvPr id="7" name="Segnaposto testo 6"/>
          <p:cNvSpPr>
            <a:spLocks noGrp="1"/>
          </p:cNvSpPr>
          <p:nvPr>
            <p:ph type="body" idx="10"/>
          </p:nvPr>
        </p:nvSpPr>
        <p:spPr>
          <a:xfrm>
            <a:off x="929640" y="1506220"/>
            <a:ext cx="1972310" cy="5732780"/>
          </a:xfrm>
          <a:prstGeom prst="rect">
            <a:avLst/>
          </a:prstGeom>
          <a:noFill/>
          <a:ln w="0" cmpd="sng">
            <a:noFill/>
            <a:prstDash val="solid"/>
          </a:ln>
        </p:spPr>
        <p:txBody>
          <a:bodyPr vert="horz" lIns="0" tIns="18415" rIns="0" bIns="0" anchor="t"/>
          <a:lstStyle/>
          <a:p>
            <a:pPr marL="0" marR="0" indent="0" algn="l">
              <a:lnSpc>
                <a:spcPts val="1300"/>
              </a:lnSpc>
              <a:spcAft>
                <a:spcPts val="0"/>
              </a:spcAft>
            </a:pPr>
            <a:r>
              <a:rPr lang="it-IT" sz="1050" spc="15">
                <a:solidFill>
                  <a:srgbClr val="000000"/>
                </a:solidFill>
                <a:latin typeface="Tahoma" panose="02020603050405020304" pitchFamily="2"/>
              </a:rPr>
              <a:t>While there may no longer be much doubt about global warming, the understanding of the causes is often limited. In the 4.5 billion years that have passed since the formation of our planet, it has experienced several periods of warming and freezing. </a:t>
            </a:r>
          </a:p>
          <a:p>
            <a:pPr marL="0" marR="0" indent="0" algn="l">
              <a:lnSpc>
                <a:spcPts val="1300"/>
              </a:lnSpc>
              <a:spcBef>
                <a:spcPts val="1150"/>
              </a:spcBef>
              <a:spcAft>
                <a:spcPts val="0"/>
              </a:spcAft>
            </a:pPr>
            <a:r>
              <a:rPr lang="it-IT" sz="1050" spc="0">
                <a:solidFill>
                  <a:srgbClr val="000000"/>
                </a:solidFill>
                <a:latin typeface="Tahoma" panose="02020603050405020304" pitchFamily="2"/>
              </a:rPr>
              <a:t>A number of natural causes brought about these changes: volcanic as well as solar activity, meteorites, changes to the rotational axis of the Earth and the position of the continents, atmospheric flows and ocean currents.</a:t>
            </a:r>
            <a:r>
              <a:rPr lang="it-IT" sz="1050" spc="0" baseline="30000">
                <a:solidFill>
                  <a:srgbClr val="000000"/>
                </a:solidFill>
                <a:latin typeface="Tahoma" panose="02020603050405020304" pitchFamily="2"/>
              </a:rPr>
              <a:t>1</a:t>
            </a:r>
            <a:r>
              <a:rPr lang="it-IT" sz="100" spc="0">
                <a:solidFill>
                  <a:srgbClr val="000000"/>
                </a:solidFill>
                <a:latin typeface="Tahoma" panose="02020603050405020304" pitchFamily="2"/>
              </a:rPr>
              <a:t> </a:t>
            </a:r>
          </a:p>
          <a:p>
            <a:pPr marL="0" marR="0" indent="0" algn="l">
              <a:lnSpc>
                <a:spcPts val="1300"/>
              </a:lnSpc>
              <a:spcBef>
                <a:spcPts val="1405"/>
              </a:spcBef>
              <a:spcAft>
                <a:spcPts val="0"/>
              </a:spcAft>
            </a:pPr>
            <a:r>
              <a:rPr lang="it-IT" sz="1050" spc="30">
                <a:solidFill>
                  <a:srgbClr val="000000"/>
                </a:solidFill>
                <a:latin typeface="Tahoma" panose="02020603050405020304" pitchFamily="2"/>
              </a:rPr>
              <a:t>This time, however, the diagnosis is different. While several natural factors continue to exert influence, there is scientific consensus that human activity is responsible for the current disruptions to our climate. And the guilty party is undoubtedly the greenhouse effect. </a:t>
            </a:r>
          </a:p>
          <a:p>
            <a:pPr marL="0" marR="274320" indent="0" algn="l">
              <a:lnSpc>
                <a:spcPts val="1300"/>
              </a:lnSpc>
              <a:spcBef>
                <a:spcPts val="1210"/>
              </a:spcBef>
              <a:spcAft>
                <a:spcPts val="0"/>
              </a:spcAft>
            </a:pPr>
            <a:r>
              <a:rPr lang="it-IT" sz="1050" spc="0">
                <a:solidFill>
                  <a:srgbClr val="000000"/>
                </a:solidFill>
                <a:latin typeface="Tahoma" panose="02020603050405020304" pitchFamily="2"/>
              </a:rPr>
              <a:t>The greenhouse effect is a natural mechanism that turns our atmosphere into a protective screen that is  </a:t>
            </a:r>
          </a:p>
        </p:txBody>
      </p:sp>
      <p:sp>
        <p:nvSpPr>
          <p:cNvPr id="8" name="Segnaposto testo 7"/>
          <p:cNvSpPr>
            <a:spLocks noGrp="1"/>
          </p:cNvSpPr>
          <p:nvPr>
            <p:ph type="body" idx="10"/>
          </p:nvPr>
        </p:nvSpPr>
        <p:spPr>
          <a:xfrm>
            <a:off x="3121025" y="1506220"/>
            <a:ext cx="1972310" cy="5732780"/>
          </a:xfrm>
          <a:prstGeom prst="rect">
            <a:avLst/>
          </a:prstGeom>
          <a:noFill/>
          <a:ln w="0" cmpd="sng">
            <a:noFill/>
            <a:prstDash val="solid"/>
          </a:ln>
        </p:spPr>
        <p:txBody>
          <a:bodyPr vert="horz" lIns="0" tIns="2540" rIns="0" bIns="0" anchor="t"/>
          <a:lstStyle/>
          <a:p>
            <a:pPr marL="0" marR="45720" indent="0" algn="l">
              <a:lnSpc>
                <a:spcPts val="1300"/>
              </a:lnSpc>
              <a:spcAft>
                <a:spcPts val="0"/>
              </a:spcAft>
            </a:pPr>
            <a:r>
              <a:rPr lang="it-IT" sz="1050" spc="20">
                <a:solidFill>
                  <a:srgbClr val="000000"/>
                </a:solidFill>
                <a:latin typeface="Tahoma" panose="02020603050405020304" pitchFamily="2"/>
              </a:rPr>
              <a:t>essential to our survival. The gases in question are well-known: oxygen (O</a:t>
            </a:r>
            <a:r>
              <a:rPr lang="it-IT" sz="1050" spc="20" baseline="-25000">
                <a:solidFill>
                  <a:srgbClr val="000000"/>
                </a:solidFill>
                <a:latin typeface="Tahoma" panose="02020603050405020304" pitchFamily="2"/>
              </a:rPr>
              <a:t>2</a:t>
            </a:r>
            <a:r>
              <a:rPr lang="it-IT" sz="1050" spc="20">
                <a:solidFill>
                  <a:srgbClr val="000000"/>
                </a:solidFill>
                <a:latin typeface="Tahoma" panose="02020603050405020304" pitchFamily="2"/>
              </a:rPr>
              <a:t>), carbon dioxide (CO</a:t>
            </a:r>
            <a:r>
              <a:rPr lang="it-IT" sz="1050" spc="20" baseline="-25000">
                <a:solidFill>
                  <a:srgbClr val="000000"/>
                </a:solidFill>
                <a:latin typeface="Tahoma" panose="02020603050405020304" pitchFamily="2"/>
              </a:rPr>
              <a:t>2</a:t>
            </a:r>
            <a:r>
              <a:rPr lang="it-IT" sz="1050" spc="20">
                <a:solidFill>
                  <a:srgbClr val="000000"/>
                </a:solidFill>
                <a:latin typeface="Tahoma" panose="02020603050405020304" pitchFamily="2"/>
              </a:rPr>
              <a:t>), water vapour (H</a:t>
            </a:r>
            <a:r>
              <a:rPr lang="it-IT" sz="1050" spc="20" baseline="-25000">
                <a:solidFill>
                  <a:srgbClr val="000000"/>
                </a:solidFill>
                <a:latin typeface="Tahoma" panose="02020603050405020304" pitchFamily="2"/>
              </a:rPr>
              <a:t>2</a:t>
            </a:r>
            <a:r>
              <a:rPr lang="it-IT" sz="1050" spc="20">
                <a:solidFill>
                  <a:srgbClr val="000000"/>
                </a:solidFill>
                <a:latin typeface="Tahoma" panose="02020603050405020304" pitchFamily="2"/>
              </a:rPr>
              <a:t>O) and methane (CH</a:t>
            </a:r>
            <a:r>
              <a:rPr lang="it-IT" sz="1050" spc="20" baseline="-25000">
                <a:solidFill>
                  <a:srgbClr val="000000"/>
                </a:solidFill>
                <a:latin typeface="Tahoma" panose="02020603050405020304" pitchFamily="2"/>
              </a:rPr>
              <a:t>4</a:t>
            </a:r>
            <a:r>
              <a:rPr lang="it-IT" sz="1050" spc="20">
                <a:solidFill>
                  <a:srgbClr val="000000"/>
                </a:solidFill>
                <a:latin typeface="Tahoma" panose="02020603050405020304" pitchFamily="2"/>
              </a:rPr>
              <a:t>). By trapping the right amount of warmth from the sun, they act like a cocoon that maintains the Earth’s average temperature at 150 C. Without the greenhouse effect, there would be no life on Earth! </a:t>
            </a:r>
          </a:p>
          <a:p>
            <a:pPr marL="0" marR="0" indent="0" algn="l">
              <a:lnSpc>
                <a:spcPts val="1300"/>
              </a:lnSpc>
              <a:spcBef>
                <a:spcPts val="1215"/>
              </a:spcBef>
              <a:spcAft>
                <a:spcPts val="0"/>
              </a:spcAft>
            </a:pPr>
            <a:r>
              <a:rPr lang="it-IT" sz="1050" spc="20">
                <a:solidFill>
                  <a:srgbClr val="000000"/>
                </a:solidFill>
                <a:latin typeface="Tahoma" panose="02020603050405020304" pitchFamily="2"/>
              </a:rPr>
              <a:t>But as a result of human </a:t>
            </a:r>
          </a:p>
          <a:p>
            <a:pPr marL="0" marR="0" indent="0" algn="l">
              <a:lnSpc>
                <a:spcPts val="1400"/>
              </a:lnSpc>
              <a:spcBef>
                <a:spcPts val="30"/>
              </a:spcBef>
              <a:spcAft>
                <a:spcPts val="0"/>
              </a:spcAft>
            </a:pPr>
            <a:r>
              <a:rPr lang="it-IT" sz="1050" spc="0">
                <a:solidFill>
                  <a:srgbClr val="000000"/>
                </a:solidFill>
                <a:latin typeface="Tahoma" panose="02020603050405020304" pitchFamily="2"/>
              </a:rPr>
              <a:t>activity ever-larger quantities of greenhouse gases (GHGs) are emitted – in particular carbon dioxide, methane and nitrous oxide. </a:t>
            </a:r>
          </a:p>
          <a:p>
            <a:pPr marL="0" marR="0" indent="0" algn="l">
              <a:lnSpc>
                <a:spcPts val="1300"/>
              </a:lnSpc>
              <a:spcBef>
                <a:spcPts val="1165"/>
              </a:spcBef>
              <a:spcAft>
                <a:spcPts val="0"/>
              </a:spcAft>
            </a:pPr>
            <a:r>
              <a:rPr lang="it-IT" sz="1050" spc="0">
                <a:solidFill>
                  <a:srgbClr val="000000"/>
                </a:solidFill>
                <a:latin typeface="Tahoma" panose="02020603050405020304" pitchFamily="2"/>
              </a:rPr>
              <a:t>Consequently, the concentration of CO</a:t>
            </a:r>
            <a:r>
              <a:rPr lang="it-IT" sz="1050" spc="0" baseline="-25000">
                <a:solidFill>
                  <a:srgbClr val="000000"/>
                </a:solidFill>
                <a:latin typeface="Tahoma" panose="02020603050405020304" pitchFamily="2"/>
              </a:rPr>
              <a:t>2</a:t>
            </a:r>
            <a:r>
              <a:rPr lang="it-IT" sz="1050" spc="0">
                <a:solidFill>
                  <a:srgbClr val="000000"/>
                </a:solidFill>
                <a:latin typeface="Tahoma" panose="02020603050405020304" pitchFamily="2"/>
              </a:rPr>
              <a:t> in the atmosphere, measured in parts per million, has risen from 280 in 1850 to 400 today – an increase of approximately 40%! Carbon, petrol, diesel, fuel oil and natural gas are all fossil fuels that, once burnt, exacerbate the greenhouse effect and, by extension, global warming. </a:t>
            </a:r>
          </a:p>
          <a:p>
            <a:pPr marL="0" marR="0" indent="0" algn="l">
              <a:lnSpc>
                <a:spcPts val="1300"/>
              </a:lnSpc>
              <a:spcBef>
                <a:spcPts val="1130"/>
              </a:spcBef>
              <a:spcAft>
                <a:spcPts val="0"/>
              </a:spcAft>
            </a:pPr>
            <a:r>
              <a:rPr lang="it-IT" sz="1050" spc="0">
                <a:solidFill>
                  <a:srgbClr val="000000"/>
                </a:solidFill>
                <a:latin typeface="Tahoma" panose="02020603050405020304" pitchFamily="2"/>
              </a:rPr>
              <a:t>As climate research has made progress over the past few  </a:t>
            </a:r>
          </a:p>
        </p:txBody>
      </p:sp>
      <p:sp>
        <p:nvSpPr>
          <p:cNvPr id="9" name="Segnaposto testo 8"/>
          <p:cNvSpPr>
            <a:spLocks noGrp="1"/>
          </p:cNvSpPr>
          <p:nvPr>
            <p:ph type="body" idx="10"/>
          </p:nvPr>
        </p:nvSpPr>
        <p:spPr>
          <a:xfrm>
            <a:off x="5280660" y="1506220"/>
            <a:ext cx="1972310" cy="4869180"/>
          </a:xfrm>
          <a:prstGeom prst="rect">
            <a:avLst/>
          </a:prstGeom>
          <a:noFill/>
          <a:ln w="0" cmpd="sng">
            <a:noFill/>
            <a:prstDash val="solid"/>
          </a:ln>
        </p:spPr>
        <p:txBody>
          <a:bodyPr vert="horz" lIns="0" tIns="31750" rIns="0" bIns="0" anchor="t"/>
          <a:lstStyle/>
          <a:p>
            <a:pPr marL="0" marR="45720" indent="0" algn="just">
              <a:lnSpc>
                <a:spcPts val="1300"/>
              </a:lnSpc>
              <a:spcAft>
                <a:spcPts val="0"/>
              </a:spcAft>
            </a:pPr>
            <a:r>
              <a:rPr lang="it-IT" sz="1050" spc="0">
                <a:solidFill>
                  <a:srgbClr val="000000"/>
                </a:solidFill>
                <a:latin typeface="Tahoma" panose="02020603050405020304" pitchFamily="2"/>
              </a:rPr>
              <a:t>decades, scientists now have at their disposal tools that can prove that natural causes have only slightly contributed to the warming observed throughout the last century. </a:t>
            </a:r>
          </a:p>
          <a:p>
            <a:pPr marL="0" marR="91440" indent="0" algn="l">
              <a:lnSpc>
                <a:spcPts val="1300"/>
              </a:lnSpc>
              <a:spcBef>
                <a:spcPts val="925"/>
              </a:spcBef>
              <a:spcAft>
                <a:spcPts val="0"/>
              </a:spcAft>
            </a:pPr>
            <a:r>
              <a:rPr lang="it-IT" sz="1050" spc="15">
                <a:solidFill>
                  <a:srgbClr val="000000"/>
                </a:solidFill>
                <a:latin typeface="Tahoma" panose="02020603050405020304" pitchFamily="2"/>
              </a:rPr>
              <a:t>This development can be observed in the assessments of the IPCC too. Evaluating the role of human activity in relation to climate change, the IPCC was very prudent in its second Report (1995), but described it as “likely” in 2001 (a 2 out of 3 chance), “very likely” in 2007 (90 out of 100 chance) and “extremely likely” today (higher than a 99 out of 100 chance). </a:t>
            </a:r>
          </a:p>
          <a:p>
            <a:pPr marL="0" marR="0" indent="0" algn="l">
              <a:lnSpc>
                <a:spcPts val="1300"/>
              </a:lnSpc>
              <a:spcBef>
                <a:spcPts val="1120"/>
              </a:spcBef>
              <a:spcAft>
                <a:spcPts val="115"/>
              </a:spcAft>
            </a:pPr>
            <a:r>
              <a:rPr lang="it-IT" sz="1050" spc="30">
                <a:solidFill>
                  <a:srgbClr val="000000"/>
                </a:solidFill>
                <a:latin typeface="Tahoma" panose="02020603050405020304" pitchFamily="2"/>
              </a:rPr>
              <a:t>Among the plethora of research carried out on the topic, a recent study in the reputed magazine </a:t>
            </a:r>
            <a:r>
              <a:rPr lang="it-IT" sz="1100" i="1" spc="30">
                <a:solidFill>
                  <a:srgbClr val="000000"/>
                </a:solidFill>
                <a:latin typeface="Arial Narrow" panose="02020603050405020304" pitchFamily="2"/>
              </a:rPr>
              <a:t>Science </a:t>
            </a:r>
            <a:r>
              <a:rPr lang="it-IT" sz="1050" spc="30">
                <a:solidFill>
                  <a:srgbClr val="000000"/>
                </a:solidFill>
                <a:latin typeface="Tahoma" panose="02020603050405020304" pitchFamily="2"/>
              </a:rPr>
              <a:t>– undertaken using satellite data gathered between 1979 and 2016 – confirmed the human influence on global warming.</a:t>
            </a:r>
            <a:r>
              <a:rPr lang="it-IT" sz="650" spc="30">
                <a:solidFill>
                  <a:srgbClr val="000000"/>
                </a:solidFill>
                <a:latin typeface="Tahoma" panose="02020603050405020304" pitchFamily="2"/>
              </a:rPr>
              <a:t>2 </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layout 7">
    <p:bg>
      <p:bgPr>
        <a:solidFill>
          <a:schemeClr val="bg1">
            <a:alpha val="100000"/>
          </a:schemeClr>
        </a:solidFill>
        <a:effectLst/>
      </p:bgPr>
    </p:bg>
    <p:spTree>
      <p:nvGrpSpPr>
        <p:cNvPr id="1" name=""/>
        <p:cNvGrpSpPr/>
        <p:nvPr/>
      </p:nvGrpSpPr>
      <p:grpSpPr>
        <a:xfrm>
          <a:off x="0" y="0"/>
          <a:ext cx="0" cy="0"/>
          <a:chOff x="0" y="0"/>
          <a:chExt cx="0" cy="0"/>
        </a:xfrm>
      </p:grpSpPr>
      <p:sp>
        <p:nvSpPr>
          <p:cNvPr id="2" name="Segnaposto testo 1"/>
          <p:cNvSpPr>
            <a:spLocks noGrp="1"/>
          </p:cNvSpPr>
          <p:nvPr>
            <p:ph type="body" idx="10"/>
          </p:nvPr>
        </p:nvSpPr>
        <p:spPr>
          <a:xfrm>
            <a:off x="281940" y="1564640"/>
            <a:ext cx="1947545" cy="1864360"/>
          </a:xfrm>
          <a:prstGeom prst="rect">
            <a:avLst/>
          </a:prstGeom>
          <a:noFill/>
          <a:ln w="0" cmpd="sng">
            <a:noFill/>
            <a:prstDash val="solid"/>
          </a:ln>
        </p:spPr>
        <p:txBody>
          <a:bodyPr vert="horz" lIns="0" tIns="20320" rIns="0" bIns="0" anchor="t"/>
          <a:lstStyle/>
          <a:p>
            <a:pPr marL="0" marR="0" indent="0" algn="l">
              <a:lnSpc>
                <a:spcPts val="1300"/>
              </a:lnSpc>
              <a:spcAft>
                <a:spcPts val="0"/>
              </a:spcAft>
            </a:pPr>
            <a:r>
              <a:rPr lang="it-IT" sz="1050" spc="0">
                <a:solidFill>
                  <a:srgbClr val="000000"/>
                </a:solidFill>
                <a:latin typeface="Tahoma" panose="02020603050405020304" pitchFamily="2"/>
              </a:rPr>
              <a:t>Of the 37 megatons of CO</a:t>
            </a:r>
            <a:r>
              <a:rPr lang="it-IT" sz="1050" spc="0" baseline="-25000">
                <a:solidFill>
                  <a:srgbClr val="000000"/>
                </a:solidFill>
                <a:latin typeface="Tahoma" panose="02020603050405020304" pitchFamily="2"/>
              </a:rPr>
              <a:t>2</a:t>
            </a:r>
            <a:r>
              <a:rPr lang="it-IT" sz="1050" spc="0">
                <a:solidFill>
                  <a:srgbClr val="000000"/>
                </a:solidFill>
                <a:latin typeface="Tahoma" panose="02020603050405020304" pitchFamily="2"/>
              </a:rPr>
              <a:t>released into the atmosphere (2017 data), 66% of the emissions originate from just 10 countries. China, the United States, India, Russia and Japan make up the top five. The gap between China and the other countries can largely be explained by the relocation of industrial activity to Asia.  </a:t>
            </a:r>
          </a:p>
        </p:txBody>
      </p:sp>
      <p:sp>
        <p:nvSpPr>
          <p:cNvPr id="3" name="Segnaposto testo 2"/>
          <p:cNvSpPr>
            <a:spLocks noGrp="1"/>
          </p:cNvSpPr>
          <p:nvPr>
            <p:ph type="body" idx="10"/>
          </p:nvPr>
        </p:nvSpPr>
        <p:spPr>
          <a:xfrm>
            <a:off x="2472055" y="1564640"/>
            <a:ext cx="1947545" cy="672465"/>
          </a:xfrm>
          <a:prstGeom prst="rect">
            <a:avLst/>
          </a:prstGeom>
          <a:noFill/>
          <a:ln w="0" cmpd="sng">
            <a:noFill/>
            <a:prstDash val="solid"/>
          </a:ln>
        </p:spPr>
        <p:txBody>
          <a:bodyPr vert="horz" lIns="0" tIns="1905" rIns="0" bIns="0" anchor="t"/>
          <a:lstStyle/>
          <a:p>
            <a:pPr marL="0" marR="0" indent="0" algn="l">
              <a:lnSpc>
                <a:spcPts val="1300"/>
              </a:lnSpc>
              <a:spcAft>
                <a:spcPts val="0"/>
              </a:spcAft>
            </a:pPr>
            <a:r>
              <a:rPr lang="it-IT" sz="1050" spc="0">
                <a:solidFill>
                  <a:srgbClr val="000000"/>
                </a:solidFill>
                <a:latin typeface="Tahoma" panose="02020603050405020304" pitchFamily="2"/>
              </a:rPr>
              <a:t>winning chemist Paul J. Crutzen has linked the beginning of the Anthropocene with industrialisation. </a:t>
            </a:r>
          </a:p>
        </p:txBody>
      </p:sp>
      <p:sp>
        <p:nvSpPr>
          <p:cNvPr id="4" name="Segnaposto testo 3"/>
          <p:cNvSpPr>
            <a:spLocks noGrp="1"/>
          </p:cNvSpPr>
          <p:nvPr>
            <p:ph type="body" idx="10"/>
          </p:nvPr>
        </p:nvSpPr>
        <p:spPr>
          <a:xfrm>
            <a:off x="281940" y="3429000"/>
            <a:ext cx="2202180" cy="1963420"/>
          </a:xfrm>
          <a:prstGeom prst="rect">
            <a:avLst/>
          </a:prstGeom>
          <a:noFill/>
          <a:ln w="0" cmpd="sng">
            <a:noFill/>
            <a:prstDash val="solid"/>
          </a:ln>
        </p:spPr>
        <p:txBody>
          <a:bodyPr vert="horz" lIns="0" tIns="146050" rIns="0" bIns="0" anchor="t"/>
          <a:lstStyle/>
          <a:p>
            <a:pPr marL="0" marR="274320" indent="0" algn="l">
              <a:lnSpc>
                <a:spcPts val="1300"/>
              </a:lnSpc>
              <a:spcAft>
                <a:spcPts val="1055"/>
              </a:spcAft>
            </a:pPr>
            <a:r>
              <a:rPr lang="it-IT" sz="1050" spc="15">
                <a:solidFill>
                  <a:srgbClr val="000000"/>
                </a:solidFill>
                <a:latin typeface="Tahoma" panose="02020603050405020304" pitchFamily="2"/>
              </a:rPr>
              <a:t>Although our fossil fuel-based development model is largely responsible for the warming observed since the middle of the 20</a:t>
            </a:r>
            <a:r>
              <a:rPr lang="it-IT" sz="1050" spc="15" baseline="30000">
                <a:solidFill>
                  <a:srgbClr val="000000"/>
                </a:solidFill>
                <a:latin typeface="Tahoma" panose="02020603050405020304" pitchFamily="2"/>
              </a:rPr>
              <a:t>th</a:t>
            </a:r>
            <a:r>
              <a:rPr lang="it-IT" sz="1050" spc="15">
                <a:solidFill>
                  <a:srgbClr val="000000"/>
                </a:solidFill>
                <a:latin typeface="Tahoma" panose="02020603050405020304" pitchFamily="2"/>
              </a:rPr>
              <a:t> century, other human activities such as farming and land use also play a significant role. The graph below illustrates the variety of human activities implicated. </a:t>
            </a:r>
          </a:p>
        </p:txBody>
      </p:sp>
      <p:sp>
        <p:nvSpPr>
          <p:cNvPr id="5" name="Segnaposto testo 4"/>
          <p:cNvSpPr>
            <a:spLocks noGrp="1"/>
          </p:cNvSpPr>
          <p:nvPr>
            <p:ph type="body" idx="10"/>
          </p:nvPr>
        </p:nvSpPr>
        <p:spPr>
          <a:xfrm>
            <a:off x="2484120" y="3429000"/>
            <a:ext cx="2234565" cy="912495"/>
          </a:xfrm>
          <a:prstGeom prst="rect">
            <a:avLst/>
          </a:prstGeom>
          <a:noFill/>
          <a:ln w="0" cmpd="sng">
            <a:noFill/>
            <a:prstDash val="solid"/>
          </a:ln>
        </p:spPr>
        <p:txBody>
          <a:bodyPr vert="horz" lIns="0" tIns="743585" rIns="0" bIns="0" anchor="t"/>
          <a:lstStyle/>
          <a:p>
            <a:pPr marL="0" marR="0" indent="0" algn="l">
              <a:lnSpc>
                <a:spcPts val="1300"/>
              </a:lnSpc>
              <a:spcAft>
                <a:spcPts val="0"/>
              </a:spcAft>
            </a:pPr>
            <a:r>
              <a:rPr lang="it-IT" sz="1100" b="1" i="1" spc="-45">
                <a:solidFill>
                  <a:srgbClr val="F7931D"/>
                </a:solidFill>
                <a:latin typeface="Arial" panose="02020603050405020304" pitchFamily="2"/>
              </a:rPr>
              <a:t>CO2 Emissions in megatons (2017) </a:t>
            </a:r>
          </a:p>
        </p:txBody>
      </p:sp>
      <p:sp>
        <p:nvSpPr>
          <p:cNvPr id="6" name="Segnaposto testo 5"/>
          <p:cNvSpPr>
            <a:spLocks noGrp="1"/>
          </p:cNvSpPr>
          <p:nvPr>
            <p:ph type="body" idx="10"/>
          </p:nvPr>
        </p:nvSpPr>
        <p:spPr>
          <a:xfrm>
            <a:off x="2529840" y="4341495"/>
            <a:ext cx="941705" cy="1040130"/>
          </a:xfrm>
          <a:prstGeom prst="rect">
            <a:avLst/>
          </a:prstGeom>
          <a:noFill/>
          <a:ln w="0" cmpd="sng">
            <a:noFill/>
            <a:prstDash val="solid"/>
          </a:ln>
        </p:spPr>
        <p:txBody>
          <a:bodyPr vert="horz" lIns="0" tIns="132715" rIns="0" bIns="0" anchor="t"/>
          <a:lstStyle/>
          <a:p>
            <a:pPr marL="685800" marR="0" indent="0" algn="r">
              <a:lnSpc>
                <a:spcPts val="1800"/>
              </a:lnSpc>
              <a:spcAft>
                <a:spcPts val="0"/>
              </a:spcAft>
            </a:pPr>
            <a:r>
              <a:rPr lang="it-IT" sz="650" b="1" spc="-25">
                <a:solidFill>
                  <a:srgbClr val="000000"/>
                </a:solidFill>
                <a:latin typeface="Arial" panose="02020603050405020304" pitchFamily="2"/>
              </a:rPr>
              <a:t>China US India Russia </a:t>
            </a:r>
          </a:p>
        </p:txBody>
      </p:sp>
      <p:sp>
        <p:nvSpPr>
          <p:cNvPr id="7" name="Segnaposto testo 6"/>
          <p:cNvSpPr>
            <a:spLocks noGrp="1"/>
          </p:cNvSpPr>
          <p:nvPr>
            <p:ph type="body" idx="10"/>
          </p:nvPr>
        </p:nvSpPr>
        <p:spPr>
          <a:xfrm>
            <a:off x="281940" y="5392420"/>
            <a:ext cx="1888490" cy="1700530"/>
          </a:xfrm>
          <a:prstGeom prst="rect">
            <a:avLst/>
          </a:prstGeom>
          <a:noFill/>
          <a:ln w="0" cmpd="sng">
            <a:noFill/>
            <a:prstDash val="solid"/>
          </a:ln>
        </p:spPr>
        <p:txBody>
          <a:bodyPr vert="horz" lIns="0" tIns="2540" rIns="0" bIns="0" anchor="t"/>
          <a:lstStyle/>
          <a:p>
            <a:pPr marL="0" marR="0" indent="0" algn="l">
              <a:lnSpc>
                <a:spcPts val="1300"/>
              </a:lnSpc>
              <a:spcAft>
                <a:spcPts val="0"/>
              </a:spcAft>
            </a:pPr>
            <a:r>
              <a:rPr lang="it-IT" sz="1050" spc="0">
                <a:solidFill>
                  <a:srgbClr val="000000"/>
                </a:solidFill>
                <a:latin typeface="Tahoma" panose="02020603050405020304" pitchFamily="2"/>
              </a:rPr>
              <a:t>The situation is so worrying that some argue that we have entered a new geological age known as the Anthropocene Era. The Anthropocene is defined as the epoch in </a:t>
            </a:r>
          </a:p>
          <a:p>
            <a:pPr marL="0" marR="0" indent="0" algn="l">
              <a:lnSpc>
                <a:spcPts val="1300"/>
              </a:lnSpc>
              <a:spcBef>
                <a:spcPts val="0"/>
              </a:spcBef>
              <a:spcAft>
                <a:spcPts val="0"/>
              </a:spcAft>
            </a:pPr>
            <a:r>
              <a:rPr lang="it-IT" sz="1050" spc="0">
                <a:solidFill>
                  <a:srgbClr val="000000"/>
                </a:solidFill>
                <a:latin typeface="Tahoma" panose="02020603050405020304" pitchFamily="2"/>
              </a:rPr>
              <a:t>which human beings exert an influence over the planet that is so great that it is altering the planet’s own processes </a:t>
            </a:r>
          </a:p>
        </p:txBody>
      </p:sp>
      <p:sp>
        <p:nvSpPr>
          <p:cNvPr id="8" name="Segnaposto testo 7"/>
          <p:cNvSpPr>
            <a:spLocks noGrp="1"/>
          </p:cNvSpPr>
          <p:nvPr>
            <p:ph type="body" idx="10"/>
          </p:nvPr>
        </p:nvSpPr>
        <p:spPr>
          <a:xfrm>
            <a:off x="281940" y="7092950"/>
            <a:ext cx="4436745" cy="469265"/>
          </a:xfrm>
          <a:prstGeom prst="rect">
            <a:avLst/>
          </a:prstGeom>
          <a:noFill/>
          <a:ln w="0" cmpd="sng">
            <a:noFill/>
            <a:prstDash val="solid"/>
          </a:ln>
        </p:spPr>
        <p:txBody>
          <a:bodyPr vert="horz" lIns="0" tIns="0" rIns="0" bIns="0" anchor="t"/>
          <a:lstStyle/>
          <a:p>
            <a:pPr marL="0" marR="0" indent="0" algn="l">
              <a:lnSpc>
                <a:spcPts val="1300"/>
              </a:lnSpc>
              <a:spcAft>
                <a:spcPts val="2540"/>
              </a:spcAft>
              <a:tabLst>
                <a:tab pos="2194560" algn="l"/>
              </a:tabLst>
            </a:pPr>
            <a:r>
              <a:rPr lang="it-IT" sz="1050" spc="5">
                <a:solidFill>
                  <a:srgbClr val="000000"/>
                </a:solidFill>
                <a:latin typeface="Tahoma" panose="02020603050405020304" pitchFamily="2"/>
              </a:rPr>
              <a:t>and systems. Nobel Prize- </a:t>
            </a:r>
            <a:r>
              <a:rPr lang="it-IT" sz="850" b="1" spc="5">
                <a:solidFill>
                  <a:srgbClr val="000000"/>
                </a:solidFill>
                <a:latin typeface="Calibri" panose="02020603050405020304" pitchFamily="2"/>
              </a:rPr>
              <a:t>Source: Data from Global Carbon Atlas </a:t>
            </a:r>
          </a:p>
        </p:txBody>
      </p:sp>
      <p:sp>
        <p:nvSpPr>
          <p:cNvPr id="9" name="Segnaposto testo 8"/>
          <p:cNvSpPr>
            <a:spLocks noGrp="1"/>
          </p:cNvSpPr>
          <p:nvPr>
            <p:ph type="body" idx="10"/>
          </p:nvPr>
        </p:nvSpPr>
        <p:spPr>
          <a:xfrm>
            <a:off x="2945765" y="5381625"/>
            <a:ext cx="571500" cy="1711325"/>
          </a:xfrm>
          <a:prstGeom prst="rect">
            <a:avLst/>
          </a:prstGeom>
          <a:noFill/>
          <a:ln w="0" cmpd="sng">
            <a:noFill/>
            <a:prstDash val="solid"/>
          </a:ln>
        </p:spPr>
        <p:txBody>
          <a:bodyPr vert="horz" lIns="0" tIns="0" rIns="0" bIns="0" anchor="t"/>
          <a:lstStyle/>
          <a:p>
            <a:pPr marL="0" marR="0" indent="0" algn="r">
              <a:lnSpc>
                <a:spcPts val="1800"/>
              </a:lnSpc>
              <a:spcAft>
                <a:spcPts val="2670"/>
              </a:spcAft>
            </a:pPr>
            <a:r>
              <a:rPr lang="it-IT" sz="650" b="1" spc="50">
                <a:solidFill>
                  <a:srgbClr val="000000"/>
                </a:solidFill>
                <a:latin typeface="Arial" panose="02020603050405020304" pitchFamily="2"/>
              </a:rPr>
              <a:t>Japan Germany Iran Saudia Arabia South Corea Canada </a:t>
            </a:r>
          </a:p>
        </p:txBody>
      </p:sp>
      <p:sp>
        <p:nvSpPr>
          <p:cNvPr id="12" name="Segnaposto testo 11"/>
          <p:cNvSpPr>
            <a:spLocks noGrp="1"/>
          </p:cNvSpPr>
          <p:nvPr>
            <p:ph type="body" idx="10"/>
          </p:nvPr>
        </p:nvSpPr>
        <p:spPr>
          <a:xfrm>
            <a:off x="3572510" y="6903720"/>
            <a:ext cx="2557145" cy="54610"/>
          </a:xfrm>
          <a:prstGeom prst="rect">
            <a:avLst/>
          </a:prstGeom>
          <a:noFill/>
          <a:ln w="0" cmpd="sng">
            <a:noFill/>
            <a:prstDash val="solid"/>
          </a:ln>
        </p:spPr>
        <p:txBody>
          <a:bodyPr vert="horz" lIns="0" tIns="0" rIns="0" bIns="0" anchor="t"/>
          <a:lstStyle/>
          <a:p>
            <a:pPr marL="0" marR="0" indent="0" algn="l">
              <a:lnSpc>
                <a:spcPts val="400"/>
              </a:lnSpc>
              <a:spcAft>
                <a:spcPts val="0"/>
              </a:spcAft>
              <a:tabLst>
                <a:tab pos="228600" algn="l"/>
                <a:tab pos="640080" algn="l"/>
                <a:tab pos="1097280" algn="l"/>
                <a:tab pos="1554480" algn="l"/>
                <a:tab pos="1920240" algn="l"/>
                <a:tab pos="2560320" algn="r"/>
              </a:tabLst>
            </a:pPr>
            <a:r>
              <a:rPr lang="it-IT" sz="550" spc="0">
                <a:solidFill>
                  <a:srgbClr val="000000"/>
                </a:solidFill>
                <a:latin typeface="Arial" panose="02020603050405020304" pitchFamily="2"/>
              </a:rPr>
              <a:t>0 2000 4000 6000 8000 10000 12000 </a:t>
            </a:r>
          </a:p>
        </p:txBody>
      </p:sp>
      <p:sp>
        <p:nvSpPr>
          <p:cNvPr id="13" name="Segnaposto testo 12"/>
          <p:cNvSpPr>
            <a:spLocks noGrp="1"/>
          </p:cNvSpPr>
          <p:nvPr>
            <p:ph type="body" idx="10"/>
          </p:nvPr>
        </p:nvSpPr>
        <p:spPr>
          <a:xfrm>
            <a:off x="6927850" y="6931025"/>
            <a:ext cx="475615" cy="631190"/>
          </a:xfrm>
          <a:prstGeom prst="rect">
            <a:avLst/>
          </a:prstGeom>
          <a:solidFill>
            <a:srgbClr val="00ADB6"/>
          </a:solidFill>
          <a:ln w="0" cmpd="sng">
            <a:noFill/>
            <a:prstDash val="solid"/>
          </a:ln>
        </p:spPr>
        <p:txBody>
          <a:bodyPr vert="horz" lIns="0" tIns="20320" rIns="0" bIns="0" anchor="t">
            <a:normAutofit fontScale="95000"/>
          </a:bodyPr>
          <a:lstStyle/>
          <a:p>
            <a:pPr marL="137160" marR="0" indent="0" algn="l">
              <a:lnSpc>
                <a:spcPts val="2100"/>
              </a:lnSpc>
              <a:spcAft>
                <a:spcPts val="2750"/>
              </a:spcAft>
            </a:pPr>
            <a:r>
              <a:rPr lang="it-IT" sz="1800" spc="0">
                <a:solidFill>
                  <a:srgbClr val="FFFFFF"/>
                </a:solidFill>
                <a:latin typeface="Arial" panose="02020603050405020304" pitchFamily="2"/>
              </a:rPr>
              <a:t>5 </a:t>
            </a:r>
          </a:p>
        </p:txBody>
      </p:sp>
      <p:sp>
        <p:nvSpPr>
          <p:cNvPr id="16" name="Segnaposto testo 15"/>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layout 8">
    <p:bg>
      <p:bgPr>
        <a:solidFill>
          <a:schemeClr val="bg1">
            <a:alpha val="100000"/>
          </a:schemeClr>
        </a:solidFill>
        <a:effectLst/>
      </p:bgPr>
    </p:bg>
    <p:spTree>
      <p:nvGrpSpPr>
        <p:cNvPr id="1" name=""/>
        <p:cNvGrpSpPr/>
        <p:nvPr/>
      </p:nvGrpSpPr>
      <p:grpSpPr>
        <a:xfrm>
          <a:off x="0" y="0"/>
          <a:ext cx="0" cy="0"/>
          <a:chOff x="0" y="0"/>
          <a:chExt cx="0" cy="0"/>
        </a:xfrm>
      </p:grpSpPr>
      <p:sp>
        <p:nvSpPr>
          <p:cNvPr id="2" name="Segnaposto testo 1"/>
          <p:cNvSpPr>
            <a:spLocks noGrp="1"/>
          </p:cNvSpPr>
          <p:nvPr>
            <p:ph type="body" idx="10"/>
          </p:nvPr>
        </p:nvSpPr>
        <p:spPr>
          <a:xfrm>
            <a:off x="974725" y="828040"/>
            <a:ext cx="4053840" cy="173990"/>
          </a:xfrm>
          <a:prstGeom prst="rect">
            <a:avLst/>
          </a:prstGeom>
          <a:noFill/>
          <a:ln w="0" cmpd="sng">
            <a:noFill/>
            <a:prstDash val="solid"/>
          </a:ln>
        </p:spPr>
        <p:txBody>
          <a:bodyPr vert="horz" lIns="0" tIns="2540" rIns="0" bIns="0" anchor="t"/>
          <a:lstStyle/>
          <a:p>
            <a:pPr marL="0" marR="0" indent="0" algn="l">
              <a:lnSpc>
                <a:spcPts val="1300"/>
              </a:lnSpc>
              <a:spcAft>
                <a:spcPts val="0"/>
              </a:spcAft>
            </a:pPr>
            <a:r>
              <a:rPr lang="it-IT" sz="1150" b="1" i="1" spc="-30">
                <a:solidFill>
                  <a:srgbClr val="F7931D"/>
                </a:solidFill>
                <a:latin typeface="Arial" panose="02020603050405020304" pitchFamily="2"/>
              </a:rPr>
              <a:t>Human origin of greenhouse gases: a variety of activities </a:t>
            </a:r>
          </a:p>
        </p:txBody>
      </p:sp>
      <p:sp>
        <p:nvSpPr>
          <p:cNvPr id="5" name="Segnaposto testo 4"/>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6" name="Segnaposto testo 5"/>
          <p:cNvSpPr>
            <a:spLocks noGrp="1"/>
          </p:cNvSpPr>
          <p:nvPr>
            <p:ph type="body" idx="10"/>
          </p:nvPr>
        </p:nvSpPr>
        <p:spPr>
          <a:xfrm>
            <a:off x="146050" y="6931025"/>
            <a:ext cx="485140" cy="631190"/>
          </a:xfrm>
          <a:prstGeom prst="rect">
            <a:avLst/>
          </a:prstGeom>
          <a:solidFill>
            <a:srgbClr val="00ADB6"/>
          </a:solidFill>
          <a:ln w="0" cmpd="sng">
            <a:noFill/>
            <a:prstDash val="solid"/>
          </a:ln>
        </p:spPr>
        <p:txBody>
          <a:bodyPr vert="horz" lIns="0" tIns="20320" rIns="0" bIns="0" anchor="t"/>
          <a:lstStyle/>
          <a:p>
            <a:pPr marL="137160" marR="0" indent="0" algn="l">
              <a:lnSpc>
                <a:spcPts val="2100"/>
              </a:lnSpc>
              <a:spcAft>
                <a:spcPts val="2750"/>
              </a:spcAft>
            </a:pPr>
            <a:r>
              <a:rPr lang="it-IT" sz="1800" b="1" spc="0">
                <a:solidFill>
                  <a:srgbClr val="FFFFFF"/>
                </a:solidFill>
                <a:latin typeface="Arial" panose="02020603050405020304" pitchFamily="2"/>
              </a:rPr>
              <a:t>6 </a:t>
            </a:r>
          </a:p>
        </p:txBody>
      </p:sp>
      <p:sp>
        <p:nvSpPr>
          <p:cNvPr id="7" name="Segnaposto testo 6"/>
          <p:cNvSpPr>
            <a:spLocks noGrp="1"/>
          </p:cNvSpPr>
          <p:nvPr>
            <p:ph type="body" idx="10"/>
          </p:nvPr>
        </p:nvSpPr>
        <p:spPr>
          <a:xfrm>
            <a:off x="2788920" y="1036955"/>
            <a:ext cx="201295" cy="168275"/>
          </a:xfrm>
          <a:prstGeom prst="rect">
            <a:avLst/>
          </a:prstGeom>
          <a:noFill/>
          <a:ln w="0" cmpd="sng">
            <a:noFill/>
            <a:prstDash val="solid"/>
          </a:ln>
        </p:spPr>
        <p:txBody>
          <a:bodyPr vert="horz" lIns="0" tIns="0" rIns="0" bIns="0" anchor="t"/>
          <a:lstStyle/>
          <a:p>
            <a:pPr marL="0" marR="0" indent="0" algn="l">
              <a:lnSpc>
                <a:spcPts val="1300"/>
              </a:lnSpc>
              <a:spcAft>
                <a:spcPts val="0"/>
              </a:spcAft>
            </a:pPr>
            <a:r>
              <a:rPr lang="it-IT" sz="1100" spc="-130">
                <a:solidFill>
                  <a:srgbClr val="000000"/>
                </a:solidFill>
                <a:latin typeface="Tahoma" panose="02020603050405020304" pitchFamily="2"/>
              </a:rPr>
              <a:t>2.8 </a:t>
            </a:r>
          </a:p>
        </p:txBody>
      </p:sp>
      <p:sp>
        <p:nvSpPr>
          <p:cNvPr id="10" name="Segnaposto testo 9"/>
          <p:cNvSpPr>
            <a:spLocks noGrp="1"/>
          </p:cNvSpPr>
          <p:nvPr>
            <p:ph type="body" idx="10"/>
          </p:nvPr>
        </p:nvSpPr>
        <p:spPr>
          <a:xfrm>
            <a:off x="1969135" y="1847850"/>
            <a:ext cx="373380" cy="168275"/>
          </a:xfrm>
          <a:prstGeom prst="rect">
            <a:avLst/>
          </a:prstGeom>
          <a:noFill/>
          <a:ln w="0" cmpd="sng">
            <a:noFill/>
            <a:prstDash val="solid"/>
          </a:ln>
        </p:spPr>
        <p:txBody>
          <a:bodyPr vert="horz" lIns="0" tIns="0" rIns="0" bIns="0" anchor="t"/>
          <a:lstStyle/>
          <a:p>
            <a:pPr marL="0" marR="0" indent="0" algn="l">
              <a:lnSpc>
                <a:spcPts val="1300"/>
              </a:lnSpc>
              <a:spcAft>
                <a:spcPts val="0"/>
              </a:spcAft>
            </a:pPr>
            <a:r>
              <a:rPr lang="it-IT" sz="1100" spc="30">
                <a:solidFill>
                  <a:srgbClr val="FFFFFF"/>
                </a:solidFill>
                <a:latin typeface="Tahoma" panose="02020603050405020304" pitchFamily="2"/>
              </a:rPr>
              <a:t>17.4 </a:t>
            </a:r>
          </a:p>
        </p:txBody>
      </p:sp>
      <p:sp>
        <p:nvSpPr>
          <p:cNvPr id="11" name="Segnaposto testo 10"/>
          <p:cNvSpPr>
            <a:spLocks noGrp="1"/>
          </p:cNvSpPr>
          <p:nvPr>
            <p:ph type="body" idx="10"/>
          </p:nvPr>
        </p:nvSpPr>
        <p:spPr>
          <a:xfrm>
            <a:off x="2192655" y="2451100"/>
            <a:ext cx="406400" cy="168275"/>
          </a:xfrm>
          <a:prstGeom prst="rect">
            <a:avLst/>
          </a:prstGeom>
          <a:noFill/>
          <a:ln w="0" cmpd="sng">
            <a:noFill/>
            <a:prstDash val="solid"/>
          </a:ln>
        </p:spPr>
        <p:txBody>
          <a:bodyPr vert="horz" lIns="0" tIns="0" rIns="0" bIns="0" anchor="t"/>
          <a:lstStyle/>
          <a:p>
            <a:pPr marL="0" marR="0" indent="0" algn="l">
              <a:lnSpc>
                <a:spcPts val="1300"/>
              </a:lnSpc>
              <a:spcAft>
                <a:spcPts val="0"/>
              </a:spcAft>
            </a:pPr>
            <a:r>
              <a:rPr lang="it-IT" sz="1100" spc="80">
                <a:solidFill>
                  <a:srgbClr val="FFFFFF"/>
                </a:solidFill>
                <a:latin typeface="Tahoma" panose="02020603050405020304" pitchFamily="2"/>
              </a:rPr>
              <a:t>19.4 </a:t>
            </a:r>
          </a:p>
        </p:txBody>
      </p:sp>
      <p:sp>
        <p:nvSpPr>
          <p:cNvPr id="12" name="Segnaposto testo 11"/>
          <p:cNvSpPr>
            <a:spLocks noGrp="1"/>
          </p:cNvSpPr>
          <p:nvPr>
            <p:ph type="body" idx="10"/>
          </p:nvPr>
        </p:nvSpPr>
        <p:spPr>
          <a:xfrm>
            <a:off x="2357120" y="1377950"/>
            <a:ext cx="403225" cy="168275"/>
          </a:xfrm>
          <a:prstGeom prst="rect">
            <a:avLst/>
          </a:prstGeom>
          <a:noFill/>
          <a:ln w="0" cmpd="sng">
            <a:noFill/>
            <a:prstDash val="solid"/>
          </a:ln>
        </p:spPr>
        <p:txBody>
          <a:bodyPr vert="horz" lIns="0" tIns="0" rIns="0" bIns="0" anchor="t"/>
          <a:lstStyle/>
          <a:p>
            <a:pPr marL="0" marR="0" indent="0" algn="l">
              <a:lnSpc>
                <a:spcPts val="1300"/>
              </a:lnSpc>
              <a:spcAft>
                <a:spcPts val="0"/>
              </a:spcAft>
            </a:pPr>
            <a:r>
              <a:rPr lang="it-IT" sz="1100" spc="75">
                <a:solidFill>
                  <a:srgbClr val="FFFFFF"/>
                </a:solidFill>
                <a:latin typeface="Tahoma" panose="02020603050405020304" pitchFamily="2"/>
              </a:rPr>
              <a:t>13.5 </a:t>
            </a:r>
          </a:p>
        </p:txBody>
      </p:sp>
      <p:sp>
        <p:nvSpPr>
          <p:cNvPr id="13" name="Segnaposto testo 12"/>
          <p:cNvSpPr>
            <a:spLocks noGrp="1"/>
          </p:cNvSpPr>
          <p:nvPr>
            <p:ph type="body" idx="10"/>
          </p:nvPr>
        </p:nvSpPr>
        <p:spPr>
          <a:xfrm>
            <a:off x="2686685" y="1960245"/>
            <a:ext cx="207645" cy="168275"/>
          </a:xfrm>
          <a:prstGeom prst="rect">
            <a:avLst/>
          </a:prstGeom>
          <a:noFill/>
          <a:ln w="0" cmpd="sng">
            <a:noFill/>
            <a:prstDash val="solid"/>
          </a:ln>
        </p:spPr>
        <p:txBody>
          <a:bodyPr vert="horz" lIns="0" tIns="0" rIns="0" bIns="0" anchor="t"/>
          <a:lstStyle/>
          <a:p>
            <a:pPr marL="0" marR="0" indent="0" algn="l">
              <a:lnSpc>
                <a:spcPts val="1300"/>
              </a:lnSpc>
              <a:spcAft>
                <a:spcPts val="0"/>
              </a:spcAft>
            </a:pPr>
            <a:r>
              <a:rPr lang="it-IT" sz="1100" spc="0">
                <a:solidFill>
                  <a:srgbClr val="000000"/>
                </a:solidFill>
                <a:latin typeface="Tahoma" panose="02020603050405020304" pitchFamily="2"/>
              </a:rPr>
              <a:t>% </a:t>
            </a:r>
          </a:p>
        </p:txBody>
      </p:sp>
      <p:sp>
        <p:nvSpPr>
          <p:cNvPr id="14" name="Segnaposto testo 13"/>
          <p:cNvSpPr>
            <a:spLocks noGrp="1"/>
          </p:cNvSpPr>
          <p:nvPr>
            <p:ph type="body" idx="10"/>
          </p:nvPr>
        </p:nvSpPr>
        <p:spPr>
          <a:xfrm>
            <a:off x="2863215" y="2588260"/>
            <a:ext cx="317500" cy="168275"/>
          </a:xfrm>
          <a:prstGeom prst="rect">
            <a:avLst/>
          </a:prstGeom>
          <a:noFill/>
          <a:ln w="0" cmpd="sng">
            <a:noFill/>
            <a:prstDash val="solid"/>
          </a:ln>
        </p:spPr>
        <p:txBody>
          <a:bodyPr vert="horz" lIns="0" tIns="0" rIns="0" bIns="0" anchor="t"/>
          <a:lstStyle/>
          <a:p>
            <a:pPr marL="0" marR="0" indent="0" algn="l">
              <a:lnSpc>
                <a:spcPts val="1300"/>
              </a:lnSpc>
              <a:spcAft>
                <a:spcPts val="0"/>
              </a:spcAft>
            </a:pPr>
            <a:r>
              <a:rPr lang="it-IT" sz="1100" spc="95">
                <a:solidFill>
                  <a:srgbClr val="FFFFFF"/>
                </a:solidFill>
                <a:latin typeface="Tahoma" panose="02020603050405020304" pitchFamily="2"/>
              </a:rPr>
              <a:t>7.9 </a:t>
            </a:r>
          </a:p>
        </p:txBody>
      </p:sp>
      <p:sp>
        <p:nvSpPr>
          <p:cNvPr id="15" name="Segnaposto testo 14"/>
          <p:cNvSpPr>
            <a:spLocks noGrp="1"/>
          </p:cNvSpPr>
          <p:nvPr>
            <p:ph type="body" idx="10"/>
          </p:nvPr>
        </p:nvSpPr>
        <p:spPr>
          <a:xfrm>
            <a:off x="3094990" y="2326005"/>
            <a:ext cx="381635" cy="168275"/>
          </a:xfrm>
          <a:prstGeom prst="rect">
            <a:avLst/>
          </a:prstGeom>
          <a:noFill/>
          <a:ln w="0" cmpd="sng">
            <a:noFill/>
            <a:prstDash val="solid"/>
          </a:ln>
        </p:spPr>
        <p:txBody>
          <a:bodyPr vert="horz" lIns="0" tIns="0" rIns="0" bIns="0" anchor="t"/>
          <a:lstStyle/>
          <a:p>
            <a:pPr marL="0" marR="0" indent="0" algn="l">
              <a:lnSpc>
                <a:spcPts val="1300"/>
              </a:lnSpc>
              <a:spcAft>
                <a:spcPts val="0"/>
              </a:spcAft>
            </a:pPr>
            <a:r>
              <a:rPr lang="it-IT" sz="1100" spc="45">
                <a:solidFill>
                  <a:srgbClr val="FFFFFF"/>
                </a:solidFill>
                <a:latin typeface="Tahoma" panose="02020603050405020304" pitchFamily="2"/>
              </a:rPr>
              <a:t>13.1 </a:t>
            </a:r>
          </a:p>
        </p:txBody>
      </p:sp>
      <p:sp>
        <p:nvSpPr>
          <p:cNvPr id="16" name="Segnaposto testo 15"/>
          <p:cNvSpPr>
            <a:spLocks noGrp="1"/>
          </p:cNvSpPr>
          <p:nvPr>
            <p:ph type="body" idx="10"/>
          </p:nvPr>
        </p:nvSpPr>
        <p:spPr>
          <a:xfrm>
            <a:off x="3152775" y="1609725"/>
            <a:ext cx="408940" cy="168275"/>
          </a:xfrm>
          <a:prstGeom prst="rect">
            <a:avLst/>
          </a:prstGeom>
          <a:noFill/>
          <a:ln w="0" cmpd="sng">
            <a:noFill/>
            <a:prstDash val="solid"/>
          </a:ln>
        </p:spPr>
        <p:txBody>
          <a:bodyPr vert="horz" lIns="0" tIns="0" rIns="0" bIns="0" anchor="t"/>
          <a:lstStyle/>
          <a:p>
            <a:pPr marL="0" marR="0" indent="0" algn="l">
              <a:lnSpc>
                <a:spcPts val="1300"/>
              </a:lnSpc>
              <a:spcAft>
                <a:spcPts val="0"/>
              </a:spcAft>
            </a:pPr>
            <a:r>
              <a:rPr lang="it-IT" sz="1100" spc="100">
                <a:solidFill>
                  <a:srgbClr val="FFFFFF"/>
                </a:solidFill>
                <a:latin typeface="Tahoma" panose="02020603050405020304" pitchFamily="2"/>
              </a:rPr>
              <a:t>25.9 </a:t>
            </a:r>
          </a:p>
        </p:txBody>
      </p:sp>
      <p:sp>
        <p:nvSpPr>
          <p:cNvPr id="17" name="Segnaposto testo 16"/>
          <p:cNvSpPr>
            <a:spLocks noGrp="1"/>
          </p:cNvSpPr>
          <p:nvPr>
            <p:ph type="body" idx="10"/>
          </p:nvPr>
        </p:nvSpPr>
        <p:spPr>
          <a:xfrm>
            <a:off x="1346200" y="3050540"/>
            <a:ext cx="3746500" cy="116205"/>
          </a:xfrm>
          <a:prstGeom prst="rect">
            <a:avLst/>
          </a:prstGeom>
          <a:noFill/>
          <a:ln w="0" cmpd="sng">
            <a:noFill/>
            <a:prstDash val="solid"/>
          </a:ln>
        </p:spPr>
        <p:txBody>
          <a:bodyPr vert="horz" lIns="0" tIns="0" rIns="0" bIns="0" anchor="t"/>
          <a:lstStyle/>
          <a:p>
            <a:pPr marL="0" marR="0" indent="0" algn="l">
              <a:lnSpc>
                <a:spcPts val="900"/>
              </a:lnSpc>
              <a:spcAft>
                <a:spcPts val="0"/>
              </a:spcAft>
              <a:tabLst>
                <a:tab pos="1920240" algn="l"/>
                <a:tab pos="2560320" algn="l"/>
              </a:tabLst>
            </a:pPr>
            <a:r>
              <a:rPr lang="it-IT" sz="700" spc="0">
                <a:solidFill>
                  <a:srgbClr val="000000"/>
                </a:solidFill>
                <a:latin typeface="Tahoma" panose="02020603050405020304" pitchFamily="2"/>
              </a:rPr>
              <a:t>Waste management  Energy production  Transport  Construction </a:t>
            </a:r>
          </a:p>
        </p:txBody>
      </p:sp>
      <p:sp>
        <p:nvSpPr>
          <p:cNvPr id="24" name="Segnaposto testo 23"/>
          <p:cNvSpPr>
            <a:spLocks noGrp="1"/>
          </p:cNvSpPr>
          <p:nvPr>
            <p:ph type="body" idx="10"/>
          </p:nvPr>
        </p:nvSpPr>
        <p:spPr>
          <a:xfrm>
            <a:off x="929005" y="3420110"/>
            <a:ext cx="4163695" cy="668020"/>
          </a:xfrm>
          <a:prstGeom prst="rect">
            <a:avLst/>
          </a:prstGeom>
          <a:noFill/>
          <a:ln w="0" cmpd="sng">
            <a:noFill/>
            <a:prstDash val="solid"/>
          </a:ln>
        </p:spPr>
        <p:txBody>
          <a:bodyPr vert="horz" lIns="0" tIns="0" rIns="0" bIns="0" anchor="t"/>
          <a:lstStyle/>
          <a:p>
            <a:pPr marL="1554480" marR="320040" indent="0" algn="l">
              <a:lnSpc>
                <a:spcPts val="900"/>
              </a:lnSpc>
              <a:spcAft>
                <a:spcPts val="0"/>
              </a:spcAft>
            </a:pPr>
            <a:r>
              <a:rPr lang="it-IT" sz="600" spc="0">
                <a:solidFill>
                  <a:srgbClr val="000000"/>
                </a:solidFill>
                <a:latin typeface="Tahoma" panose="02020603050405020304" pitchFamily="2"/>
              </a:rPr>
              <a:t>* modifications in the type of land use, such as deforestation and the destruction of grasslands, which produces high amounts of CO</a:t>
            </a:r>
            <a:r>
              <a:rPr lang="it-IT" sz="600" spc="0" baseline="-25000">
                <a:solidFill>
                  <a:srgbClr val="000000"/>
                </a:solidFill>
                <a:latin typeface="Tahoma" panose="02020603050405020304" pitchFamily="2"/>
              </a:rPr>
              <a:t>2</a:t>
            </a:r>
            <a:r>
              <a:rPr lang="it-IT" sz="700" spc="0">
                <a:solidFill>
                  <a:srgbClr val="000000"/>
                </a:solidFill>
                <a:latin typeface="Tahoma" panose="02020603050405020304" pitchFamily="2"/>
              </a:rPr>
              <a:t>. </a:t>
            </a:r>
          </a:p>
          <a:p>
            <a:pPr marL="0" marR="0" indent="0" algn="l">
              <a:lnSpc>
                <a:spcPts val="1000"/>
              </a:lnSpc>
              <a:spcBef>
                <a:spcPts val="1200"/>
              </a:spcBef>
              <a:spcAft>
                <a:spcPts val="1275"/>
              </a:spcAft>
            </a:pPr>
            <a:r>
              <a:rPr lang="it-IT" sz="950" spc="-20">
                <a:solidFill>
                  <a:srgbClr val="000000"/>
                </a:solidFill>
                <a:latin typeface="Calibri" panose="02020603050405020304" pitchFamily="2"/>
              </a:rPr>
              <a:t>Source:</a:t>
            </a:r>
            <a:r>
              <a:rPr lang="it-IT" sz="950" u="sng" spc="-20">
                <a:solidFill>
                  <a:srgbClr val="0000FF"/>
                </a:solidFill>
                <a:latin typeface="Calibri" panose="02020603050405020304" pitchFamily="2"/>
              </a:rPr>
              <a:t>www.climatechallenge.be</a:t>
            </a:r>
            <a:r>
              <a:rPr lang="it-IT" sz="100" spc="-20">
                <a:solidFill>
                  <a:srgbClr val="205D9E"/>
                </a:solidFill>
                <a:latin typeface="Calibri" panose="02020603050405020304" pitchFamily="2"/>
              </a:rPr>
              <a:t> </a:t>
            </a:r>
          </a:p>
        </p:txBody>
      </p:sp>
      <p:sp>
        <p:nvSpPr>
          <p:cNvPr id="25" name="Segnaposto testo 24"/>
          <p:cNvSpPr>
            <a:spLocks noGrp="1"/>
          </p:cNvSpPr>
          <p:nvPr>
            <p:ph type="body" idx="10"/>
          </p:nvPr>
        </p:nvSpPr>
        <p:spPr>
          <a:xfrm>
            <a:off x="929005" y="4088130"/>
            <a:ext cx="4163695" cy="264160"/>
          </a:xfrm>
          <a:prstGeom prst="rect">
            <a:avLst/>
          </a:prstGeom>
          <a:noFill/>
          <a:ln w="0" cmpd="sng">
            <a:noFill/>
            <a:prstDash val="solid"/>
          </a:ln>
        </p:spPr>
        <p:txBody>
          <a:bodyPr vert="horz" lIns="0" tIns="5080" rIns="0" bIns="0" anchor="t"/>
          <a:lstStyle/>
          <a:p>
            <a:pPr marL="0" marR="0" indent="0" algn="l">
              <a:lnSpc>
                <a:spcPts val="2000"/>
              </a:lnSpc>
              <a:spcAft>
                <a:spcPts val="0"/>
              </a:spcAft>
            </a:pPr>
            <a:r>
              <a:rPr lang="it-IT" sz="1650" b="1" spc="45">
                <a:solidFill>
                  <a:srgbClr val="00ADB6"/>
                </a:solidFill>
                <a:latin typeface="Tahoma" panose="02020603050405020304" pitchFamily="2"/>
              </a:rPr>
              <a:t>Increasingly catastrophic impact </a:t>
            </a:r>
          </a:p>
        </p:txBody>
      </p:sp>
      <p:sp>
        <p:nvSpPr>
          <p:cNvPr id="26" name="Segnaposto testo 25"/>
          <p:cNvSpPr>
            <a:spLocks noGrp="1"/>
          </p:cNvSpPr>
          <p:nvPr>
            <p:ph type="body" idx="10"/>
          </p:nvPr>
        </p:nvSpPr>
        <p:spPr>
          <a:xfrm>
            <a:off x="929005" y="4352290"/>
            <a:ext cx="1972310" cy="2749550"/>
          </a:xfrm>
          <a:prstGeom prst="rect">
            <a:avLst/>
          </a:prstGeom>
          <a:noFill/>
          <a:ln w="0" cmpd="sng">
            <a:noFill/>
            <a:prstDash val="solid"/>
          </a:ln>
        </p:spPr>
        <p:txBody>
          <a:bodyPr vert="horz" lIns="0" tIns="79375" rIns="0" bIns="0" anchor="t"/>
          <a:lstStyle/>
          <a:p>
            <a:pPr marL="0" marR="0" indent="0" algn="l">
              <a:lnSpc>
                <a:spcPts val="1300"/>
              </a:lnSpc>
              <a:spcAft>
                <a:spcPts val="0"/>
              </a:spcAft>
            </a:pPr>
            <a:r>
              <a:rPr lang="it-IT" sz="1050" spc="5">
                <a:solidFill>
                  <a:srgbClr val="000000"/>
                </a:solidFill>
                <a:latin typeface="Tahoma" panose="02020603050405020304" pitchFamily="2"/>
              </a:rPr>
              <a:t>The effects of climate change are increasing and are not expected to slow down any time soon. Suffocating heatwaves, more intense and destructive hurricanes and storms, the mass extinction of plant and animal species, severe droughts, torrential rain, rising sea levels: the examples of catastrophes due to global warming are countless. </a:t>
            </a:r>
          </a:p>
          <a:p>
            <a:pPr marL="0" marR="137160" indent="0" algn="l">
              <a:lnSpc>
                <a:spcPts val="1300"/>
              </a:lnSpc>
              <a:spcBef>
                <a:spcPts val="1225"/>
              </a:spcBef>
              <a:spcAft>
                <a:spcPts val="0"/>
              </a:spcAft>
            </a:pPr>
            <a:r>
              <a:rPr lang="it-IT" sz="1050" spc="20">
                <a:solidFill>
                  <a:srgbClr val="000000"/>
                </a:solidFill>
                <a:latin typeface="Tahoma" panose="02020603050405020304" pitchFamily="2"/>
              </a:rPr>
              <a:t>In the run-up to the 2015 United Nations Climate Change Conference (COP21),  </a:t>
            </a:r>
          </a:p>
        </p:txBody>
      </p:sp>
      <p:sp>
        <p:nvSpPr>
          <p:cNvPr id="27" name="Segnaposto testo 26"/>
          <p:cNvSpPr>
            <a:spLocks noGrp="1"/>
          </p:cNvSpPr>
          <p:nvPr>
            <p:ph type="body" idx="10"/>
          </p:nvPr>
        </p:nvSpPr>
        <p:spPr>
          <a:xfrm>
            <a:off x="3120390" y="4352290"/>
            <a:ext cx="1972310" cy="2771140"/>
          </a:xfrm>
          <a:prstGeom prst="rect">
            <a:avLst/>
          </a:prstGeom>
          <a:noFill/>
          <a:ln w="0" cmpd="sng">
            <a:noFill/>
            <a:prstDash val="solid"/>
          </a:ln>
        </p:spPr>
        <p:txBody>
          <a:bodyPr vert="horz" lIns="0" tIns="88900" rIns="0" bIns="0" anchor="t"/>
          <a:lstStyle/>
          <a:p>
            <a:pPr marL="0" marR="182880" indent="0" algn="l">
              <a:lnSpc>
                <a:spcPts val="1300"/>
              </a:lnSpc>
              <a:spcAft>
                <a:spcPts val="0"/>
              </a:spcAft>
            </a:pPr>
            <a:r>
              <a:rPr lang="it-IT" sz="1050" spc="0">
                <a:solidFill>
                  <a:srgbClr val="000000"/>
                </a:solidFill>
                <a:latin typeface="Tahoma" panose="02020603050405020304" pitchFamily="2"/>
              </a:rPr>
              <a:t>the Governor of the Bank of England, Mark Carney, gave a well-received speech to a gathering of finance industry figures, during which he pointed out that insurance companies were not wrong about climate change.</a:t>
            </a:r>
            <a:r>
              <a:rPr lang="it-IT" sz="1050" spc="0" baseline="30000">
                <a:solidFill>
                  <a:srgbClr val="000000"/>
                </a:solidFill>
                <a:latin typeface="Tahoma" panose="02020603050405020304" pitchFamily="2"/>
              </a:rPr>
              <a:t>3</a:t>
            </a:r>
            <a:r>
              <a:rPr lang="it-IT" sz="1050" spc="0">
                <a:solidFill>
                  <a:srgbClr val="000000"/>
                </a:solidFill>
                <a:latin typeface="Tahoma" panose="02020603050405020304" pitchFamily="2"/>
              </a:rPr>
              <a:t> Their reaction is understandable, as insurance claims due to bad weather have increased fivefold since the 1980s. The fact that disasters have become more frequent, unpredictable and costly compelled Carney to say  </a:t>
            </a:r>
          </a:p>
        </p:txBody>
      </p:sp>
      <p:sp>
        <p:nvSpPr>
          <p:cNvPr id="28" name="Segnaposto testo 27"/>
          <p:cNvSpPr>
            <a:spLocks noGrp="1"/>
          </p:cNvSpPr>
          <p:nvPr>
            <p:ph type="body" idx="10"/>
          </p:nvPr>
        </p:nvSpPr>
        <p:spPr>
          <a:xfrm>
            <a:off x="5280025" y="1128395"/>
            <a:ext cx="1972310" cy="6003925"/>
          </a:xfrm>
          <a:prstGeom prst="rect">
            <a:avLst/>
          </a:prstGeom>
          <a:noFill/>
          <a:ln w="0" cmpd="sng">
            <a:noFill/>
            <a:prstDash val="solid"/>
          </a:ln>
        </p:spPr>
        <p:txBody>
          <a:bodyPr vert="horz" lIns="0" tIns="2540" rIns="0" bIns="0" anchor="t"/>
          <a:lstStyle/>
          <a:p>
            <a:pPr marL="0" marR="0" indent="0" algn="l">
              <a:lnSpc>
                <a:spcPts val="1300"/>
              </a:lnSpc>
              <a:spcAft>
                <a:spcPts val="0"/>
              </a:spcAft>
            </a:pPr>
            <a:r>
              <a:rPr lang="it-IT" sz="1050" spc="30">
                <a:solidFill>
                  <a:srgbClr val="000000"/>
                </a:solidFill>
                <a:latin typeface="Tahoma" panose="02020603050405020304" pitchFamily="2"/>
              </a:rPr>
              <a:t>that we were witnessing “the tragedy of the horizon”. Whereas forecasts related to developments in business or politics are short-term and medium-term, those pertaining to climate change must be analysed from a long-term perspective. This collective short-sightedness is manifested in the limited political and economic decision-making. The banker, who was clearly in alert mode, predicted that a serious threat to global financial stability was just around the corner. </a:t>
            </a:r>
          </a:p>
          <a:p>
            <a:pPr marL="0" marR="137160" indent="0" algn="l">
              <a:lnSpc>
                <a:spcPts val="1700"/>
              </a:lnSpc>
              <a:spcBef>
                <a:spcPts val="1415"/>
              </a:spcBef>
              <a:spcAft>
                <a:spcPts val="0"/>
              </a:spcAft>
            </a:pPr>
            <a:r>
              <a:rPr lang="it-IT" sz="1500" b="1" i="1" spc="-10">
                <a:solidFill>
                  <a:srgbClr val="00ADB6"/>
                </a:solidFill>
                <a:latin typeface="Arial" panose="02020603050405020304" pitchFamily="2"/>
              </a:rPr>
              <a:t>“We’re in a giant car heading towards a brick wall and everyone’s arguing over where they’re going to sit.” </a:t>
            </a:r>
          </a:p>
          <a:p>
            <a:pPr marL="0" marR="0" indent="0" algn="l">
              <a:lnSpc>
                <a:spcPts val="1100"/>
              </a:lnSpc>
              <a:spcBef>
                <a:spcPts val="995"/>
              </a:spcBef>
              <a:spcAft>
                <a:spcPts val="0"/>
              </a:spcAft>
            </a:pPr>
            <a:r>
              <a:rPr lang="it-IT" sz="1000" b="1" spc="0">
                <a:solidFill>
                  <a:srgbClr val="000000"/>
                </a:solidFill>
                <a:latin typeface="Tahoma" panose="02020603050405020304" pitchFamily="2"/>
              </a:rPr>
              <a:t>David Suzuki, a leading advocate for sustainable development </a:t>
            </a:r>
          </a:p>
          <a:p>
            <a:pPr marL="0" marR="0" indent="0" algn="l">
              <a:lnSpc>
                <a:spcPts val="1300"/>
              </a:lnSpc>
              <a:spcBef>
                <a:spcPts val="2425"/>
              </a:spcBef>
              <a:spcAft>
                <a:spcPts val="0"/>
              </a:spcAft>
            </a:pPr>
            <a:r>
              <a:rPr lang="it-IT" sz="1050" spc="25">
                <a:solidFill>
                  <a:srgbClr val="000000"/>
                </a:solidFill>
                <a:latin typeface="Tahoma" panose="02020603050405020304" pitchFamily="2"/>
              </a:rPr>
              <a:t>From an economic point of view, a study carried out recently revealed that global warming has likely exacerbated economic inequality worldwide </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layout 9">
    <p:bg>
      <p:bgPr>
        <a:solidFill>
          <a:schemeClr val="bg1">
            <a:alpha val="100000"/>
          </a:schemeClr>
        </a:solidFill>
        <a:effectLst/>
      </p:bgPr>
    </p:bg>
    <p:spTree>
      <p:nvGrpSpPr>
        <p:cNvPr id="1" name=""/>
        <p:cNvGrpSpPr/>
        <p:nvPr/>
      </p:nvGrpSpPr>
      <p:grpSpPr>
        <a:xfrm>
          <a:off x="0" y="0"/>
          <a:ext cx="0" cy="0"/>
          <a:chOff x="0" y="0"/>
          <a:chExt cx="0" cy="0"/>
        </a:xfrm>
      </p:grpSpPr>
      <p:sp>
        <p:nvSpPr>
          <p:cNvPr id="3" name="Segnaposto testo 2"/>
          <p:cNvSpPr>
            <a:spLocks noGrp="1"/>
          </p:cNvSpPr>
          <p:nvPr>
            <p:ph type="body" idx="10"/>
          </p:nvPr>
        </p:nvSpPr>
        <p:spPr>
          <a:xfrm>
            <a:off x="286385" y="1146810"/>
            <a:ext cx="1955800" cy="2349500"/>
          </a:xfrm>
          <a:prstGeom prst="rect">
            <a:avLst/>
          </a:prstGeom>
          <a:noFill/>
          <a:ln w="0" cmpd="sng">
            <a:noFill/>
            <a:prstDash val="solid"/>
          </a:ln>
        </p:spPr>
        <p:txBody>
          <a:bodyPr vert="horz" lIns="0" tIns="2540" rIns="0" bIns="0" anchor="t"/>
          <a:lstStyle/>
          <a:p>
            <a:pPr marL="0" marR="0" indent="0" algn="l">
              <a:lnSpc>
                <a:spcPts val="1300"/>
              </a:lnSpc>
              <a:spcAft>
                <a:spcPts val="0"/>
              </a:spcAft>
            </a:pPr>
            <a:r>
              <a:rPr lang="it-IT" sz="1050" spc="25">
                <a:solidFill>
                  <a:srgbClr val="000000"/>
                </a:solidFill>
                <a:latin typeface="Tahoma" panose="02020603050405020304" pitchFamily="2"/>
              </a:rPr>
              <a:t>by around 25% over the past 50 years.</a:t>
            </a:r>
            <a:r>
              <a:rPr lang="it-IT" sz="1050" spc="25" baseline="30000">
                <a:solidFill>
                  <a:srgbClr val="000000"/>
                </a:solidFill>
                <a:latin typeface="Tahoma" panose="02020603050405020304" pitchFamily="2"/>
              </a:rPr>
              <a:t>4</a:t>
            </a:r>
            <a:r>
              <a:rPr lang="it-IT" sz="1050" spc="25">
                <a:solidFill>
                  <a:srgbClr val="000000"/>
                </a:solidFill>
                <a:latin typeface="Tahoma" panose="02020603050405020304" pitchFamily="2"/>
              </a:rPr>
              <a:t> This is a direct consequence of the impact that climate change has on economic growth: economic growth is weaker in poorer and hotter countries and stronger in colder, richer countries. It is likely, therefore, that climate change caused by fossil fuel use has exacerbated economic inequality linked to historic disparities in energy consumption. </a:t>
            </a:r>
          </a:p>
        </p:txBody>
      </p:sp>
      <p:sp>
        <p:nvSpPr>
          <p:cNvPr id="4" name="Segnaposto testo 3"/>
          <p:cNvSpPr>
            <a:spLocks noGrp="1"/>
          </p:cNvSpPr>
          <p:nvPr>
            <p:ph type="body" idx="10"/>
          </p:nvPr>
        </p:nvSpPr>
        <p:spPr>
          <a:xfrm>
            <a:off x="2470785" y="1146810"/>
            <a:ext cx="1955800" cy="2660015"/>
          </a:xfrm>
          <a:prstGeom prst="rect">
            <a:avLst/>
          </a:prstGeom>
          <a:noFill/>
          <a:ln w="0" cmpd="sng">
            <a:noFill/>
            <a:prstDash val="solid"/>
          </a:ln>
        </p:spPr>
        <p:txBody>
          <a:bodyPr vert="horz" lIns="0" tIns="2540" rIns="0" bIns="0" anchor="t"/>
          <a:lstStyle/>
          <a:p>
            <a:pPr marL="0" marR="0" indent="0" algn="l">
              <a:lnSpc>
                <a:spcPts val="1300"/>
              </a:lnSpc>
              <a:spcAft>
                <a:spcPts val="0"/>
              </a:spcAft>
            </a:pPr>
            <a:r>
              <a:rPr lang="it-IT" sz="1050" spc="35">
                <a:solidFill>
                  <a:srgbClr val="000000"/>
                </a:solidFill>
                <a:latin typeface="Tahoma" panose="02020603050405020304" pitchFamily="2"/>
              </a:rPr>
              <a:t>The World Bank, meanwhile, has stated that climate change will, in the near future, become the primary threat to global food security: the increasing incidence of drought and floods will greatly affect harvests and agricultural output.</a:t>
            </a:r>
            <a:r>
              <a:rPr lang="it-IT" sz="1050" spc="35" baseline="30000">
                <a:solidFill>
                  <a:srgbClr val="000000"/>
                </a:solidFill>
                <a:latin typeface="Tahoma" panose="02020603050405020304" pitchFamily="2"/>
              </a:rPr>
              <a:t>5</a:t>
            </a:r>
            <a:r>
              <a:rPr lang="it-IT" sz="100" spc="35">
                <a:solidFill>
                  <a:srgbClr val="000000"/>
                </a:solidFill>
                <a:latin typeface="Tahoma" panose="02020603050405020304" pitchFamily="2"/>
              </a:rPr>
              <a:t> </a:t>
            </a:r>
          </a:p>
          <a:p>
            <a:pPr marL="0" marR="45720" indent="0" algn="l">
              <a:lnSpc>
                <a:spcPts val="1300"/>
              </a:lnSpc>
              <a:spcBef>
                <a:spcPts val="1120"/>
              </a:spcBef>
              <a:spcAft>
                <a:spcPts val="0"/>
              </a:spcAft>
            </a:pPr>
            <a:r>
              <a:rPr lang="it-IT" sz="1050" spc="0">
                <a:solidFill>
                  <a:srgbClr val="000000"/>
                </a:solidFill>
                <a:latin typeface="Tahoma" panose="02020603050405020304" pitchFamily="2"/>
              </a:rPr>
              <a:t>Climate change is such a significant factor in population displacement that the term “climate-induced migration” has been introduced. In a </a:t>
            </a:r>
          </a:p>
          <a:p>
            <a:pPr marL="0" marR="0" indent="0" algn="l">
              <a:lnSpc>
                <a:spcPts val="1300"/>
              </a:lnSpc>
              <a:spcBef>
                <a:spcPts val="5"/>
              </a:spcBef>
              <a:spcAft>
                <a:spcPts val="0"/>
              </a:spcAft>
            </a:pPr>
            <a:r>
              <a:rPr lang="it-IT" sz="1050" spc="15">
                <a:solidFill>
                  <a:srgbClr val="000000"/>
                </a:solidFill>
                <a:latin typeface="Tahoma" panose="02020603050405020304" pitchFamily="2"/>
              </a:rPr>
              <a:t>2017 report entitled “Uprooted  </a:t>
            </a:r>
          </a:p>
        </p:txBody>
      </p:sp>
      <p:sp>
        <p:nvSpPr>
          <p:cNvPr id="5" name="Segnaposto testo 4"/>
          <p:cNvSpPr>
            <a:spLocks noGrp="1"/>
          </p:cNvSpPr>
          <p:nvPr>
            <p:ph type="body" idx="10"/>
          </p:nvPr>
        </p:nvSpPr>
        <p:spPr>
          <a:xfrm>
            <a:off x="4655185" y="1146810"/>
            <a:ext cx="1955800" cy="2660015"/>
          </a:xfrm>
          <a:prstGeom prst="rect">
            <a:avLst/>
          </a:prstGeom>
          <a:noFill/>
          <a:ln w="0" cmpd="sng">
            <a:noFill/>
            <a:prstDash val="solid"/>
          </a:ln>
        </p:spPr>
        <p:txBody>
          <a:bodyPr vert="horz" lIns="0" tIns="1270" rIns="0" bIns="0" anchor="t"/>
          <a:lstStyle/>
          <a:p>
            <a:pPr marL="0" marR="0" indent="0" algn="l">
              <a:lnSpc>
                <a:spcPts val="1300"/>
              </a:lnSpc>
              <a:spcAft>
                <a:spcPts val="0"/>
              </a:spcAft>
            </a:pPr>
            <a:r>
              <a:rPr lang="it-IT" sz="1050" spc="0">
                <a:solidFill>
                  <a:srgbClr val="000000"/>
                </a:solidFill>
                <a:latin typeface="Tahoma" panose="02020603050405020304" pitchFamily="2"/>
              </a:rPr>
              <a:t>by Climate Change”, Oxfam estimated that several million people had already been forced to leave their land and homes due to climate change, and that ultra-powerful storms, more intense and longer droughts, rising seas and other climate change effects would elevate the level of risk in the future. </a:t>
            </a:r>
          </a:p>
          <a:p>
            <a:pPr marL="0" marR="91440" indent="0" algn="l">
              <a:lnSpc>
                <a:spcPts val="1300"/>
              </a:lnSpc>
              <a:spcBef>
                <a:spcPts val="1135"/>
              </a:spcBef>
              <a:spcAft>
                <a:spcPts val="0"/>
              </a:spcAft>
            </a:pPr>
            <a:r>
              <a:rPr lang="it-IT" sz="1050" spc="0">
                <a:solidFill>
                  <a:srgbClr val="000000"/>
                </a:solidFill>
                <a:latin typeface="Tahoma" panose="02020603050405020304" pitchFamily="2"/>
              </a:rPr>
              <a:t>As far as Oxfam is concerned, while climate change affects us all, the risk of displacement is substantially higher in developing countries and </a:t>
            </a:r>
          </a:p>
        </p:txBody>
      </p:sp>
      <p:sp>
        <p:nvSpPr>
          <p:cNvPr id="8" name="Segnaposto testo 7"/>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9" name="Segnaposto testo 8"/>
          <p:cNvSpPr>
            <a:spLocks noGrp="1"/>
          </p:cNvSpPr>
          <p:nvPr>
            <p:ph type="body" idx="10"/>
          </p:nvPr>
        </p:nvSpPr>
        <p:spPr>
          <a:xfrm>
            <a:off x="6922135" y="6931025"/>
            <a:ext cx="481330" cy="631190"/>
          </a:xfrm>
          <a:prstGeom prst="rect">
            <a:avLst/>
          </a:prstGeom>
          <a:solidFill>
            <a:srgbClr val="00ADB6"/>
          </a:solidFill>
          <a:ln w="0" cmpd="sng">
            <a:noFill/>
            <a:prstDash val="solid"/>
          </a:ln>
        </p:spPr>
        <p:txBody>
          <a:bodyPr vert="horz" lIns="0" tIns="20320" rIns="0" bIns="0" anchor="t"/>
          <a:lstStyle/>
          <a:p>
            <a:pPr marL="137160" marR="0" indent="0" algn="l">
              <a:lnSpc>
                <a:spcPts val="2100"/>
              </a:lnSpc>
              <a:spcAft>
                <a:spcPts val="2750"/>
              </a:spcAft>
            </a:pPr>
            <a:r>
              <a:rPr lang="it-IT" sz="1800" b="1" spc="0">
                <a:solidFill>
                  <a:srgbClr val="FFFFFF"/>
                </a:solidFill>
                <a:latin typeface="Arial" panose="02020603050405020304" pitchFamily="2"/>
              </a:rPr>
              <a:t>7 </a:t>
            </a:r>
          </a:p>
        </p:txBody>
      </p:sp>
      <p:sp>
        <p:nvSpPr>
          <p:cNvPr id="10" name="Segnaposto testo 9"/>
          <p:cNvSpPr>
            <a:spLocks noGrp="1"/>
          </p:cNvSpPr>
          <p:nvPr>
            <p:ph type="body" idx="10"/>
          </p:nvPr>
        </p:nvSpPr>
        <p:spPr>
          <a:xfrm>
            <a:off x="286385" y="4107815"/>
            <a:ext cx="1955800" cy="2961640"/>
          </a:xfrm>
          <a:prstGeom prst="rect">
            <a:avLst/>
          </a:prstGeom>
          <a:noFill/>
          <a:ln w="0" cmpd="sng">
            <a:noFill/>
            <a:prstDash val="solid"/>
          </a:ln>
        </p:spPr>
        <p:txBody>
          <a:bodyPr vert="horz" lIns="0" tIns="19685" rIns="0" bIns="0" anchor="t"/>
          <a:lstStyle/>
          <a:p>
            <a:pPr marL="91440" marR="0" indent="0" algn="l">
              <a:lnSpc>
                <a:spcPts val="1700"/>
              </a:lnSpc>
              <a:spcAft>
                <a:spcPts val="0"/>
              </a:spcAft>
            </a:pPr>
            <a:r>
              <a:rPr lang="it-IT" sz="1400" b="1" spc="0">
                <a:solidFill>
                  <a:srgbClr val="FFFFFF"/>
                </a:solidFill>
                <a:latin typeface="Tahoma" panose="02020603050405020304" pitchFamily="2"/>
              </a:rPr>
              <a:t>Climate out of control </a:t>
            </a:r>
          </a:p>
          <a:p>
            <a:pPr marL="91440" marR="45720" indent="0" algn="l">
              <a:lnSpc>
                <a:spcPts val="1600"/>
              </a:lnSpc>
              <a:spcBef>
                <a:spcPts val="630"/>
              </a:spcBef>
              <a:spcAft>
                <a:spcPts val="25"/>
              </a:spcAft>
            </a:pPr>
            <a:r>
              <a:rPr lang="it-IT" sz="1150" b="1" spc="0">
                <a:solidFill>
                  <a:srgbClr val="FFFFFF"/>
                </a:solidFill>
                <a:latin typeface="Arial" panose="02020603050405020304" pitchFamily="2"/>
              </a:rPr>
              <a:t>“In 2016, a year after Cyclone Pam brought destruction to Vanuatu, </a:t>
            </a:r>
            <a:r>
              <a:rPr lang="it-IT" sz="1050" b="1" spc="0">
                <a:solidFill>
                  <a:srgbClr val="FFFFFF"/>
                </a:solidFill>
                <a:latin typeface="Tahoma" panose="02020603050405020304" pitchFamily="2"/>
              </a:rPr>
              <a:t>Cyclone Winston displaced more than 55,000 people </a:t>
            </a:r>
            <a:r>
              <a:rPr lang="it-IT" sz="1150" b="1" spc="0">
                <a:solidFill>
                  <a:srgbClr val="FFFFFF"/>
                </a:solidFill>
                <a:latin typeface="Arial" panose="02020603050405020304" pitchFamily="2"/>
              </a:rPr>
              <a:t>in Fiji and caused loss and damage worth </a:t>
            </a:r>
            <a:r>
              <a:rPr lang="it-IT" sz="1050" b="1" spc="0">
                <a:solidFill>
                  <a:srgbClr val="FFFFFF"/>
                </a:solidFill>
                <a:latin typeface="Tahoma" panose="02020603050405020304" pitchFamily="2"/>
              </a:rPr>
              <a:t>around one-fifth of the </a:t>
            </a:r>
            <a:r>
              <a:rPr lang="it-IT" sz="1150" b="1" spc="0">
                <a:solidFill>
                  <a:srgbClr val="FFFFFF"/>
                </a:solidFill>
                <a:latin typeface="Arial" panose="02020603050405020304" pitchFamily="2"/>
              </a:rPr>
              <a:t>country’s GDP. In 2017, the Caribbean and south-</a:t>
            </a:r>
            <a:r>
              <a:rPr lang="it-IT" sz="1050" b="1" spc="0">
                <a:solidFill>
                  <a:srgbClr val="FFFFFF"/>
                </a:solidFill>
                <a:latin typeface="Tahoma" panose="02020603050405020304" pitchFamily="2"/>
              </a:rPr>
              <a:t>eastern USA experienced </a:t>
            </a:r>
            <a:r>
              <a:rPr lang="it-IT" sz="1150" b="1" spc="0">
                <a:solidFill>
                  <a:srgbClr val="FFFFFF"/>
                </a:solidFill>
                <a:latin typeface="Arial" panose="02020603050405020304" pitchFamily="2"/>
              </a:rPr>
              <a:t>a truly devastating </a:t>
            </a:r>
          </a:p>
        </p:txBody>
      </p:sp>
      <p:sp>
        <p:nvSpPr>
          <p:cNvPr id="11" name="Segnaposto testo 10"/>
          <p:cNvSpPr>
            <a:spLocks noGrp="1"/>
          </p:cNvSpPr>
          <p:nvPr>
            <p:ph type="body" idx="10"/>
          </p:nvPr>
        </p:nvSpPr>
        <p:spPr>
          <a:xfrm>
            <a:off x="2470785" y="4107815"/>
            <a:ext cx="1955800" cy="2961640"/>
          </a:xfrm>
          <a:prstGeom prst="rect">
            <a:avLst/>
          </a:prstGeom>
          <a:noFill/>
          <a:ln w="0" cmpd="sng">
            <a:noFill/>
            <a:prstDash val="solid"/>
          </a:ln>
        </p:spPr>
        <p:txBody>
          <a:bodyPr vert="horz" lIns="0" tIns="12065" rIns="0" bIns="0" anchor="t"/>
          <a:lstStyle/>
          <a:p>
            <a:pPr marL="0" marR="45720" indent="0" algn="l">
              <a:lnSpc>
                <a:spcPts val="1600"/>
              </a:lnSpc>
              <a:spcAft>
                <a:spcPts val="885"/>
              </a:spcAft>
            </a:pPr>
            <a:r>
              <a:rPr lang="it-IT" sz="1150" b="1" spc="-20">
                <a:solidFill>
                  <a:srgbClr val="FFFFFF"/>
                </a:solidFill>
                <a:latin typeface="Arial" panose="02020603050405020304" pitchFamily="2"/>
              </a:rPr>
              <a:t>hurricane season. In the wake of Hurricane Harvey, Hurricane Irma caused </a:t>
            </a:r>
            <a:r>
              <a:rPr lang="it-IT" sz="1050" b="1" spc="-20">
                <a:solidFill>
                  <a:srgbClr val="FFFFFF"/>
                </a:solidFill>
                <a:latin typeface="Tahoma" panose="02020603050405020304" pitchFamily="2"/>
              </a:rPr>
              <a:t>catastrophic damage across </a:t>
            </a:r>
            <a:r>
              <a:rPr lang="it-IT" sz="1150" b="1" spc="-20">
                <a:solidFill>
                  <a:srgbClr val="FFFFFF"/>
                </a:solidFill>
                <a:latin typeface="Arial" panose="02020603050405020304" pitchFamily="2"/>
              </a:rPr>
              <a:t>several Caribbean islands, including Barbuda, Saint Martin and Anguilla before making landfall in Florida. Two weeks later, Hurricane Maria – another near-record hurricane – tore through the Caribbean, bringing destruction to Dominica and Puerto Rico. In August </a:t>
            </a:r>
          </a:p>
        </p:txBody>
      </p:sp>
      <p:sp>
        <p:nvSpPr>
          <p:cNvPr id="12" name="Segnaposto testo 11"/>
          <p:cNvSpPr>
            <a:spLocks noGrp="1"/>
          </p:cNvSpPr>
          <p:nvPr>
            <p:ph type="body" idx="10"/>
          </p:nvPr>
        </p:nvSpPr>
        <p:spPr>
          <a:xfrm>
            <a:off x="4655185" y="4107815"/>
            <a:ext cx="1955800" cy="2277745"/>
          </a:xfrm>
          <a:prstGeom prst="rect">
            <a:avLst/>
          </a:prstGeom>
          <a:noFill/>
          <a:ln w="0" cmpd="sng">
            <a:noFill/>
            <a:prstDash val="solid"/>
          </a:ln>
        </p:spPr>
        <p:txBody>
          <a:bodyPr vert="horz" lIns="0" tIns="0" rIns="0" bIns="0" anchor="t"/>
          <a:lstStyle/>
          <a:p>
            <a:pPr marL="0" marR="0" indent="0" algn="l">
              <a:lnSpc>
                <a:spcPts val="1600"/>
              </a:lnSpc>
              <a:spcAft>
                <a:spcPts val="0"/>
              </a:spcAft>
            </a:pPr>
            <a:r>
              <a:rPr lang="it-IT" sz="1150" b="1" spc="5">
                <a:solidFill>
                  <a:srgbClr val="FFFFFF"/>
                </a:solidFill>
                <a:latin typeface="Arial" panose="02020603050405020304" pitchFamily="2"/>
              </a:rPr>
              <a:t>2017, extreme monsoonal </a:t>
            </a:r>
            <a:r>
              <a:rPr lang="it-IT" sz="1050" b="1" spc="5">
                <a:solidFill>
                  <a:srgbClr val="FFFFFF"/>
                </a:solidFill>
                <a:latin typeface="Tahoma" panose="02020603050405020304" pitchFamily="2"/>
              </a:rPr>
              <a:t>floods affected more than 43 million people in Bangladesh, Nepal and India. More than 1,200 people </a:t>
            </a:r>
            <a:r>
              <a:rPr lang="it-IT" sz="1150" b="1" spc="5">
                <a:solidFill>
                  <a:srgbClr val="FFFFFF"/>
                </a:solidFill>
                <a:latin typeface="Arial" panose="02020603050405020304" pitchFamily="2"/>
              </a:rPr>
              <a:t>were killed and millions </a:t>
            </a:r>
            <a:r>
              <a:rPr lang="it-IT" sz="1050" b="1" spc="5">
                <a:solidFill>
                  <a:srgbClr val="FFFFFF"/>
                </a:solidFill>
                <a:latin typeface="Tahoma" panose="02020603050405020304" pitchFamily="2"/>
              </a:rPr>
              <a:t>displaced.” </a:t>
            </a:r>
          </a:p>
          <a:p>
            <a:pPr marL="0" marR="91440" indent="0" algn="l">
              <a:lnSpc>
                <a:spcPts val="1100"/>
              </a:lnSpc>
              <a:spcBef>
                <a:spcPts val="2445"/>
              </a:spcBef>
              <a:spcAft>
                <a:spcPts val="0"/>
              </a:spcAft>
            </a:pPr>
            <a:r>
              <a:rPr lang="it-IT" sz="800" b="1" spc="-35">
                <a:solidFill>
                  <a:srgbClr val="FFFFFF"/>
                </a:solidFill>
                <a:latin typeface="Tahoma" panose="02020603050405020304" pitchFamily="2"/>
              </a:rPr>
              <a:t>Extract from the summary of the Oxfam report, “Uprooted by climate change: Responding to the growing risk of displacement”, November 2017. </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2.xml"/><Relationship Id="rId4" Type="http://schemas.openxmlformats.org/officeDocument/2006/relationships/image" Target="../media/image18.png"/></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2.jpg"/><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3" Type="http://schemas.openxmlformats.org/officeDocument/2006/relationships/image" Target="../media/image24.jpg"/><Relationship Id="rId2" Type="http://schemas.openxmlformats.org/officeDocument/2006/relationships/image" Target="../media/image8.jpg"/><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7.png"/><Relationship Id="rId1" Type="http://schemas.openxmlformats.org/officeDocument/2006/relationships/slideLayout" Target="../slideLayouts/slideLayout28.xml"/><Relationship Id="rId4" Type="http://schemas.openxmlformats.org/officeDocument/2006/relationships/image" Target="../media/image26.png"/></Relationships>
</file>

<file path=ppt/slides/_rels/slide29.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30.xml"/></Relationships>
</file>

<file path=ppt/slides/_rels/slide31.xml.rels><?xml version="1.0" encoding="UTF-8" standalone="yes"?>
<Relationships xmlns="http://schemas.openxmlformats.org/package/2006/relationships"><Relationship Id="rId2" Type="http://schemas.openxmlformats.org/officeDocument/2006/relationships/image" Target="../media/image29.jpg"/><Relationship Id="rId1" Type="http://schemas.openxmlformats.org/officeDocument/2006/relationships/slideLayout" Target="../slideLayouts/slideLayout31.xml"/></Relationships>
</file>

<file path=ppt/slides/_rels/slide32.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32.xml"/><Relationship Id="rId6" Type="http://schemas.openxmlformats.org/officeDocument/2006/relationships/image" Target="../media/image34.png"/><Relationship Id="rId5" Type="http://schemas.openxmlformats.org/officeDocument/2006/relationships/image" Target="../media/image33.png"/><Relationship Id="rId4" Type="http://schemas.openxmlformats.org/officeDocument/2006/relationships/image" Target="../media/image32.png"/></Relationships>
</file>

<file path=ppt/slides/_rels/slide33.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34.xml"/><Relationship Id="rId4" Type="http://schemas.openxmlformats.org/officeDocument/2006/relationships/image" Target="../media/image37.png"/></Relationships>
</file>

<file path=ppt/slides/_rels/slide34.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33.xml"/></Relationships>
</file>

<file path=ppt/slides/_rels/slide35.xml.rels><?xml version="1.0" encoding="UTF-8" standalone="yes"?>
<Relationships xmlns="http://schemas.openxmlformats.org/package/2006/relationships"><Relationship Id="rId3" Type="http://schemas.openxmlformats.org/officeDocument/2006/relationships/image" Target="../media/image40.jpg"/><Relationship Id="rId2" Type="http://schemas.openxmlformats.org/officeDocument/2006/relationships/image" Target="../media/image39.jpg"/><Relationship Id="rId1" Type="http://schemas.openxmlformats.org/officeDocument/2006/relationships/slideLayout" Target="../slideLayouts/slideLayout35.xml"/></Relationships>
</file>

<file path=ppt/slides/_rels/slide36.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36.xml"/><Relationship Id="rId4" Type="http://schemas.openxmlformats.org/officeDocument/2006/relationships/image" Target="../media/image43.png"/></Relationships>
</file>

<file path=ppt/slides/_rels/slide37.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37.xml"/></Relationships>
</file>

<file path=ppt/slides/_rels/slide38.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image" Target="../media/image45.png"/><Relationship Id="rId1" Type="http://schemas.openxmlformats.org/officeDocument/2006/relationships/slideLayout" Target="../slideLayouts/slideLayout38.xml"/><Relationship Id="rId6" Type="http://schemas.openxmlformats.org/officeDocument/2006/relationships/image" Target="../media/image49.png"/><Relationship Id="rId5" Type="http://schemas.openxmlformats.org/officeDocument/2006/relationships/image" Target="../media/image48.png"/><Relationship Id="rId4" Type="http://schemas.openxmlformats.org/officeDocument/2006/relationships/image" Target="../media/image47.png"/></Relationships>
</file>

<file path=ppt/slides/_rels/slide39.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39.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0.xml"/></Relationships>
</file>

<file path=ppt/slides/_rels/slide41.xml.rels><?xml version="1.0" encoding="UTF-8" standalone="yes"?>
<Relationships xmlns="http://schemas.openxmlformats.org/package/2006/relationships"><Relationship Id="rId2" Type="http://schemas.openxmlformats.org/officeDocument/2006/relationships/image" Target="../media/image51.png"/><Relationship Id="rId1" Type="http://schemas.openxmlformats.org/officeDocument/2006/relationships/slideLayout" Target="../slideLayouts/slideLayout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43.xml.rels><?xml version="1.0" encoding="UTF-8" standalone="yes"?>
<Relationships xmlns="http://schemas.openxmlformats.org/package/2006/relationships"><Relationship Id="rId3" Type="http://schemas.openxmlformats.org/officeDocument/2006/relationships/image" Target="../media/image53.jpg"/><Relationship Id="rId2" Type="http://schemas.openxmlformats.org/officeDocument/2006/relationships/image" Target="../media/image52.jpg"/><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3" Type="http://schemas.openxmlformats.org/officeDocument/2006/relationships/hyperlink" Target="https://www.glossaire-international.com/" TargetMode="External"/><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8.xml"/><Relationship Id="rId5" Type="http://schemas.openxmlformats.org/officeDocument/2006/relationships/image" Target="../media/image11.jpg"/><Relationship Id="rId4" Type="http://schemas.openxmlformats.org/officeDocument/2006/relationships/image" Target="../media/image10.jpg"/></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BB81E"/>
        </a:solidFill>
        <a:effectLst/>
      </p:bgPr>
    </p:bg>
    <p:spTree>
      <p:nvGrpSpPr>
        <p:cNvPr id="1" name=""/>
        <p:cNvGrpSpPr/>
        <p:nvPr/>
      </p:nvGrpSpPr>
      <p:grpSpPr>
        <a:xfrm>
          <a:off x="0" y="0"/>
          <a:ext cx="0" cy="0"/>
          <a:chOff x="0" y="0"/>
          <a:chExt cx="0" cy="0"/>
        </a:xfrm>
      </p:grpSpPr>
      <p:pic>
        <p:nvPicPr>
          <p:cNvPr id="4" name="Immagine 3"/>
          <p:cNvPicPr/>
          <p:nvPr/>
        </p:nvPicPr>
        <p:blipFill>
          <a:blip r:embed="rId2"/>
          <a:stretch>
            <a:fillRect/>
          </a:stretch>
        </p:blipFill>
        <p:spPr>
          <a:xfrm>
            <a:off x="4300855" y="6684010"/>
            <a:ext cx="2331720" cy="548640"/>
          </a:xfrm>
          <a:prstGeom prst="rect">
            <a:avLst/>
          </a:prstGeom>
        </p:spPr>
      </p:pic>
      <p:pic>
        <p:nvPicPr>
          <p:cNvPr id="6" name="Immagine 5"/>
          <p:cNvPicPr/>
          <p:nvPr/>
        </p:nvPicPr>
        <p:blipFill>
          <a:blip r:embed="rId3"/>
          <a:stretch>
            <a:fillRect/>
          </a:stretch>
        </p:blipFill>
        <p:spPr>
          <a:xfrm>
            <a:off x="0" y="0"/>
            <a:ext cx="3096895" cy="7562215"/>
          </a:xfrm>
          <a:prstGeom prst="rect">
            <a:avLst/>
          </a:prstGeom>
        </p:spPr>
      </p:pic>
      <p:sp>
        <p:nvSpPr>
          <p:cNvPr id="2" name="Segnaposto testo 1"/>
          <p:cNvSpPr>
            <a:spLocks noGrp="1"/>
          </p:cNvSpPr>
          <p:nvPr>
            <p:ph type="body" idx="10"/>
          </p:nvPr>
        </p:nvSpPr>
        <p:spPr>
          <a:xfrm>
            <a:off x="3178810" y="0"/>
            <a:ext cx="4178300" cy="6684010"/>
          </a:xfrm>
          <a:prstGeom prst="rect">
            <a:avLst/>
          </a:prstGeom>
          <a:noFill/>
          <a:ln w="0" cmpd="sng">
            <a:noFill/>
            <a:prstDash val="solid"/>
          </a:ln>
        </p:spPr>
        <p:txBody>
          <a:bodyPr vert="horz" lIns="0" tIns="1279525" rIns="0" bIns="0" anchor="t">
            <a:normAutofit fontScale="95000"/>
          </a:bodyPr>
          <a:lstStyle/>
          <a:p>
            <a:pPr marL="0" marR="0" indent="0" algn="l">
              <a:lnSpc>
                <a:spcPts val="5100"/>
              </a:lnSpc>
              <a:spcAft>
                <a:spcPts val="0"/>
              </a:spcAft>
            </a:pPr>
            <a:r>
              <a:rPr lang="it-IT" sz="4600" b="1" spc="165" dirty="0">
                <a:solidFill>
                  <a:srgbClr val="00ADB6"/>
                </a:solidFill>
                <a:latin typeface="Tahoma" panose="02020603050405020304" pitchFamily="2"/>
              </a:rPr>
              <a:t>EDUCAZIONE</a:t>
            </a:r>
            <a:r>
              <a:rPr lang="it-IT" sz="3000" b="1" spc="125" dirty="0">
                <a:solidFill>
                  <a:srgbClr val="FFFFFF"/>
                </a:solidFill>
                <a:latin typeface="Tahoma" panose="02020603050405020304" pitchFamily="2"/>
              </a:rPr>
              <a:t>UN IMPORTANTE STRUMENTO PER COMBATTERE IL CAMBIAMENTO CLMATICO</a:t>
            </a:r>
          </a:p>
          <a:p>
            <a:pPr marL="0" marR="0" indent="0" algn="l">
              <a:lnSpc>
                <a:spcPts val="5100"/>
              </a:lnSpc>
              <a:spcAft>
                <a:spcPts val="0"/>
              </a:spcAft>
            </a:pPr>
            <a:r>
              <a:rPr lang="it-IT" sz="3000" b="1" spc="105" dirty="0">
                <a:solidFill>
                  <a:srgbClr val="7030A0"/>
                </a:solidFill>
                <a:latin typeface="Tahoma" panose="02020603050405020304" pitchFamily="2"/>
              </a:rPr>
              <a:t>(15/sett./2019)</a:t>
            </a:r>
          </a:p>
          <a:p>
            <a:pPr marL="0" marR="0" indent="0" algn="l">
              <a:lnSpc>
                <a:spcPts val="3500"/>
              </a:lnSpc>
              <a:spcBef>
                <a:spcPts val="1180"/>
              </a:spcBef>
              <a:spcAft>
                <a:spcPts val="0"/>
              </a:spcAft>
            </a:pPr>
            <a:r>
              <a:rPr lang="it-IT" sz="2950" spc="45" dirty="0">
                <a:solidFill>
                  <a:srgbClr val="24408D"/>
                </a:solidFill>
                <a:latin typeface="Tahoma" panose="02020603050405020304" pitchFamily="2"/>
              </a:rPr>
              <a:t>GUIDA PER INSEGNANTI</a:t>
            </a:r>
          </a:p>
          <a:p>
            <a:pPr marL="0" marR="0" indent="0" algn="l">
              <a:lnSpc>
                <a:spcPts val="3500"/>
              </a:lnSpc>
              <a:spcBef>
                <a:spcPts val="1180"/>
              </a:spcBef>
              <a:spcAft>
                <a:spcPts val="0"/>
              </a:spcAft>
            </a:pPr>
            <a:endParaRPr lang="it-IT" sz="2950" spc="0" dirty="0">
              <a:solidFill>
                <a:srgbClr val="24408D"/>
              </a:solidFill>
              <a:latin typeface="Tahoma" panose="02020603050405020304" pitchFamily="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Immagine 2"/>
          <p:cNvPicPr/>
          <p:nvPr/>
        </p:nvPicPr>
        <p:blipFill>
          <a:blip r:embed="rId2"/>
          <a:stretch>
            <a:fillRect/>
          </a:stretch>
        </p:blipFill>
        <p:spPr>
          <a:xfrm>
            <a:off x="155575" y="73025"/>
            <a:ext cx="591185" cy="713105"/>
          </a:xfrm>
          <a:prstGeom prst="rect">
            <a:avLst/>
          </a:prstGeom>
        </p:spPr>
      </p:pic>
      <p:pic>
        <p:nvPicPr>
          <p:cNvPr id="5" name="Immagine 4"/>
          <p:cNvPicPr/>
          <p:nvPr/>
        </p:nvPicPr>
        <p:blipFill>
          <a:blip r:embed="rId3"/>
          <a:stretch>
            <a:fillRect/>
          </a:stretch>
        </p:blipFill>
        <p:spPr>
          <a:xfrm>
            <a:off x="152400" y="926465"/>
            <a:ext cx="484505" cy="6635750"/>
          </a:xfrm>
          <a:prstGeom prst="rect">
            <a:avLst/>
          </a:prstGeom>
        </p:spPr>
      </p:pic>
      <p:sp>
        <p:nvSpPr>
          <p:cNvPr id="6" name="Segnaposto testo 5"/>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7" name="Segnaposto testo 6"/>
          <p:cNvSpPr>
            <a:spLocks noGrp="1"/>
          </p:cNvSpPr>
          <p:nvPr>
            <p:ph type="body" idx="10"/>
          </p:nvPr>
        </p:nvSpPr>
        <p:spPr>
          <a:xfrm>
            <a:off x="155575" y="6931025"/>
            <a:ext cx="475615" cy="631190"/>
          </a:xfrm>
          <a:prstGeom prst="rect">
            <a:avLst/>
          </a:prstGeom>
          <a:noFill/>
          <a:ln w="0" cmpd="sng">
            <a:noFill/>
            <a:prstDash val="solid"/>
          </a:ln>
        </p:spPr>
        <p:txBody>
          <a:bodyPr vert="horz" lIns="0" tIns="20320" rIns="0" bIns="0" anchor="t"/>
          <a:lstStyle/>
          <a:p>
            <a:pPr marL="137160" marR="0" indent="0" algn="l">
              <a:lnSpc>
                <a:spcPts val="2100"/>
              </a:lnSpc>
              <a:spcAft>
                <a:spcPts val="2750"/>
              </a:spcAft>
            </a:pPr>
            <a:r>
              <a:rPr lang="it-IT" sz="1800" b="1" spc="0">
                <a:solidFill>
                  <a:srgbClr val="FFFFFF"/>
                </a:solidFill>
                <a:latin typeface="Arial" panose="02020603050405020304" pitchFamily="2"/>
              </a:rPr>
              <a:t>8 </a:t>
            </a:r>
          </a:p>
        </p:txBody>
      </p:sp>
      <p:sp>
        <p:nvSpPr>
          <p:cNvPr id="8" name="Segnaposto testo 7"/>
          <p:cNvSpPr>
            <a:spLocks noGrp="1"/>
          </p:cNvSpPr>
          <p:nvPr>
            <p:ph type="body" idx="10"/>
          </p:nvPr>
        </p:nvSpPr>
        <p:spPr>
          <a:xfrm>
            <a:off x="918210" y="1315233"/>
            <a:ext cx="2008505" cy="5514192"/>
          </a:xfrm>
          <a:prstGeom prst="rect">
            <a:avLst/>
          </a:prstGeom>
          <a:noFill/>
          <a:ln w="0" cmpd="sng">
            <a:noFill/>
            <a:prstDash val="solid"/>
          </a:ln>
        </p:spPr>
        <p:txBody>
          <a:bodyPr vert="horz" lIns="0" tIns="8255" rIns="0" bIns="0" anchor="t"/>
          <a:lstStyle/>
          <a:p>
            <a:pPr marL="0" marR="45720" indent="0" algn="l">
              <a:lnSpc>
                <a:spcPts val="1300"/>
              </a:lnSpc>
              <a:spcAft>
                <a:spcPts val="0"/>
              </a:spcAft>
            </a:pPr>
            <a:r>
              <a:rPr lang="it-IT" sz="1050" dirty="0">
                <a:solidFill>
                  <a:srgbClr val="000000"/>
                </a:solidFill>
                <a:latin typeface="Tahoma" panose="02020603050405020304" pitchFamily="2"/>
              </a:rPr>
              <a:t>(continua) tra le persone che vivono in povertà. Le persone nei paesi a basso e medio reddito hanno apparentemente cinque volte più probabilità di essere sfollate a causa di disastri climatici estremi e improvvisi rispetto agli abitanti dei paesi ad alto reddito. Tuttavia, non hanno alcuna responsabilità storica per le emissioni di gas serra. Inoltre, le donne, i bambini, i popoli indigeni e altri gruppi vulnerabili sono colpiti in modo sproporzionato.</a:t>
            </a:r>
          </a:p>
          <a:p>
            <a:pPr marL="0" marR="45720" indent="0" algn="l">
              <a:lnSpc>
                <a:spcPts val="1300"/>
              </a:lnSpc>
              <a:spcAft>
                <a:spcPts val="0"/>
              </a:spcAft>
            </a:pPr>
            <a:r>
              <a:rPr lang="it-IT" sz="1050" dirty="0">
                <a:solidFill>
                  <a:srgbClr val="000000"/>
                </a:solidFill>
                <a:latin typeface="Tahoma" panose="02020603050405020304" pitchFamily="2"/>
              </a:rPr>
              <a:t>Di fronte a queste disparità di costi umani, è difficile non tener</a:t>
            </a:r>
          </a:p>
          <a:p>
            <a:pPr marL="0" marR="45720" indent="0" algn="l">
              <a:lnSpc>
                <a:spcPts val="1300"/>
              </a:lnSpc>
              <a:spcAft>
                <a:spcPts val="0"/>
              </a:spcAft>
            </a:pPr>
            <a:r>
              <a:rPr lang="it-IT" sz="1050" dirty="0">
                <a:solidFill>
                  <a:srgbClr val="000000"/>
                </a:solidFill>
                <a:latin typeface="Tahoma" panose="02020603050405020304" pitchFamily="2"/>
              </a:rPr>
              <a:t>In conto l’ingiustizia del cambiamento climatico. Popolazioni che detengono solo una minima responsabilità per i cambiamenti climatici ne sono le principali vittime. Di conseguenza, una nuova dinamica ha preso forma. L'incidenza sproporzionata e l'impatto dell’emigrazione indotto dal clima sono al centro del circolo vizioso della disuguaglianza: sono sia conseguenze che fattori esacerbanti. (6)</a:t>
            </a:r>
            <a:endParaRPr lang="it-IT" sz="1050" spc="0" dirty="0">
              <a:solidFill>
                <a:srgbClr val="000000"/>
              </a:solidFill>
              <a:latin typeface="Tahoma" panose="02020603050405020304" pitchFamily="2"/>
            </a:endParaRPr>
          </a:p>
        </p:txBody>
      </p:sp>
      <p:sp>
        <p:nvSpPr>
          <p:cNvPr id="9" name="Segnaposto testo 8"/>
          <p:cNvSpPr>
            <a:spLocks noGrp="1"/>
          </p:cNvSpPr>
          <p:nvPr>
            <p:ph type="body" idx="10"/>
          </p:nvPr>
        </p:nvSpPr>
        <p:spPr>
          <a:xfrm>
            <a:off x="3110865" y="1315233"/>
            <a:ext cx="2008505" cy="5490062"/>
          </a:xfrm>
          <a:prstGeom prst="rect">
            <a:avLst/>
          </a:prstGeom>
          <a:noFill/>
          <a:ln w="0" cmpd="sng">
            <a:noFill/>
            <a:prstDash val="solid"/>
          </a:ln>
        </p:spPr>
        <p:txBody>
          <a:bodyPr vert="horz" lIns="0" tIns="2540" rIns="0" bIns="0" anchor="t"/>
          <a:lstStyle/>
          <a:p>
            <a:pPr marL="0" marR="91440" indent="0" algn="l">
              <a:lnSpc>
                <a:spcPts val="1300"/>
              </a:lnSpc>
              <a:spcAft>
                <a:spcPts val="0"/>
              </a:spcAft>
            </a:pPr>
            <a:r>
              <a:rPr lang="it-IT" sz="1050" spc="15" dirty="0">
                <a:solidFill>
                  <a:srgbClr val="000000"/>
                </a:solidFill>
                <a:latin typeface="Tahoma" panose="02020603050405020304" pitchFamily="2"/>
              </a:rPr>
              <a:t>Non ci resta che fare un piccolo passo da lì - che alcuni hanno già fatto - per iniziare a parlare di rifugiati dovuti al cambiamento climatico. In effetti, Tuvalu, il piccolo arcipelago nel Pacifico meridionale rischia di essere completamente sommerso entro il 2050. I primi esiliati per effetti climatici sono fuggiti dal loro paese. Intere famiglie hanno iniziato a partire per la Nuova Zelanda, rivendicando lo status speciale di «rifugiati per cambiamento climatico» Le autorità della Nuova Zelanda hanno persino diffuso l'idea di creare un visto per rifugiati sul cambiamento climatico.</a:t>
            </a:r>
          </a:p>
          <a:p>
            <a:pPr marL="0" marR="91440" indent="0" algn="l">
              <a:lnSpc>
                <a:spcPts val="1300"/>
              </a:lnSpc>
              <a:spcAft>
                <a:spcPts val="0"/>
              </a:spcAft>
            </a:pPr>
            <a:r>
              <a:rPr lang="it-IT" sz="1050" spc="15" dirty="0">
                <a:solidFill>
                  <a:srgbClr val="000000"/>
                </a:solidFill>
                <a:latin typeface="Tahoma" panose="02020603050405020304" pitchFamily="2"/>
              </a:rPr>
              <a:t>Guardando al futuro, la Banca Mondiale non è certamente ottimista, suggerendo che dovremmo prepararci per le migrazioni di massa indotte dal clima. Entro il 2050, se non cambiamo il modo in cui produciamo e consumiamo, ci saranno 143 milioni di migranti climatici che escono dall'Africa sub-sahariana, dall'Asia meridionale e dall'America latina. (7)</a:t>
            </a:r>
          </a:p>
        </p:txBody>
      </p:sp>
      <p:sp>
        <p:nvSpPr>
          <p:cNvPr id="10" name="Segnaposto testo 9"/>
          <p:cNvSpPr>
            <a:spLocks noGrp="1"/>
          </p:cNvSpPr>
          <p:nvPr>
            <p:ph type="body" idx="10"/>
          </p:nvPr>
        </p:nvSpPr>
        <p:spPr>
          <a:xfrm>
            <a:off x="5303520" y="1315233"/>
            <a:ext cx="2008505" cy="2466192"/>
          </a:xfrm>
          <a:prstGeom prst="rect">
            <a:avLst/>
          </a:prstGeom>
          <a:noFill/>
          <a:ln w="0" cmpd="sng">
            <a:noFill/>
            <a:prstDash val="solid"/>
          </a:ln>
        </p:spPr>
        <p:txBody>
          <a:bodyPr vert="horz" lIns="0" tIns="2540" rIns="0" bIns="0" anchor="t"/>
          <a:lstStyle/>
          <a:p>
            <a:pPr marL="0" marR="0" indent="0" algn="l">
              <a:lnSpc>
                <a:spcPts val="1300"/>
              </a:lnSpc>
              <a:spcAft>
                <a:spcPts val="0"/>
              </a:spcAft>
            </a:pPr>
            <a:r>
              <a:rPr lang="it-IT" sz="1050" spc="15" dirty="0">
                <a:solidFill>
                  <a:srgbClr val="000000"/>
                </a:solidFill>
                <a:latin typeface="Tahoma" panose="02020603050405020304" pitchFamily="2"/>
              </a:rPr>
              <a:t> Vi sono tuttavia segnali di speranza e, agendo proprio ora, potremmo ridurre fornendo solidarietà e agendo  collettivamente l'80% degli spostamenti indotti dal clima. Considerando l'incredibile lentezza dei negoziati sul clima e l'applicazione di importanti politiche, abbiamo il diritto di chiederci se, alla fine della giornata, saremo a corto di tempo per compiere l'urgente cambiamento di direzione richiesto.</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8" name="Immagine 7"/>
          <p:cNvPicPr/>
          <p:nvPr/>
        </p:nvPicPr>
        <p:blipFill>
          <a:blip r:embed="rId2"/>
          <a:stretch>
            <a:fillRect/>
          </a:stretch>
        </p:blipFill>
        <p:spPr>
          <a:xfrm>
            <a:off x="6922135" y="73025"/>
            <a:ext cx="597535" cy="6614160"/>
          </a:xfrm>
          <a:prstGeom prst="rect">
            <a:avLst/>
          </a:prstGeom>
        </p:spPr>
      </p:pic>
      <p:sp>
        <p:nvSpPr>
          <p:cNvPr id="2" name="Segnaposto testo 1"/>
          <p:cNvSpPr>
            <a:spLocks noGrp="1"/>
          </p:cNvSpPr>
          <p:nvPr>
            <p:ph type="body" idx="10"/>
          </p:nvPr>
        </p:nvSpPr>
        <p:spPr>
          <a:xfrm>
            <a:off x="236855" y="227470"/>
            <a:ext cx="5768975" cy="1016739"/>
          </a:xfrm>
          <a:prstGeom prst="rect">
            <a:avLst/>
          </a:prstGeom>
          <a:noFill/>
          <a:ln w="0" cmpd="sng">
            <a:noFill/>
            <a:prstDash val="solid"/>
          </a:ln>
        </p:spPr>
        <p:txBody>
          <a:bodyPr vert="horz" lIns="0" tIns="619125" rIns="0" bIns="0" anchor="t"/>
          <a:lstStyle/>
          <a:p>
            <a:pPr marL="0" marR="0" indent="0" algn="l">
              <a:lnSpc>
                <a:spcPts val="2000"/>
              </a:lnSpc>
              <a:spcAft>
                <a:spcPts val="5130"/>
              </a:spcAft>
            </a:pPr>
            <a:r>
              <a:rPr lang="it-IT" sz="1650" b="1" spc="10" dirty="0">
                <a:solidFill>
                  <a:srgbClr val="00ADB6"/>
                </a:solidFill>
                <a:latin typeface="Tahoma" panose="02020603050405020304" pitchFamily="2"/>
              </a:rPr>
              <a:t>LE INDICAZIONI DELLA SCIENZA E DELL’IPCC</a:t>
            </a:r>
          </a:p>
        </p:txBody>
      </p:sp>
      <p:sp>
        <p:nvSpPr>
          <p:cNvPr id="3" name="Segnaposto testo 2"/>
          <p:cNvSpPr>
            <a:spLocks noGrp="1"/>
          </p:cNvSpPr>
          <p:nvPr>
            <p:ph type="body" idx="10"/>
          </p:nvPr>
        </p:nvSpPr>
        <p:spPr>
          <a:xfrm>
            <a:off x="236855" y="1315233"/>
            <a:ext cx="2008505" cy="6174592"/>
          </a:xfrm>
          <a:prstGeom prst="rect">
            <a:avLst/>
          </a:prstGeom>
          <a:noFill/>
          <a:ln w="0" cmpd="sng">
            <a:noFill/>
            <a:prstDash val="solid"/>
          </a:ln>
        </p:spPr>
        <p:txBody>
          <a:bodyPr vert="horz" lIns="0" tIns="36195" rIns="0" bIns="0" anchor="t"/>
          <a:lstStyle/>
          <a:p>
            <a:pPr marL="45720" marR="137160" indent="0" algn="l">
              <a:lnSpc>
                <a:spcPts val="1300"/>
              </a:lnSpc>
              <a:spcAft>
                <a:spcPts val="0"/>
              </a:spcAft>
            </a:pPr>
            <a:r>
              <a:rPr lang="it-IT" sz="1050" dirty="0">
                <a:solidFill>
                  <a:srgbClr val="000000"/>
                </a:solidFill>
                <a:latin typeface="Tahoma" panose="02020603050405020304" pitchFamily="2"/>
              </a:rPr>
              <a:t>Al momento della stesura del presente documento, siamo alla ricerca di un aumento del riscaldamento globale di oltre 3 ° C entro la fine del secolo, e questo avverrà solo se gli Stati rispettano gli impegni assunti nell'ambito dell'accordo di Parigi nel 2015. Come ricordiamo, l'accordo mirava a limitare l'aumento a 2 °C entro il 2100, ma al ritmo attuale, dovremmo raggiungere 1,5 °C intorno al 2030, dopo di che è probabile che l'aumento continui.</a:t>
            </a:r>
          </a:p>
          <a:p>
            <a:pPr marL="45720" marR="137160" indent="0" algn="l">
              <a:lnSpc>
                <a:spcPts val="1300"/>
              </a:lnSpc>
              <a:spcAft>
                <a:spcPts val="0"/>
              </a:spcAft>
            </a:pPr>
            <a:r>
              <a:rPr lang="it-IT" sz="1050" dirty="0">
                <a:solidFill>
                  <a:srgbClr val="000000"/>
                </a:solidFill>
                <a:latin typeface="Tahoma" panose="02020603050405020304" pitchFamily="2"/>
              </a:rPr>
              <a:t>1,5 o 2 gradi possono sembrare un importo trascurabile. Ma sappiamo che così non è. Alla Conferenza sul clima di Parigi (COP21), su richiesta di diversi Stati che avevano già subito le conseguenze dei cambiamenti climatici e che consideravano insufficiente l'obiettivo di 2 gradi, l'IPCC è stato invitato a valutare l'impatto del riscaldamento globale di 1,5 °C.</a:t>
            </a:r>
          </a:p>
          <a:p>
            <a:pPr marL="45720" marR="137160" indent="0" algn="l">
              <a:lnSpc>
                <a:spcPts val="1300"/>
              </a:lnSpc>
              <a:spcAft>
                <a:spcPts val="0"/>
              </a:spcAft>
            </a:pPr>
            <a:r>
              <a:rPr lang="it-IT" sz="1050" dirty="0">
                <a:solidFill>
                  <a:srgbClr val="000000"/>
                </a:solidFill>
                <a:latin typeface="Tahoma" panose="02020603050405020304" pitchFamily="2"/>
              </a:rPr>
              <a:t>In un rapporto speciale di 400 pagine, di cui è stato pubblicato il "Sommario per i responsabili politici« (8)</a:t>
            </a:r>
            <a:endParaRPr lang="it-IT" sz="1050" spc="0" dirty="0">
              <a:solidFill>
                <a:srgbClr val="000000"/>
              </a:solidFill>
              <a:latin typeface="Tahoma" panose="02020603050405020304" pitchFamily="2"/>
            </a:endParaRPr>
          </a:p>
        </p:txBody>
      </p:sp>
      <p:sp>
        <p:nvSpPr>
          <p:cNvPr id="4" name="Segnaposto testo 3"/>
          <p:cNvSpPr>
            <a:spLocks noGrp="1"/>
          </p:cNvSpPr>
          <p:nvPr>
            <p:ph type="body" idx="10"/>
          </p:nvPr>
        </p:nvSpPr>
        <p:spPr>
          <a:xfrm>
            <a:off x="2429510" y="1315233"/>
            <a:ext cx="2008505" cy="5805022"/>
          </a:xfrm>
          <a:prstGeom prst="rect">
            <a:avLst/>
          </a:prstGeom>
          <a:noFill/>
          <a:ln w="0" cmpd="sng">
            <a:noFill/>
            <a:prstDash val="solid"/>
          </a:ln>
        </p:spPr>
        <p:txBody>
          <a:bodyPr vert="horz" lIns="0" tIns="0" rIns="0" bIns="0" anchor="t"/>
          <a:lstStyle/>
          <a:p>
            <a:pPr marL="45720" marR="45720" indent="0" algn="l">
              <a:lnSpc>
                <a:spcPts val="1300"/>
              </a:lnSpc>
              <a:spcAft>
                <a:spcPts val="0"/>
              </a:spcAft>
            </a:pPr>
            <a:r>
              <a:rPr lang="it-IT" sz="1050" dirty="0">
                <a:solidFill>
                  <a:srgbClr val="000000"/>
                </a:solidFill>
                <a:latin typeface="Tahoma" panose="02020603050405020304" pitchFamily="2"/>
              </a:rPr>
              <a:t>poco tempo prima della COP24 in Polonia, l'IPCC ha contestato le ripercussioni del riscaldamento globale di 1,5°C rispetto a quelle di 2 °C.</a:t>
            </a:r>
          </a:p>
          <a:p>
            <a:pPr marL="45720" marR="45720" indent="0" algn="l">
              <a:lnSpc>
                <a:spcPts val="1300"/>
              </a:lnSpc>
              <a:spcAft>
                <a:spcPts val="0"/>
              </a:spcAft>
            </a:pPr>
            <a:r>
              <a:rPr lang="it-IT" sz="1050" dirty="0">
                <a:solidFill>
                  <a:srgbClr val="000000"/>
                </a:solidFill>
                <a:latin typeface="Tahoma" panose="02020603050405020304" pitchFamily="2"/>
              </a:rPr>
              <a:t>Nello scenario di 1,5 °C, è stato stimato che l'innalzamento del livello del mare sarebbe inferiore di 10 cm rispetto al previsto con un aumento della temperatura di 2,0 °C. Tutte le altre conseguenze previste, come ondate di calore, pioggia torrenziale, distruzione degli ecosistemi e l'estinzione di alcune specie si verificherebbero comunque, ma a un ritmo più lento e con minore intensità. Ciò darebbe alle popolazioni più esposte - spesso le più vulnerabili - un maggiore margine di adattamento.</a:t>
            </a:r>
          </a:p>
          <a:p>
            <a:pPr marL="45720" marR="45720" indent="0" algn="l">
              <a:lnSpc>
                <a:spcPts val="1300"/>
              </a:lnSpc>
              <a:spcAft>
                <a:spcPts val="0"/>
              </a:spcAft>
            </a:pPr>
            <a:r>
              <a:rPr lang="it-IT" sz="1050" dirty="0">
                <a:solidFill>
                  <a:srgbClr val="000000"/>
                </a:solidFill>
                <a:latin typeface="Tahoma" panose="02020603050405020304" pitchFamily="2"/>
              </a:rPr>
              <a:t>Quando l'IPCC ha studiato soluzioni che potrebbero limitare il riscaldamento a 1,5 °C, la buona notizia è che queste soluzioni esistono. Tuttavia, richiederebbero rapidi e importanti cambiamenti in tutti i tipi di aree - pianificazione territoriale, energia, industria, edilizia, trasporti, pianificazione urbana - perché dobbiamo ridurre le nostre emissioni di CO2 di almeno il 45% entro</a:t>
            </a:r>
            <a:endParaRPr lang="it-IT" sz="1050" spc="0" dirty="0">
              <a:solidFill>
                <a:srgbClr val="000000"/>
              </a:solidFill>
              <a:latin typeface="Tahoma" panose="02020603050405020304" pitchFamily="2"/>
            </a:endParaRPr>
          </a:p>
        </p:txBody>
      </p:sp>
      <p:sp>
        <p:nvSpPr>
          <p:cNvPr id="5" name="Segnaposto testo 4"/>
          <p:cNvSpPr>
            <a:spLocks noGrp="1"/>
          </p:cNvSpPr>
          <p:nvPr>
            <p:ph type="body" idx="10"/>
          </p:nvPr>
        </p:nvSpPr>
        <p:spPr>
          <a:xfrm>
            <a:off x="4913630" y="1402915"/>
            <a:ext cx="2008505" cy="4343026"/>
          </a:xfrm>
          <a:prstGeom prst="rect">
            <a:avLst/>
          </a:prstGeom>
          <a:noFill/>
          <a:ln w="0" cmpd="sng">
            <a:noFill/>
            <a:prstDash val="solid"/>
          </a:ln>
        </p:spPr>
        <p:txBody>
          <a:bodyPr vert="horz" lIns="0" tIns="0" rIns="0" bIns="0" anchor="t"/>
          <a:lstStyle/>
          <a:p>
            <a:pPr marL="45720" marR="45720" indent="0" algn="l">
              <a:lnSpc>
                <a:spcPts val="1300"/>
              </a:lnSpc>
              <a:spcAft>
                <a:spcPts val="0"/>
              </a:spcAft>
            </a:pPr>
            <a:r>
              <a:rPr lang="it-IT" sz="1050" dirty="0">
                <a:solidFill>
                  <a:srgbClr val="000000"/>
                </a:solidFill>
                <a:latin typeface="Tahoma" panose="02020603050405020304" pitchFamily="2"/>
              </a:rPr>
              <a:t>l'anno 2030. Per quanto riguarda la neutralità del carbonio, questa deve essere raggiunta entro il 2050 al più tardi. Indubbiamente, stiamo parlando di un cambiamento radicale, una quasi rivoluzione che deve avvenire in un arco di tempo estremamente breve.</a:t>
            </a:r>
          </a:p>
          <a:p>
            <a:pPr marL="45720" marR="45720" indent="0" algn="l">
              <a:lnSpc>
                <a:spcPts val="1300"/>
              </a:lnSpc>
              <a:spcAft>
                <a:spcPts val="0"/>
              </a:spcAft>
            </a:pPr>
            <a:r>
              <a:rPr lang="it-IT" sz="1050" dirty="0">
                <a:solidFill>
                  <a:srgbClr val="000000"/>
                </a:solidFill>
                <a:latin typeface="Tahoma" panose="02020603050405020304" pitchFamily="2"/>
              </a:rPr>
              <a:t>Se, per qualsiasi motivo, e ce ne sarebbero molti, l'umanità fallisse nei suoi tentativi di ridurre i gas a effetto serra e i livelli di emissione continuassero ad aumentare, potremmo quindi prevedere un aumento della temperatura di 5,5 °C entro il 2100. Le conseguenze di tale scenario sarebbero catastrofiche e irreversibili.</a:t>
            </a:r>
          </a:p>
          <a:p>
            <a:pPr marL="45720" marR="45720" indent="0" algn="l">
              <a:lnSpc>
                <a:spcPts val="1300"/>
              </a:lnSpc>
              <a:spcAft>
                <a:spcPts val="0"/>
              </a:spcAft>
            </a:pPr>
            <a:r>
              <a:rPr lang="it-IT" sz="1050" b="1" dirty="0">
                <a:solidFill>
                  <a:srgbClr val="000000"/>
                </a:solidFill>
                <a:latin typeface="Tahoma" panose="02020603050405020304" pitchFamily="2"/>
              </a:rPr>
              <a:t>L'IPCC ritiene che i prossimi anni saranno a dir poco il periodo più importante della storia umana.</a:t>
            </a:r>
            <a:endParaRPr lang="it-IT" sz="1050" b="1" spc="0" dirty="0">
              <a:solidFill>
                <a:srgbClr val="000000"/>
              </a:solidFill>
              <a:latin typeface="Tahoma" panose="02020603050405020304" pitchFamily="2"/>
            </a:endParaRPr>
          </a:p>
        </p:txBody>
      </p:sp>
      <p:sp>
        <p:nvSpPr>
          <p:cNvPr id="6" name="Segnaposto testo 5"/>
          <p:cNvSpPr>
            <a:spLocks noGrp="1"/>
          </p:cNvSpPr>
          <p:nvPr>
            <p:ph type="body" idx="10"/>
          </p:nvPr>
        </p:nvSpPr>
        <p:spPr>
          <a:xfrm>
            <a:off x="6927850" y="6931025"/>
            <a:ext cx="475615" cy="631190"/>
          </a:xfrm>
          <a:prstGeom prst="rect">
            <a:avLst/>
          </a:prstGeom>
          <a:solidFill>
            <a:srgbClr val="00ADB6"/>
          </a:solidFill>
          <a:ln w="0" cmpd="sng">
            <a:noFill/>
            <a:prstDash val="solid"/>
          </a:ln>
        </p:spPr>
        <p:txBody>
          <a:bodyPr vert="horz" lIns="0" tIns="20320" rIns="0" bIns="0" anchor="t"/>
          <a:lstStyle/>
          <a:p>
            <a:pPr marL="137160" marR="0" indent="0" algn="l">
              <a:lnSpc>
                <a:spcPts val="2100"/>
              </a:lnSpc>
              <a:spcAft>
                <a:spcPts val="2750"/>
              </a:spcAft>
            </a:pPr>
            <a:r>
              <a:rPr lang="it-IT" sz="1800" spc="0">
                <a:solidFill>
                  <a:srgbClr val="FFFFFF"/>
                </a:solidFill>
                <a:latin typeface="Arial" panose="02020603050405020304" pitchFamily="2"/>
              </a:rPr>
              <a:t>9 </a:t>
            </a:r>
          </a:p>
        </p:txBody>
      </p:sp>
      <p:sp>
        <p:nvSpPr>
          <p:cNvPr id="9" name="Segnaposto testo 8"/>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4" name="Immagine 3"/>
          <p:cNvPicPr/>
          <p:nvPr/>
        </p:nvPicPr>
        <p:blipFill>
          <a:blip r:embed="rId2"/>
          <a:stretch>
            <a:fillRect/>
          </a:stretch>
        </p:blipFill>
        <p:spPr>
          <a:xfrm>
            <a:off x="155575" y="73025"/>
            <a:ext cx="591185" cy="713105"/>
          </a:xfrm>
          <a:prstGeom prst="rect">
            <a:avLst/>
          </a:prstGeom>
        </p:spPr>
      </p:pic>
      <p:pic>
        <p:nvPicPr>
          <p:cNvPr id="5" name="Immagine 4"/>
          <p:cNvPicPr/>
          <p:nvPr/>
        </p:nvPicPr>
        <p:blipFill>
          <a:blip r:embed="rId3"/>
          <a:stretch>
            <a:fillRect/>
          </a:stretch>
        </p:blipFill>
        <p:spPr>
          <a:xfrm>
            <a:off x="152400" y="926465"/>
            <a:ext cx="484505" cy="277495"/>
          </a:xfrm>
          <a:prstGeom prst="rect">
            <a:avLst/>
          </a:prstGeom>
        </p:spPr>
      </p:pic>
      <p:pic>
        <p:nvPicPr>
          <p:cNvPr id="7" name="Immagine 6"/>
          <p:cNvPicPr/>
          <p:nvPr/>
        </p:nvPicPr>
        <p:blipFill>
          <a:blip r:embed="rId4"/>
          <a:stretch>
            <a:fillRect/>
          </a:stretch>
        </p:blipFill>
        <p:spPr>
          <a:xfrm>
            <a:off x="155575" y="1203960"/>
            <a:ext cx="475615" cy="6358255"/>
          </a:xfrm>
          <a:prstGeom prst="rect">
            <a:avLst/>
          </a:prstGeom>
        </p:spPr>
      </p:pic>
      <p:graphicFrame>
        <p:nvGraphicFramePr>
          <p:cNvPr id="3" name="Tabella 2"/>
          <p:cNvGraphicFramePr>
            <a:graphicFrameLocks noGrp="1"/>
          </p:cNvGraphicFramePr>
          <p:nvPr>
            <p:extLst>
              <p:ext uri="{D42A27DB-BD31-4B8C-83A1-F6EECF244321}">
                <p14:modId xmlns:p14="http://schemas.microsoft.com/office/powerpoint/2010/main" val="698196450"/>
              </p:ext>
            </p:extLst>
          </p:nvPr>
        </p:nvGraphicFramePr>
        <p:xfrm>
          <a:off x="37465" y="335593"/>
          <a:ext cx="7254875" cy="853231"/>
        </p:xfrm>
        <a:graphic>
          <a:graphicData uri="http://schemas.openxmlformats.org/drawingml/2006/table">
            <a:tbl>
              <a:tblPr/>
              <a:tblGrid>
                <a:gridCol w="905651">
                  <a:extLst>
                    <a:ext uri="{9D8B030D-6E8A-4147-A177-3AD203B41FA5}">
                      <a16:colId xmlns:a16="http://schemas.microsoft.com/office/drawing/2014/main" val="20000"/>
                    </a:ext>
                  </a:extLst>
                </a:gridCol>
                <a:gridCol w="6349224">
                  <a:extLst>
                    <a:ext uri="{9D8B030D-6E8A-4147-A177-3AD203B41FA5}">
                      <a16:colId xmlns:a16="http://schemas.microsoft.com/office/drawing/2014/main" val="20001"/>
                    </a:ext>
                  </a:extLst>
                </a:gridCol>
              </a:tblGrid>
              <a:tr h="505251">
                <a:tc>
                  <a:txBody>
                    <a:bodyPr/>
                    <a:lstStyle/>
                    <a:p>
                      <a:endParaRPr dirty="0"/>
                    </a:p>
                  </a:txBody>
                  <a:tcPr marL="0" marR="0" marT="0" marB="0">
                    <a:lnL w="0" cmpd="sng">
                      <a:noFill/>
                      <a:prstDash val="solid"/>
                    </a:lnL>
                    <a:lnR w="0" cmpd="sng">
                      <a:noFill/>
                      <a:prstDash val="solid"/>
                    </a:lnR>
                    <a:lnT w="0" cmpd="sng">
                      <a:noFill/>
                      <a:prstDash val="solid"/>
                    </a:lnT>
                    <a:lnB w="0" cmpd="sng">
                      <a:noFill/>
                      <a:prstDash val="solid"/>
                    </a:lnB>
                  </a:tcPr>
                </a:tc>
                <a:tc rowSpan="2">
                  <a:txBody>
                    <a:bodyPr/>
                    <a:lstStyle/>
                    <a:p>
                      <a:pPr marL="0" marR="3175" indent="0" algn="r">
                        <a:lnSpc>
                          <a:spcPts val="2000"/>
                        </a:lnSpc>
                        <a:spcBef>
                          <a:spcPts val="4875"/>
                        </a:spcBef>
                        <a:spcAft>
                          <a:spcPts val="2015"/>
                        </a:spcAft>
                      </a:pPr>
                      <a:r>
                        <a:rPr lang="it-IT" sz="1650" b="1" spc="0" dirty="0">
                          <a:solidFill>
                            <a:srgbClr val="00ADB6"/>
                          </a:solidFill>
                          <a:latin typeface="Tahoma" panose="02020603050405020304" pitchFamily="2"/>
                        </a:rPr>
                        <a:t>ABBASSO GLI SCETTICI SUL CAMBIAMENTO CLIMATICO</a:t>
                      </a:r>
                    </a:p>
                  </a:txBody>
                  <a:tcPr marL="0" marR="0" marT="0" marB="0">
                    <a:lnL w="0" cmpd="sng">
                      <a:noFill/>
                      <a:prstDash val="solid"/>
                    </a:lnL>
                    <a:lnR w="0" cmpd="sng">
                      <a:noFill/>
                      <a:prstDash val="solid"/>
                    </a:lnR>
                    <a:lnT w="0" cmpd="sng">
                      <a:noFill/>
                      <a:prstDash val="solid"/>
                    </a:lnT>
                    <a:lnB w="0" cmpd="sng">
                      <a:noFill/>
                      <a:prstDash val="solid"/>
                    </a:lnB>
                  </a:tcPr>
                </a:tc>
                <a:extLst>
                  <a:ext uri="{0D108BD9-81ED-4DB2-BD59-A6C34878D82A}">
                    <a16:rowId xmlns:a16="http://schemas.microsoft.com/office/drawing/2014/main" val="10000"/>
                  </a:ext>
                </a:extLst>
              </a:tr>
              <a:tr h="347980">
                <a:tc>
                  <a:txBody>
                    <a:bodyPr/>
                    <a:lstStyle/>
                    <a:p>
                      <a:endParaRPr dirty="0"/>
                    </a:p>
                  </a:txBody>
                  <a:tcPr marL="0" marR="0" marT="0" marB="0">
                    <a:lnL w="0" cmpd="sng">
                      <a:noFill/>
                      <a:prstDash val="solid"/>
                    </a:lnL>
                    <a:lnR w="0" cmpd="sng">
                      <a:noFill/>
                      <a:prstDash val="solid"/>
                    </a:lnR>
                    <a:lnT w="0" cmpd="sng">
                      <a:noFill/>
                      <a:prstDash val="solid"/>
                    </a:lnT>
                    <a:lnB w="0" cmpd="sng">
                      <a:noFill/>
                      <a:prstDash val="solid"/>
                    </a:lnB>
                  </a:tcPr>
                </a:tc>
                <a:tc vMerge="1">
                  <a:txBody>
                    <a:bodyPr/>
                    <a:lstStyle/>
                    <a:p>
                      <a:endParaRPr/>
                    </a:p>
                  </a:txBody>
                  <a:tcPr marL="0" marR="0" marT="0" marB="0">
                    <a:lnL w="0" cmpd="sng">
                      <a:noFill/>
                      <a:prstDash val="solid"/>
                    </a:lnL>
                    <a:lnR w="0" cmpd="sng">
                      <a:noFill/>
                      <a:prstDash val="solid"/>
                    </a:lnR>
                    <a:lnT w="0" cmpd="sng">
                      <a:noFill/>
                      <a:prstDash val="solid"/>
                    </a:lnT>
                    <a:lnB w="0" cmpd="sng">
                      <a:noFill/>
                      <a:prstDash val="solid"/>
                    </a:lnB>
                  </a:tcPr>
                </a:tc>
                <a:extLst>
                  <a:ext uri="{0D108BD9-81ED-4DB2-BD59-A6C34878D82A}">
                    <a16:rowId xmlns:a16="http://schemas.microsoft.com/office/drawing/2014/main" val="10001"/>
                  </a:ext>
                </a:extLst>
              </a:tr>
            </a:tbl>
          </a:graphicData>
        </a:graphic>
      </p:graphicFrame>
      <p:sp>
        <p:nvSpPr>
          <p:cNvPr id="8" name="Segnaposto testo 7"/>
          <p:cNvSpPr>
            <a:spLocks noGrp="1"/>
          </p:cNvSpPr>
          <p:nvPr>
            <p:ph type="body" idx="10"/>
          </p:nvPr>
        </p:nvSpPr>
        <p:spPr>
          <a:xfrm>
            <a:off x="155575" y="6931025"/>
            <a:ext cx="475615" cy="631190"/>
          </a:xfrm>
          <a:prstGeom prst="rect">
            <a:avLst/>
          </a:prstGeom>
          <a:noFill/>
          <a:ln w="0" cmpd="sng">
            <a:noFill/>
            <a:prstDash val="solid"/>
          </a:ln>
        </p:spPr>
        <p:txBody>
          <a:bodyPr vert="horz" lIns="0" tIns="20955" rIns="0" bIns="0" anchor="t"/>
          <a:lstStyle/>
          <a:p>
            <a:pPr marL="91440" marR="0" indent="0" algn="l">
              <a:lnSpc>
                <a:spcPts val="2000"/>
              </a:lnSpc>
              <a:spcAft>
                <a:spcPts val="2765"/>
              </a:spcAft>
            </a:pPr>
            <a:r>
              <a:rPr lang="it-IT" sz="1750" b="1" spc="130">
                <a:solidFill>
                  <a:srgbClr val="FFFFFF"/>
                </a:solidFill>
                <a:latin typeface="Arial" panose="02020603050405020304" pitchFamily="2"/>
              </a:rPr>
              <a:t>10 </a:t>
            </a:r>
          </a:p>
        </p:txBody>
      </p:sp>
      <p:sp>
        <p:nvSpPr>
          <p:cNvPr id="9" name="Segnaposto testo 8"/>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10" name="Segnaposto testo 9"/>
          <p:cNvSpPr>
            <a:spLocks noGrp="1"/>
          </p:cNvSpPr>
          <p:nvPr>
            <p:ph type="body" idx="10"/>
          </p:nvPr>
        </p:nvSpPr>
        <p:spPr>
          <a:xfrm>
            <a:off x="898525" y="1715769"/>
            <a:ext cx="2008505" cy="5769551"/>
          </a:xfrm>
          <a:prstGeom prst="rect">
            <a:avLst/>
          </a:prstGeom>
          <a:noFill/>
          <a:ln w="0" cmpd="sng">
            <a:noFill/>
            <a:prstDash val="solid"/>
          </a:ln>
        </p:spPr>
        <p:txBody>
          <a:bodyPr vert="horz" lIns="0" tIns="9525" rIns="0" bIns="0" anchor="t"/>
          <a:lstStyle/>
          <a:p>
            <a:pPr marL="45720" marR="0" indent="0" algn="l">
              <a:lnSpc>
                <a:spcPts val="1300"/>
              </a:lnSpc>
              <a:spcAft>
                <a:spcPts val="0"/>
              </a:spcAft>
            </a:pPr>
            <a:r>
              <a:rPr lang="it-IT" sz="1050" dirty="0">
                <a:solidFill>
                  <a:srgbClr val="000000"/>
                </a:solidFill>
                <a:latin typeface="Tahoma" panose="02020603050405020304" pitchFamily="2"/>
              </a:rPr>
              <a:t>In questa era di notizie false, dove migliaia di racconti infestano le reti dei social media, dovremmo preoccuparci dell'impatto degli scettici sui cambiamenti climatici e dell'evoluzione del dibattito pubblico.</a:t>
            </a:r>
          </a:p>
          <a:p>
            <a:pPr marL="45720" marR="0" indent="0" algn="l">
              <a:lnSpc>
                <a:spcPts val="1300"/>
              </a:lnSpc>
              <a:spcAft>
                <a:spcPts val="0"/>
              </a:spcAft>
            </a:pPr>
            <a:r>
              <a:rPr lang="it-IT" sz="1050" dirty="0">
                <a:solidFill>
                  <a:srgbClr val="000000"/>
                </a:solidFill>
                <a:latin typeface="Tahoma" panose="02020603050405020304" pitchFamily="2"/>
              </a:rPr>
              <a:t>Cerchiamo prima di chiarire una cosa. Se ci limitiamo al dominio scientifico, l'esistenza del cambiamento climatico indotto dall'uomo gode di un ampio consenso all'interno della comunità di ricerca. Certo, ci saranno sempre alcuni che scelgono di non essere d'accordo, ma fino ad ora non è stato avanzato alcun argomento serio che metta in discussione qualcosa che è il frutto di una moltitudine di osservazioni, studi e ricerche condotte negli ultimi decenni da centinaia di scienziati riconosciuti come esperti nel loro campo.</a:t>
            </a:r>
          </a:p>
          <a:p>
            <a:pPr marL="45720" marR="0" indent="0" algn="l">
              <a:lnSpc>
                <a:spcPts val="1300"/>
              </a:lnSpc>
              <a:spcAft>
                <a:spcPts val="0"/>
              </a:spcAft>
            </a:pPr>
            <a:r>
              <a:rPr lang="it-IT" sz="1050" dirty="0">
                <a:solidFill>
                  <a:srgbClr val="000000"/>
                </a:solidFill>
                <a:latin typeface="Tahoma" panose="02020603050405020304" pitchFamily="2"/>
              </a:rPr>
              <a:t>A questo proposito, un articolo pubblicato su </a:t>
            </a:r>
            <a:r>
              <a:rPr lang="it-IT" sz="1050" dirty="0" err="1">
                <a:solidFill>
                  <a:srgbClr val="000000"/>
                </a:solidFill>
                <a:latin typeface="Tahoma" panose="02020603050405020304" pitchFamily="2"/>
              </a:rPr>
              <a:t>Environmental</a:t>
            </a:r>
            <a:r>
              <a:rPr lang="it-IT" sz="1050" dirty="0">
                <a:solidFill>
                  <a:srgbClr val="000000"/>
                </a:solidFill>
                <a:latin typeface="Tahoma" panose="02020603050405020304" pitchFamily="2"/>
              </a:rPr>
              <a:t> </a:t>
            </a:r>
            <a:r>
              <a:rPr lang="it-IT" sz="1050" dirty="0" err="1">
                <a:solidFill>
                  <a:srgbClr val="000000"/>
                </a:solidFill>
                <a:latin typeface="Tahoma" panose="02020603050405020304" pitchFamily="2"/>
              </a:rPr>
              <a:t>Research</a:t>
            </a:r>
            <a:r>
              <a:rPr lang="it-IT" sz="1050" dirty="0">
                <a:solidFill>
                  <a:srgbClr val="000000"/>
                </a:solidFill>
                <a:latin typeface="Tahoma" panose="02020603050405020304" pitchFamily="2"/>
              </a:rPr>
              <a:t> </a:t>
            </a:r>
            <a:r>
              <a:rPr lang="it-IT" sz="1050" dirty="0" err="1">
                <a:solidFill>
                  <a:srgbClr val="000000"/>
                </a:solidFill>
                <a:latin typeface="Tahoma" panose="02020603050405020304" pitchFamily="2"/>
              </a:rPr>
              <a:t>Letters</a:t>
            </a:r>
            <a:r>
              <a:rPr lang="it-IT" sz="1050" dirty="0">
                <a:solidFill>
                  <a:srgbClr val="000000"/>
                </a:solidFill>
                <a:latin typeface="Tahoma" panose="02020603050405020304" pitchFamily="2"/>
              </a:rPr>
              <a:t> ha confrontato, tramite un panel di lettura, quasi 12.000 articoli sul cambiamento climatico indotto dall'uomo, apparsi in pubblicazioni scientifiche su un</a:t>
            </a:r>
            <a:endParaRPr lang="it-IT" sz="1050" spc="0" dirty="0">
              <a:solidFill>
                <a:srgbClr val="000000"/>
              </a:solidFill>
              <a:latin typeface="Tahoma" panose="02020603050405020304" pitchFamily="2"/>
            </a:endParaRPr>
          </a:p>
        </p:txBody>
      </p:sp>
      <p:sp>
        <p:nvSpPr>
          <p:cNvPr id="11" name="Segnaposto testo 10"/>
          <p:cNvSpPr>
            <a:spLocks noGrp="1"/>
          </p:cNvSpPr>
          <p:nvPr>
            <p:ph type="body" idx="10"/>
          </p:nvPr>
        </p:nvSpPr>
        <p:spPr>
          <a:xfrm>
            <a:off x="3091180" y="1715770"/>
            <a:ext cx="2008505" cy="5511165"/>
          </a:xfrm>
          <a:prstGeom prst="rect">
            <a:avLst/>
          </a:prstGeom>
          <a:noFill/>
          <a:ln w="0" cmpd="sng">
            <a:noFill/>
            <a:prstDash val="solid"/>
          </a:ln>
        </p:spPr>
        <p:txBody>
          <a:bodyPr vert="horz" lIns="0" tIns="24765" rIns="0" bIns="0" anchor="t"/>
          <a:lstStyle/>
          <a:p>
            <a:pPr marL="0" marR="45720" indent="0" algn="l">
              <a:lnSpc>
                <a:spcPts val="1300"/>
              </a:lnSpc>
              <a:spcAft>
                <a:spcPts val="0"/>
              </a:spcAft>
            </a:pPr>
            <a:r>
              <a:rPr lang="it-IT" sz="1050" spc="30" dirty="0">
                <a:solidFill>
                  <a:srgbClr val="000000"/>
                </a:solidFill>
                <a:latin typeface="Tahoma" panose="02020603050405020304" pitchFamily="2"/>
              </a:rPr>
              <a:t>periodo di 20 anni (1991-2011). Il risultato? Il 97,1% ha considerato il fenomeno come un fatto scientifico accertato. Solo lo 0,7% dei ricercatori ha respinto l'idea, mentre il resto è apparso indeciso.(9)</a:t>
            </a:r>
          </a:p>
          <a:p>
            <a:pPr marL="0" marR="45720" indent="0" algn="l">
              <a:lnSpc>
                <a:spcPts val="1300"/>
              </a:lnSpc>
              <a:spcAft>
                <a:spcPts val="0"/>
              </a:spcAft>
            </a:pPr>
            <a:r>
              <a:rPr lang="it-IT" sz="1050" spc="30" dirty="0">
                <a:solidFill>
                  <a:srgbClr val="000000"/>
                </a:solidFill>
                <a:latin typeface="Tahoma" panose="02020603050405020304" pitchFamily="2"/>
              </a:rPr>
              <a:t>Nell'arena pubblica, tuttavia, lobbisti interessati, liberisti, fondamentalisti religiosi, teorici della cospirazione e cittadini succubi si sono uniti ai ranghi degli scettici sui cambiamenti climatici.(10). Alcuni credono che non ci sia qualcosa come il riscaldamento globale, mentre altri pensano che il sole sia la colpa e che la CO2 non abbia nulla a che fare e che la tendenza al riscaldamento è benefica per l'uomo. C'è anche chi sostiene che tutti gli argomenti esposti siano gli stessi e che l'intero dibattito sia semplicemente un esempio di atteggiamento ideologico!</a:t>
            </a:r>
          </a:p>
          <a:p>
            <a:pPr marL="0" marR="45720" indent="0" algn="l">
              <a:lnSpc>
                <a:spcPts val="1300"/>
              </a:lnSpc>
              <a:spcAft>
                <a:spcPts val="0"/>
              </a:spcAft>
            </a:pPr>
            <a:r>
              <a:rPr lang="it-IT" sz="1050" spc="30" dirty="0">
                <a:solidFill>
                  <a:srgbClr val="000000"/>
                </a:solidFill>
                <a:latin typeface="Tahoma" panose="02020603050405020304" pitchFamily="2"/>
              </a:rPr>
              <a:t>Perché mai, la gente dovrebbe prestare più attenzione alle sciocchezze ripetute mille volte che a un fatto ben documentato? Quando le credenze battono la conoscenza documentata,</a:t>
            </a:r>
            <a:endParaRPr lang="it-IT" sz="1050" spc="20" dirty="0">
              <a:solidFill>
                <a:srgbClr val="000000"/>
              </a:solidFill>
              <a:latin typeface="Tahoma" panose="02020603050405020304" pitchFamily="2"/>
            </a:endParaRPr>
          </a:p>
        </p:txBody>
      </p:sp>
      <p:sp>
        <p:nvSpPr>
          <p:cNvPr id="12" name="Segnaposto testo 11"/>
          <p:cNvSpPr>
            <a:spLocks noGrp="1"/>
          </p:cNvSpPr>
          <p:nvPr>
            <p:ph type="body" idx="10"/>
          </p:nvPr>
        </p:nvSpPr>
        <p:spPr>
          <a:xfrm>
            <a:off x="5283835" y="1715770"/>
            <a:ext cx="2008505" cy="5459095"/>
          </a:xfrm>
          <a:prstGeom prst="rect">
            <a:avLst/>
          </a:prstGeom>
          <a:noFill/>
          <a:ln w="0" cmpd="sng">
            <a:noFill/>
            <a:prstDash val="solid"/>
          </a:ln>
        </p:spPr>
        <p:txBody>
          <a:bodyPr vert="horz" lIns="0" tIns="9525" rIns="0" bIns="0" anchor="t"/>
          <a:lstStyle/>
          <a:p>
            <a:pPr marL="0" marR="0" indent="0" algn="l">
              <a:lnSpc>
                <a:spcPts val="1300"/>
              </a:lnSpc>
              <a:spcAft>
                <a:spcPts val="0"/>
              </a:spcAft>
            </a:pPr>
            <a:r>
              <a:rPr lang="it-IT" sz="1050" spc="15" dirty="0">
                <a:solidFill>
                  <a:srgbClr val="000000"/>
                </a:solidFill>
                <a:latin typeface="Tahoma" panose="02020603050405020304" pitchFamily="2"/>
              </a:rPr>
              <a:t> è probabile che il dibattito pubblico degeneri rapidamente.</a:t>
            </a:r>
          </a:p>
          <a:p>
            <a:pPr marL="0" marR="0" indent="0" algn="l">
              <a:lnSpc>
                <a:spcPts val="1300"/>
              </a:lnSpc>
              <a:spcAft>
                <a:spcPts val="0"/>
              </a:spcAft>
            </a:pPr>
            <a:r>
              <a:rPr lang="it-IT" sz="1050" spc="15" dirty="0">
                <a:solidFill>
                  <a:srgbClr val="000000"/>
                </a:solidFill>
                <a:latin typeface="Tahoma" panose="02020603050405020304" pitchFamily="2"/>
              </a:rPr>
              <a:t>La frequente contraffazione - operata consapevolmente o meno - sul clima e sul tempo che manca è sicuramente all'origine di numerosi errori letti o ascoltati sui media e sui social media.</a:t>
            </a:r>
          </a:p>
          <a:p>
            <a:pPr marL="0" marR="0" indent="0" algn="l">
              <a:lnSpc>
                <a:spcPts val="1300"/>
              </a:lnSpc>
              <a:spcAft>
                <a:spcPts val="0"/>
              </a:spcAft>
            </a:pPr>
            <a:r>
              <a:rPr lang="it-IT" sz="1050" spc="15" dirty="0">
                <a:solidFill>
                  <a:srgbClr val="000000"/>
                </a:solidFill>
                <a:latin typeface="Tahoma" panose="02020603050405020304" pitchFamily="2"/>
              </a:rPr>
              <a:t>Sfortunatamente, piaccia o no, i negazionisti hanno il loro pubblico e quando i loro messaggi e le loro azioni aiutano a mettere un ostacolo nelle azioni di lotta contro i cambiamenti climatici, dobbiamo prestare loro attenzione.</a:t>
            </a:r>
          </a:p>
          <a:p>
            <a:pPr marL="0" marR="0" indent="0" algn="l">
              <a:lnSpc>
                <a:spcPts val="1300"/>
              </a:lnSpc>
              <a:spcAft>
                <a:spcPts val="0"/>
              </a:spcAft>
            </a:pPr>
            <a:r>
              <a:rPr lang="it-IT" sz="1050" spc="15" dirty="0">
                <a:solidFill>
                  <a:srgbClr val="000000"/>
                </a:solidFill>
                <a:latin typeface="Tahoma" panose="02020603050405020304" pitchFamily="2"/>
              </a:rPr>
              <a:t>La decisione del Governo degli Stati Uniti di tirarsi fuori dall'accordo di Parigi</a:t>
            </a:r>
          </a:p>
          <a:p>
            <a:pPr marL="0" marR="0" indent="0" algn="l">
              <a:lnSpc>
                <a:spcPts val="1300"/>
              </a:lnSpc>
              <a:spcAft>
                <a:spcPts val="0"/>
              </a:spcAft>
            </a:pPr>
            <a:r>
              <a:rPr lang="it-IT" sz="1050" spc="15" dirty="0">
                <a:solidFill>
                  <a:srgbClr val="000000"/>
                </a:solidFill>
                <a:latin typeface="Tahoma" panose="02020603050405020304" pitchFamily="2"/>
              </a:rPr>
              <a:t>ha rallentato lo slancio globale,</a:t>
            </a:r>
          </a:p>
          <a:p>
            <a:pPr marL="0" marR="0" indent="0" algn="l">
              <a:lnSpc>
                <a:spcPts val="1300"/>
              </a:lnSpc>
              <a:spcAft>
                <a:spcPts val="0"/>
              </a:spcAft>
            </a:pPr>
            <a:r>
              <a:rPr lang="it-IT" sz="1050" spc="15" dirty="0">
                <a:solidFill>
                  <a:srgbClr val="000000"/>
                </a:solidFill>
                <a:latin typeface="Tahoma" panose="02020603050405020304" pitchFamily="2"/>
              </a:rPr>
              <a:t>inviando un segnale negativo</a:t>
            </a:r>
          </a:p>
          <a:p>
            <a:pPr marL="0" marR="0" indent="0" algn="l">
              <a:lnSpc>
                <a:spcPts val="1300"/>
              </a:lnSpc>
              <a:spcAft>
                <a:spcPts val="0"/>
              </a:spcAft>
            </a:pPr>
            <a:r>
              <a:rPr lang="it-IT" sz="1050" spc="15" dirty="0">
                <a:solidFill>
                  <a:srgbClr val="000000"/>
                </a:solidFill>
                <a:latin typeface="Tahoma" panose="02020603050405020304" pitchFamily="2"/>
              </a:rPr>
              <a:t>ad altri leader politici che</a:t>
            </a:r>
          </a:p>
          <a:p>
            <a:pPr marL="0" marR="0" indent="0" algn="l">
              <a:lnSpc>
                <a:spcPts val="1300"/>
              </a:lnSpc>
              <a:spcAft>
                <a:spcPts val="0"/>
              </a:spcAft>
            </a:pPr>
            <a:r>
              <a:rPr lang="it-IT" sz="1050" spc="15" dirty="0">
                <a:solidFill>
                  <a:srgbClr val="000000"/>
                </a:solidFill>
                <a:latin typeface="Tahoma" panose="02020603050405020304" pitchFamily="2"/>
              </a:rPr>
              <a:t>potrebbero essere tentati di seguirlo sulle orme del loro Paese.</a:t>
            </a:r>
          </a:p>
          <a:p>
            <a:pPr marL="0" marR="0" indent="0" algn="l">
              <a:lnSpc>
                <a:spcPts val="1300"/>
              </a:lnSpc>
              <a:spcAft>
                <a:spcPts val="0"/>
              </a:spcAft>
            </a:pPr>
            <a:r>
              <a:rPr lang="it-IT" sz="1050" spc="15" dirty="0">
                <a:solidFill>
                  <a:srgbClr val="000000"/>
                </a:solidFill>
                <a:latin typeface="Tahoma" panose="02020603050405020304" pitchFamily="2"/>
              </a:rPr>
              <a:t>La brusca inversione di tendenza</a:t>
            </a:r>
          </a:p>
          <a:p>
            <a:pPr marL="0" marR="0" indent="0" algn="l">
              <a:lnSpc>
                <a:spcPts val="1300"/>
              </a:lnSpc>
              <a:spcAft>
                <a:spcPts val="0"/>
              </a:spcAft>
            </a:pPr>
            <a:r>
              <a:rPr lang="it-IT" sz="1050" spc="15" dirty="0">
                <a:solidFill>
                  <a:srgbClr val="000000"/>
                </a:solidFill>
                <a:latin typeface="Tahoma" panose="02020603050405020304" pitchFamily="2"/>
              </a:rPr>
              <a:t>Del  Brasile al vertice COP24, ha</a:t>
            </a:r>
          </a:p>
          <a:p>
            <a:pPr marL="0" marR="0" indent="0" algn="l">
              <a:lnSpc>
                <a:spcPts val="1300"/>
              </a:lnSpc>
              <a:spcAft>
                <a:spcPts val="0"/>
              </a:spcAft>
            </a:pPr>
            <a:r>
              <a:rPr lang="it-IT" sz="1050" spc="15" dirty="0">
                <a:solidFill>
                  <a:srgbClr val="000000"/>
                </a:solidFill>
                <a:latin typeface="Tahoma" panose="02020603050405020304" pitchFamily="2"/>
              </a:rPr>
              <a:t>purtroppo confermato</a:t>
            </a:r>
          </a:p>
          <a:p>
            <a:pPr marL="0" marR="0" indent="0" algn="l">
              <a:lnSpc>
                <a:spcPts val="1300"/>
              </a:lnSpc>
              <a:spcAft>
                <a:spcPts val="0"/>
              </a:spcAft>
            </a:pPr>
            <a:r>
              <a:rPr lang="it-IT" sz="1050" spc="15" dirty="0">
                <a:solidFill>
                  <a:srgbClr val="000000"/>
                </a:solidFill>
                <a:latin typeface="Tahoma" panose="02020603050405020304" pitchFamily="2"/>
              </a:rPr>
              <a:t>questa percezione. Il</a:t>
            </a:r>
          </a:p>
          <a:p>
            <a:pPr marL="0" marR="0" indent="0" algn="l">
              <a:lnSpc>
                <a:spcPts val="1300"/>
              </a:lnSpc>
              <a:spcAft>
                <a:spcPts val="0"/>
              </a:spcAft>
            </a:pPr>
            <a:r>
              <a:rPr lang="it-IT" sz="1050" spc="15" dirty="0">
                <a:solidFill>
                  <a:srgbClr val="000000"/>
                </a:solidFill>
                <a:latin typeface="Tahoma" panose="02020603050405020304" pitchFamily="2"/>
              </a:rPr>
              <a:t>Il governo brasiliano ha annullato la sede per la prossima</a:t>
            </a:r>
          </a:p>
          <a:p>
            <a:pPr marL="0" marR="0" indent="0" algn="l">
              <a:lnSpc>
                <a:spcPts val="1300"/>
              </a:lnSpc>
              <a:spcAft>
                <a:spcPts val="0"/>
              </a:spcAft>
            </a:pPr>
            <a:r>
              <a:rPr lang="it-IT" sz="1050" spc="15" dirty="0">
                <a:solidFill>
                  <a:srgbClr val="000000"/>
                </a:solidFill>
                <a:latin typeface="Tahoma" panose="02020603050405020304" pitchFamily="2"/>
              </a:rPr>
              <a:t>conferenza sul clima, COP25,</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Segnaposto testo 1"/>
          <p:cNvSpPr>
            <a:spLocks noGrp="1"/>
          </p:cNvSpPr>
          <p:nvPr>
            <p:ph type="body" idx="10"/>
          </p:nvPr>
        </p:nvSpPr>
        <p:spPr>
          <a:xfrm>
            <a:off x="2374265" y="1728470"/>
            <a:ext cx="4368800" cy="4519930"/>
          </a:xfrm>
          <a:prstGeom prst="rect">
            <a:avLst/>
          </a:prstGeom>
          <a:solidFill>
            <a:srgbClr val="00ADB6"/>
          </a:solidFill>
          <a:ln w="0" cmpd="sng">
            <a:noFill/>
            <a:prstDash val="solid"/>
          </a:ln>
        </p:spPr>
        <p:txBody>
          <a:bodyPr vert="horz" lIns="0" tIns="0" rIns="0" bIns="0" anchor="t"/>
          <a:lstStyle/>
          <a:p>
            <a:endParaRPr dirty="0"/>
          </a:p>
        </p:txBody>
      </p:sp>
      <p:pic>
        <p:nvPicPr>
          <p:cNvPr id="7" name="Immagine 6"/>
          <p:cNvPicPr/>
          <p:nvPr/>
        </p:nvPicPr>
        <p:blipFill>
          <a:blip r:embed="rId2"/>
          <a:stretch>
            <a:fillRect/>
          </a:stretch>
        </p:blipFill>
        <p:spPr>
          <a:xfrm>
            <a:off x="6922135" y="73025"/>
            <a:ext cx="597535" cy="6614160"/>
          </a:xfrm>
          <a:prstGeom prst="rect">
            <a:avLst/>
          </a:prstGeom>
        </p:spPr>
      </p:pic>
      <p:sp>
        <p:nvSpPr>
          <p:cNvPr id="3" name="Segnaposto testo 2"/>
          <p:cNvSpPr>
            <a:spLocks noGrp="1"/>
          </p:cNvSpPr>
          <p:nvPr>
            <p:ph type="body" idx="10"/>
          </p:nvPr>
        </p:nvSpPr>
        <p:spPr>
          <a:xfrm>
            <a:off x="2374265" y="1728470"/>
            <a:ext cx="4368800" cy="427990"/>
          </a:xfrm>
          <a:prstGeom prst="rect">
            <a:avLst/>
          </a:prstGeom>
          <a:noFill/>
          <a:ln w="0" cmpd="sng">
            <a:noFill/>
            <a:prstDash val="solid"/>
          </a:ln>
        </p:spPr>
        <p:txBody>
          <a:bodyPr vert="horz" lIns="0" tIns="76835" rIns="0" bIns="0" anchor="t"/>
          <a:lstStyle/>
          <a:p>
            <a:pPr marL="91440" marR="0" indent="0" algn="l">
              <a:lnSpc>
                <a:spcPts val="1700"/>
              </a:lnSpc>
              <a:spcAft>
                <a:spcPts val="1010"/>
              </a:spcAft>
            </a:pPr>
            <a:r>
              <a:rPr lang="it-IT" b="1" spc="20" dirty="0">
                <a:solidFill>
                  <a:schemeClr val="bg1"/>
                </a:solidFill>
                <a:latin typeface="Tahoma" panose="02020603050405020304" pitchFamily="2"/>
              </a:rPr>
              <a:t>SCETTICISMO ORGANIZZATO</a:t>
            </a:r>
          </a:p>
        </p:txBody>
      </p:sp>
      <p:sp>
        <p:nvSpPr>
          <p:cNvPr id="4" name="Segnaposto testo 3"/>
          <p:cNvSpPr>
            <a:spLocks noGrp="1"/>
          </p:cNvSpPr>
          <p:nvPr>
            <p:ph type="body" idx="10"/>
          </p:nvPr>
        </p:nvSpPr>
        <p:spPr>
          <a:xfrm>
            <a:off x="2472055" y="2156460"/>
            <a:ext cx="1932305" cy="3864610"/>
          </a:xfrm>
          <a:prstGeom prst="rect">
            <a:avLst/>
          </a:prstGeom>
          <a:noFill/>
          <a:ln w="0" cmpd="sng">
            <a:noFill/>
            <a:prstDash val="solid"/>
          </a:ln>
        </p:spPr>
        <p:txBody>
          <a:bodyPr vert="horz" lIns="0" tIns="34290" rIns="0" bIns="0" anchor="t"/>
          <a:lstStyle/>
          <a:p>
            <a:pPr marL="0" marR="0" indent="0" algn="l">
              <a:lnSpc>
                <a:spcPts val="1300"/>
              </a:lnSpc>
              <a:spcAft>
                <a:spcPts val="0"/>
              </a:spcAft>
            </a:pPr>
            <a:r>
              <a:rPr lang="it-IT" sz="1200" b="1" spc="-5" dirty="0">
                <a:solidFill>
                  <a:srgbClr val="FFFFFF"/>
                </a:solidFill>
                <a:latin typeface="Tahoma" panose="02020603050405020304" pitchFamily="2"/>
              </a:rPr>
              <a:t>Il Global Climate </a:t>
            </a:r>
            <a:r>
              <a:rPr lang="it-IT" sz="1200" b="1" spc="-5" dirty="0" err="1">
                <a:solidFill>
                  <a:srgbClr val="FFFFFF"/>
                </a:solidFill>
                <a:latin typeface="Tahoma" panose="02020603050405020304" pitchFamily="2"/>
              </a:rPr>
              <a:t>Coalition</a:t>
            </a:r>
            <a:r>
              <a:rPr lang="it-IT" sz="1200" b="1" spc="-5" dirty="0">
                <a:solidFill>
                  <a:srgbClr val="FFFFFF"/>
                </a:solidFill>
                <a:latin typeface="Tahoma" panose="02020603050405020304" pitchFamily="2"/>
              </a:rPr>
              <a:t> (1989-2001) era un gruppo di lobbisti internazionali di imprese che si opponevano all'azione per ridurre le emissioni di gas serra e sfidavano pubblicamente la scienza alla base del riscaldamento globale. Il CCG era il più grande gruppo industriale attivo nella politica climatica e il principale sostenitore del settore dei fossili nei negoziati internazionali sul clima. Il CCG è stato coinvolto in opposizione al protocollo di Kyoto ed ha svolto un ruolo nel bloccare la ratifica da parte degli Stati Uniti. </a:t>
            </a:r>
            <a:endParaRPr lang="it-IT" sz="1150" b="1" spc="-5" dirty="0">
              <a:solidFill>
                <a:srgbClr val="FFFFFF"/>
              </a:solidFill>
              <a:latin typeface="Arial" panose="02020603050405020304" pitchFamily="2"/>
            </a:endParaRPr>
          </a:p>
        </p:txBody>
      </p:sp>
      <p:sp>
        <p:nvSpPr>
          <p:cNvPr id="5" name="Segnaposto testo 4"/>
          <p:cNvSpPr>
            <a:spLocks noGrp="1"/>
          </p:cNvSpPr>
          <p:nvPr>
            <p:ph type="body" idx="10"/>
          </p:nvPr>
        </p:nvSpPr>
        <p:spPr>
          <a:xfrm>
            <a:off x="4551680" y="2156459"/>
            <a:ext cx="1932305" cy="3864609"/>
          </a:xfrm>
          <a:prstGeom prst="rect">
            <a:avLst/>
          </a:prstGeom>
          <a:noFill/>
          <a:ln w="0" cmpd="sng">
            <a:noFill/>
            <a:prstDash val="solid"/>
          </a:ln>
        </p:spPr>
        <p:txBody>
          <a:bodyPr vert="horz" lIns="0" tIns="12700" rIns="0" bIns="0" anchor="t"/>
          <a:lstStyle/>
          <a:p>
            <a:pPr marL="0" marR="0" indent="0" algn="l">
              <a:lnSpc>
                <a:spcPts val="1600"/>
              </a:lnSpc>
              <a:spcAft>
                <a:spcPts val="0"/>
              </a:spcAft>
            </a:pPr>
            <a:r>
              <a:rPr lang="it-IT" sz="1400" b="1" spc="5" dirty="0">
                <a:solidFill>
                  <a:srgbClr val="FFFFFF"/>
                </a:solidFill>
                <a:latin typeface="Calibri" panose="02020603050405020304" pitchFamily="2"/>
              </a:rPr>
              <a:t>La coalizione sapeva di non poter negare il consenso scientifico, ma cercava di seminare dubbi sul consenso raggiunto dalla scienza sul cambiamento climatico per creare polemiche. Il GCC si è sciolto nel 2001, dopo che l'adesione è diminuita di fronte a una migliore comprensione del ruolo dei gas serra nei cambiamenti climatici e delle critiche pubbliche cui è stato sottoposto</a:t>
            </a:r>
          </a:p>
        </p:txBody>
      </p:sp>
      <p:sp>
        <p:nvSpPr>
          <p:cNvPr id="8" name="Segnaposto testo 7"/>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9" name="Segnaposto testo 8"/>
          <p:cNvSpPr>
            <a:spLocks noGrp="1"/>
          </p:cNvSpPr>
          <p:nvPr>
            <p:ph type="body" idx="10"/>
          </p:nvPr>
        </p:nvSpPr>
        <p:spPr>
          <a:xfrm>
            <a:off x="277495" y="63500"/>
            <a:ext cx="1930400" cy="6867525"/>
          </a:xfrm>
          <a:prstGeom prst="rect">
            <a:avLst/>
          </a:prstGeom>
          <a:noFill/>
          <a:ln w="0" cmpd="sng">
            <a:noFill/>
            <a:prstDash val="solid"/>
          </a:ln>
        </p:spPr>
        <p:txBody>
          <a:bodyPr vert="horz" lIns="0" tIns="1633855" rIns="0" bIns="0" anchor="t"/>
          <a:lstStyle/>
          <a:p>
            <a:pPr marL="0" marR="0" indent="0" algn="l">
              <a:lnSpc>
                <a:spcPts val="1300"/>
              </a:lnSpc>
              <a:spcAft>
                <a:spcPts val="0"/>
              </a:spcAft>
            </a:pPr>
            <a:r>
              <a:rPr lang="it-IT" sz="1050" dirty="0">
                <a:solidFill>
                  <a:srgbClr val="000000"/>
                </a:solidFill>
                <a:latin typeface="Tahoma" panose="02020603050405020304" pitchFamily="2"/>
              </a:rPr>
              <a:t>Che doveva tenersi nel Dicembre 2019.</a:t>
            </a:r>
          </a:p>
          <a:p>
            <a:pPr marL="0" marR="0" indent="0" algn="l">
              <a:lnSpc>
                <a:spcPts val="1300"/>
              </a:lnSpc>
              <a:spcAft>
                <a:spcPts val="0"/>
              </a:spcAft>
            </a:pPr>
            <a:r>
              <a:rPr lang="it-IT" sz="1050" dirty="0">
                <a:solidFill>
                  <a:srgbClr val="000000"/>
                </a:solidFill>
                <a:latin typeface="Tahoma" panose="02020603050405020304" pitchFamily="2"/>
              </a:rPr>
              <a:t>Questo, come  sosteneva Mary Robinson, ex alto commissario delle Nazioni Unite e inviato speciale per i cambiamenti climatici, per affermare che la negazione dei cambiamenti climatici non riguarda solo  un semplice fatto di ignoranza. Era, ha detto, "maligna e malvagia", perché negava i diritti delle persone più vulnerabili del pianeta.(11)</a:t>
            </a:r>
          </a:p>
          <a:p>
            <a:pPr marL="0" marR="0" indent="0" algn="l">
              <a:lnSpc>
                <a:spcPts val="1300"/>
              </a:lnSpc>
              <a:spcAft>
                <a:spcPts val="0"/>
              </a:spcAft>
            </a:pPr>
            <a:r>
              <a:rPr lang="it-IT" sz="1050" dirty="0">
                <a:solidFill>
                  <a:srgbClr val="000000"/>
                </a:solidFill>
                <a:latin typeface="Tahoma" panose="02020603050405020304" pitchFamily="2"/>
              </a:rPr>
              <a:t>Di fronte a un tale aumento dell'influenza dello scetticismo sui cambiamenti climatici, la mossa della BBC, che ha recentemente ammesso che la sua copertura della questione era troppo spesso sbagliata, deve essere condivisa. Essa infatti ha chiesto al suo staff di smettere di concedere il tempo di trasmissione ai negazionisti del cambiamento climatico, solo per "bilanciare il dibattito".</a:t>
            </a:r>
            <a:endParaRPr lang="it-IT" sz="1050" spc="0" dirty="0">
              <a:solidFill>
                <a:srgbClr val="000000"/>
              </a:solidFill>
              <a:latin typeface="Tahoma" panose="02020603050405020304" pitchFamily="2"/>
            </a:endParaRPr>
          </a:p>
        </p:txBody>
      </p:sp>
      <p:sp>
        <p:nvSpPr>
          <p:cNvPr id="10" name="Segnaposto testo 9"/>
          <p:cNvSpPr>
            <a:spLocks noGrp="1"/>
          </p:cNvSpPr>
          <p:nvPr>
            <p:ph type="body" idx="10"/>
          </p:nvPr>
        </p:nvSpPr>
        <p:spPr>
          <a:xfrm>
            <a:off x="6927850" y="6931025"/>
            <a:ext cx="482600" cy="631190"/>
          </a:xfrm>
          <a:prstGeom prst="rect">
            <a:avLst/>
          </a:prstGeom>
          <a:solidFill>
            <a:srgbClr val="00ADB6"/>
          </a:solidFill>
          <a:ln w="0" cmpd="sng">
            <a:noFill/>
            <a:prstDash val="solid"/>
          </a:ln>
        </p:spPr>
        <p:txBody>
          <a:bodyPr vert="horz" lIns="0" tIns="20955" rIns="0" bIns="0" anchor="t"/>
          <a:lstStyle/>
          <a:p>
            <a:pPr marL="91440" marR="0" indent="0" algn="l">
              <a:lnSpc>
                <a:spcPts val="2000"/>
              </a:lnSpc>
              <a:spcAft>
                <a:spcPts val="2765"/>
              </a:spcAft>
            </a:pPr>
            <a:r>
              <a:rPr lang="it-IT" sz="1750" b="1" spc="75">
                <a:solidFill>
                  <a:srgbClr val="FFFFFF"/>
                </a:solidFill>
                <a:latin typeface="Arial" panose="02020603050405020304" pitchFamily="2"/>
              </a:rPr>
              <a:t>11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Immagine 2"/>
          <p:cNvPicPr/>
          <p:nvPr/>
        </p:nvPicPr>
        <p:blipFill>
          <a:blip r:embed="rId2"/>
          <a:stretch>
            <a:fillRect/>
          </a:stretch>
        </p:blipFill>
        <p:spPr>
          <a:xfrm>
            <a:off x="152400" y="73025"/>
            <a:ext cx="594360" cy="7489190"/>
          </a:xfrm>
          <a:prstGeom prst="rect">
            <a:avLst/>
          </a:prstGeom>
        </p:spPr>
      </p:pic>
      <p:sp>
        <p:nvSpPr>
          <p:cNvPr id="4" name="Segnaposto testo 3"/>
          <p:cNvSpPr>
            <a:spLocks noGrp="1"/>
          </p:cNvSpPr>
          <p:nvPr>
            <p:ph type="body" idx="10"/>
          </p:nvPr>
        </p:nvSpPr>
        <p:spPr>
          <a:xfrm>
            <a:off x="155575" y="6931025"/>
            <a:ext cx="475615" cy="631190"/>
          </a:xfrm>
          <a:prstGeom prst="rect">
            <a:avLst/>
          </a:prstGeom>
          <a:noFill/>
          <a:ln w="0" cmpd="sng">
            <a:noFill/>
            <a:prstDash val="solid"/>
          </a:ln>
        </p:spPr>
        <p:txBody>
          <a:bodyPr vert="horz" lIns="0" tIns="20955" rIns="0" bIns="0" anchor="t"/>
          <a:lstStyle/>
          <a:p>
            <a:pPr marL="91440" marR="0" indent="0" algn="l">
              <a:lnSpc>
                <a:spcPts val="2000"/>
              </a:lnSpc>
              <a:spcAft>
                <a:spcPts val="2765"/>
              </a:spcAft>
            </a:pPr>
            <a:r>
              <a:rPr lang="it-IT" sz="1750" b="1" spc="165">
                <a:solidFill>
                  <a:srgbClr val="FFFFFF"/>
                </a:solidFill>
                <a:latin typeface="Arial" panose="02020603050405020304" pitchFamily="2"/>
              </a:rPr>
              <a:t>12 </a:t>
            </a:r>
          </a:p>
        </p:txBody>
      </p:sp>
      <p:sp>
        <p:nvSpPr>
          <p:cNvPr id="5" name="Segnaposto testo 4"/>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6" name="Segnaposto testo 5"/>
          <p:cNvSpPr>
            <a:spLocks noGrp="1"/>
          </p:cNvSpPr>
          <p:nvPr>
            <p:ph type="body" idx="10"/>
          </p:nvPr>
        </p:nvSpPr>
        <p:spPr>
          <a:xfrm>
            <a:off x="944880" y="614045"/>
            <a:ext cx="5376545" cy="1665605"/>
          </a:xfrm>
          <a:prstGeom prst="rect">
            <a:avLst/>
          </a:prstGeom>
          <a:noFill/>
          <a:ln w="0" cmpd="sng">
            <a:noFill/>
            <a:prstDash val="solid"/>
          </a:ln>
        </p:spPr>
        <p:txBody>
          <a:bodyPr vert="horz" lIns="0" tIns="99060" rIns="0" bIns="0" anchor="t"/>
          <a:lstStyle/>
          <a:p>
            <a:pPr marL="0" marR="0" indent="0" algn="l">
              <a:lnSpc>
                <a:spcPts val="4100"/>
              </a:lnSpc>
              <a:spcAft>
                <a:spcPts val="0"/>
              </a:spcAft>
            </a:pPr>
            <a:r>
              <a:rPr lang="it-IT" sz="3900" b="1" spc="0" dirty="0">
                <a:solidFill>
                  <a:srgbClr val="00ADB6"/>
                </a:solidFill>
                <a:latin typeface="Tahoma" panose="02020603050405020304" pitchFamily="2"/>
              </a:rPr>
              <a:t>2. La comunità internazionale si mette insieme</a:t>
            </a:r>
            <a:endParaRPr lang="it-IT" sz="3900" b="1" spc="25" dirty="0">
              <a:solidFill>
                <a:srgbClr val="00ADB6"/>
              </a:solidFill>
              <a:latin typeface="Tahoma" panose="02020603050405020304" pitchFamily="2"/>
            </a:endParaRPr>
          </a:p>
        </p:txBody>
      </p:sp>
      <p:sp>
        <p:nvSpPr>
          <p:cNvPr id="7" name="Segnaposto testo 6"/>
          <p:cNvSpPr>
            <a:spLocks noGrp="1"/>
          </p:cNvSpPr>
          <p:nvPr>
            <p:ph type="body" idx="10"/>
          </p:nvPr>
        </p:nvSpPr>
        <p:spPr>
          <a:xfrm>
            <a:off x="899795" y="4087495"/>
            <a:ext cx="2008505" cy="2816225"/>
          </a:xfrm>
          <a:prstGeom prst="rect">
            <a:avLst/>
          </a:prstGeom>
          <a:noFill/>
          <a:ln w="0" cmpd="sng">
            <a:noFill/>
            <a:prstDash val="solid"/>
          </a:ln>
        </p:spPr>
        <p:txBody>
          <a:bodyPr vert="horz" lIns="0" tIns="301625" rIns="0" bIns="0" anchor="t"/>
          <a:lstStyle/>
          <a:p>
            <a:pPr marL="45720" marR="0" indent="0" algn="l">
              <a:lnSpc>
                <a:spcPts val="1300"/>
              </a:lnSpc>
              <a:spcAft>
                <a:spcPts val="0"/>
              </a:spcAft>
            </a:pPr>
            <a:r>
              <a:rPr lang="it-IT" sz="1050" spc="25" dirty="0">
                <a:solidFill>
                  <a:srgbClr val="000000"/>
                </a:solidFill>
                <a:latin typeface="Tahoma" panose="02020603050405020304" pitchFamily="2"/>
              </a:rPr>
              <a:t>Sebbene l'effetto serra sia stato riconosciuto come un fenomeno naturale dall'inizio del XIX secolo, ci è voluto molto tempo prima che qualcuno sospettasse che gli esseri umani stessero influenzando il clima. Fu verso la fine dello stesso secolo che alcuni scienziati iniziarono a misurare le concentrazioni di CO2 nell'atmosfera e gli effetti della combustione industriale, in particolare del carbone, sulla temperatura media globale. </a:t>
            </a:r>
          </a:p>
        </p:txBody>
      </p:sp>
      <p:sp>
        <p:nvSpPr>
          <p:cNvPr id="8" name="Segnaposto testo 7"/>
          <p:cNvSpPr>
            <a:spLocks noGrp="1"/>
          </p:cNvSpPr>
          <p:nvPr>
            <p:ph type="body" idx="10"/>
          </p:nvPr>
        </p:nvSpPr>
        <p:spPr>
          <a:xfrm>
            <a:off x="3092450" y="4087495"/>
            <a:ext cx="2008505" cy="3127375"/>
          </a:xfrm>
          <a:prstGeom prst="rect">
            <a:avLst/>
          </a:prstGeom>
          <a:noFill/>
          <a:ln w="0" cmpd="sng">
            <a:noFill/>
            <a:prstDash val="solid"/>
          </a:ln>
        </p:spPr>
        <p:txBody>
          <a:bodyPr vert="horz" lIns="0" tIns="301625" rIns="0" bIns="0" anchor="t"/>
          <a:lstStyle/>
          <a:p>
            <a:pPr marL="0" marR="45720" indent="0" algn="l">
              <a:lnSpc>
                <a:spcPts val="1300"/>
              </a:lnSpc>
              <a:spcAft>
                <a:spcPts val="0"/>
              </a:spcAft>
            </a:pPr>
            <a:r>
              <a:rPr lang="it-IT" sz="1050" dirty="0">
                <a:solidFill>
                  <a:srgbClr val="000000"/>
                </a:solidFill>
                <a:latin typeface="Tahoma" panose="02020603050405020304" pitchFamily="2"/>
              </a:rPr>
              <a:t>A metà del XX secolo, le concentrazioni di CO2 nell'atmosfera furono monitorate sistematicamente, ma ci vollero altri 20 anni circa, fino al 1979, per la prima Conferenza mondiale sul clima. È stato quindi avviato un programma di ricerca globale sul clima, che ha portato alla creazione, nel 1988, dell'IPCC che conosciamo oggi.(12)</a:t>
            </a:r>
          </a:p>
          <a:p>
            <a:pPr marL="0" marR="45720" indent="0" algn="l">
              <a:lnSpc>
                <a:spcPts val="1300"/>
              </a:lnSpc>
              <a:spcAft>
                <a:spcPts val="0"/>
              </a:spcAft>
            </a:pPr>
            <a:r>
              <a:rPr lang="it-IT" sz="1050" dirty="0">
                <a:solidFill>
                  <a:srgbClr val="000000"/>
                </a:solidFill>
                <a:latin typeface="Tahoma" panose="02020603050405020304" pitchFamily="2"/>
              </a:rPr>
              <a:t>Successivamente, le discussioni internazionali sul clima si sono intensificate, alimentate in gran parte dal primo rapporto IPCC</a:t>
            </a:r>
            <a:endParaRPr lang="it-IT" sz="1050" spc="0" dirty="0">
              <a:solidFill>
                <a:srgbClr val="000000"/>
              </a:solidFill>
              <a:latin typeface="Tahoma" panose="02020603050405020304" pitchFamily="2"/>
            </a:endParaRPr>
          </a:p>
        </p:txBody>
      </p:sp>
      <p:sp>
        <p:nvSpPr>
          <p:cNvPr id="9" name="Segnaposto testo 8"/>
          <p:cNvSpPr>
            <a:spLocks noGrp="1"/>
          </p:cNvSpPr>
          <p:nvPr>
            <p:ph type="body" idx="10"/>
          </p:nvPr>
        </p:nvSpPr>
        <p:spPr>
          <a:xfrm>
            <a:off x="5285105" y="2651760"/>
            <a:ext cx="2008505" cy="4501515"/>
          </a:xfrm>
          <a:prstGeom prst="rect">
            <a:avLst/>
          </a:prstGeom>
          <a:noFill/>
          <a:ln w="0" cmpd="sng">
            <a:noFill/>
            <a:prstDash val="solid"/>
          </a:ln>
        </p:spPr>
        <p:txBody>
          <a:bodyPr vert="horz" lIns="0" tIns="8890" rIns="0" bIns="0" anchor="t"/>
          <a:lstStyle/>
          <a:p>
            <a:pPr marL="0" marR="0" indent="0" algn="l">
              <a:lnSpc>
                <a:spcPts val="1300"/>
              </a:lnSpc>
              <a:spcAft>
                <a:spcPts val="0"/>
              </a:spcAft>
            </a:pPr>
            <a:r>
              <a:rPr lang="it-IT" sz="1050" spc="5" dirty="0">
                <a:solidFill>
                  <a:srgbClr val="000000"/>
                </a:solidFill>
                <a:latin typeface="Tahoma" panose="02020603050405020304" pitchFamily="2"/>
              </a:rPr>
              <a:t>(1990), che ha confermato l'impatto delle attività umane sui cambiamenti climatici. L'anno precedente, la seconda Conferenza mondiale sul clima aveva già aperto la strada a una convenzione internazionale sui cambiamenti climatici</a:t>
            </a:r>
          </a:p>
          <a:p>
            <a:pPr marL="0" marR="0" indent="0" algn="l">
              <a:lnSpc>
                <a:spcPts val="1300"/>
              </a:lnSpc>
              <a:spcAft>
                <a:spcPts val="0"/>
              </a:spcAft>
            </a:pPr>
            <a:r>
              <a:rPr lang="it-IT" sz="1050" spc="5" dirty="0">
                <a:solidFill>
                  <a:srgbClr val="000000"/>
                </a:solidFill>
                <a:latin typeface="Tahoma" panose="02020603050405020304" pitchFamily="2"/>
              </a:rPr>
              <a:t>Il vertice della Terra, tenutosi a Rio de Janeiro nel 1992, è stato un passo importante nel riunire la comunità internazionale per far fronte all'emergenza climatica. Coinvolgendo un centinaio di capi di Stato e di governo, il vertice rimane, fino ad oggi, il più grande raduno di leader mondiali mai visto. Erano presenti anche oltre 1.500 ONG. L'evento ha dato il via agli sforzi per firmare la Convenzione quadro delle Nazioni Unite sui cambiamenti climatici (UNFCCC), che è stata ratificata a Berlino nel 1995 da 195 paesi alla prima Conferenza delle Nazioni Unite sui cambiamenti climatici, la COP1.</a:t>
            </a:r>
          </a:p>
        </p:txBody>
      </p:sp>
      <p:sp>
        <p:nvSpPr>
          <p:cNvPr id="10" name="Segnaposto testo 9"/>
          <p:cNvSpPr>
            <a:spLocks noGrp="1"/>
          </p:cNvSpPr>
          <p:nvPr>
            <p:ph type="body" idx="10"/>
          </p:nvPr>
        </p:nvSpPr>
        <p:spPr>
          <a:xfrm>
            <a:off x="899795" y="2651760"/>
            <a:ext cx="4201160" cy="1665605"/>
          </a:xfrm>
          <a:prstGeom prst="rect">
            <a:avLst/>
          </a:prstGeom>
          <a:noFill/>
          <a:ln w="0" cmpd="sng">
            <a:noFill/>
            <a:prstDash val="solid"/>
          </a:ln>
        </p:spPr>
        <p:txBody>
          <a:bodyPr vert="horz" lIns="0" tIns="0" rIns="0" bIns="0" anchor="t"/>
          <a:lstStyle/>
          <a:p>
            <a:pPr marL="45720" marR="0" indent="0" algn="l">
              <a:lnSpc>
                <a:spcPts val="1500"/>
              </a:lnSpc>
              <a:spcAft>
                <a:spcPts val="0"/>
              </a:spcAft>
            </a:pPr>
            <a:r>
              <a:rPr lang="it-IT" sz="1550" b="1" i="1" spc="-10" dirty="0">
                <a:solidFill>
                  <a:srgbClr val="00ADB6"/>
                </a:solidFill>
                <a:latin typeface="Arial" panose="02020603050405020304" pitchFamily="2"/>
              </a:rPr>
              <a:t>«siamo in guerra con la natura, se vinciamo siamo perduti per sempre»</a:t>
            </a:r>
            <a:r>
              <a:rPr lang="it-IT" sz="1000" b="1" spc="5" dirty="0">
                <a:solidFill>
                  <a:srgbClr val="000000"/>
                </a:solidFill>
                <a:latin typeface="Tahoma" panose="02020603050405020304" pitchFamily="2"/>
              </a:rPr>
              <a:t> </a:t>
            </a:r>
          </a:p>
          <a:p>
            <a:pPr marL="45720" marR="0" indent="0" algn="l">
              <a:lnSpc>
                <a:spcPts val="1500"/>
              </a:lnSpc>
              <a:spcAft>
                <a:spcPts val="0"/>
              </a:spcAft>
            </a:pPr>
            <a:r>
              <a:rPr lang="it-IT" sz="1200" b="1" spc="5" dirty="0">
                <a:solidFill>
                  <a:srgbClr val="000000"/>
                </a:solidFill>
                <a:latin typeface="Tahoma" panose="02020603050405020304" pitchFamily="2"/>
              </a:rPr>
              <a:t>Hubert Reeves, astrofisico ed ecologista</a:t>
            </a:r>
          </a:p>
          <a:p>
            <a:pPr marL="45720" marR="0" indent="0" algn="l">
              <a:lnSpc>
                <a:spcPts val="2100"/>
              </a:lnSpc>
              <a:spcBef>
                <a:spcPts val="1795"/>
              </a:spcBef>
              <a:spcAft>
                <a:spcPts val="0"/>
              </a:spcAft>
            </a:pPr>
            <a:r>
              <a:rPr lang="it-IT" sz="1650" b="1" spc="40" dirty="0">
                <a:solidFill>
                  <a:srgbClr val="00ADB6"/>
                </a:solidFill>
                <a:latin typeface="Tahoma" panose="02020603050405020304" pitchFamily="2"/>
              </a:rPr>
              <a:t>Il summit di RIO: momento chiave della lotta contro il cambiamento climatico</a:t>
            </a:r>
            <a:endParaRPr lang="it-IT" sz="1650" b="1" spc="45" dirty="0">
              <a:solidFill>
                <a:srgbClr val="00ADB6"/>
              </a:solidFill>
              <a:latin typeface="Tahoma" panose="02020603050405020304" pitchFamily="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Segnaposto testo 1"/>
          <p:cNvSpPr>
            <a:spLocks noGrp="1"/>
          </p:cNvSpPr>
          <p:nvPr>
            <p:ph type="body" idx="10"/>
          </p:nvPr>
        </p:nvSpPr>
        <p:spPr>
          <a:xfrm>
            <a:off x="2356736" y="631825"/>
            <a:ext cx="4358640" cy="4301682"/>
          </a:xfrm>
          <a:prstGeom prst="rect">
            <a:avLst/>
          </a:prstGeom>
          <a:solidFill>
            <a:srgbClr val="00ADB6"/>
          </a:solidFill>
          <a:ln w="0" cmpd="sng">
            <a:noFill/>
            <a:prstDash val="solid"/>
          </a:ln>
        </p:spPr>
        <p:txBody>
          <a:bodyPr vert="horz" lIns="0" tIns="0" rIns="0" bIns="0" anchor="t"/>
          <a:lstStyle/>
          <a:p>
            <a:endParaRPr dirty="0"/>
          </a:p>
        </p:txBody>
      </p:sp>
      <p:pic>
        <p:nvPicPr>
          <p:cNvPr id="7" name="Immagine 6"/>
          <p:cNvPicPr/>
          <p:nvPr/>
        </p:nvPicPr>
        <p:blipFill>
          <a:blip r:embed="rId2"/>
          <a:stretch>
            <a:fillRect/>
          </a:stretch>
        </p:blipFill>
        <p:spPr>
          <a:xfrm>
            <a:off x="6922135" y="73025"/>
            <a:ext cx="597535" cy="6614160"/>
          </a:xfrm>
          <a:prstGeom prst="rect">
            <a:avLst/>
          </a:prstGeom>
        </p:spPr>
      </p:pic>
      <p:sp>
        <p:nvSpPr>
          <p:cNvPr id="3" name="Segnaposto testo 2"/>
          <p:cNvSpPr>
            <a:spLocks noGrp="1"/>
          </p:cNvSpPr>
          <p:nvPr>
            <p:ph type="body" idx="10"/>
          </p:nvPr>
        </p:nvSpPr>
        <p:spPr>
          <a:xfrm>
            <a:off x="2374265" y="719455"/>
            <a:ext cx="4358640" cy="720090"/>
          </a:xfrm>
          <a:prstGeom prst="rect">
            <a:avLst/>
          </a:prstGeom>
          <a:noFill/>
          <a:ln w="0" cmpd="sng">
            <a:noFill/>
            <a:prstDash val="solid"/>
          </a:ln>
        </p:spPr>
        <p:txBody>
          <a:bodyPr vert="horz" lIns="0" tIns="121920" rIns="0" bIns="0" anchor="t"/>
          <a:lstStyle/>
          <a:p>
            <a:pPr marL="91440" marR="0" indent="0" algn="l">
              <a:lnSpc>
                <a:spcPts val="1700"/>
              </a:lnSpc>
              <a:spcAft>
                <a:spcPts val="1315"/>
              </a:spcAft>
            </a:pPr>
            <a:r>
              <a:rPr lang="it-IT" sz="1400" b="1" spc="0" dirty="0">
                <a:solidFill>
                  <a:srgbClr val="FFFFFF"/>
                </a:solidFill>
                <a:latin typeface="Tahoma" panose="02020603050405020304" pitchFamily="2"/>
              </a:rPr>
              <a:t>IL PRINCIPIO DELLE RESPONSABILITA’ COMUNI MA DIFFERENZIATE</a:t>
            </a:r>
          </a:p>
        </p:txBody>
      </p:sp>
      <p:sp>
        <p:nvSpPr>
          <p:cNvPr id="4" name="Segnaposto testo 3"/>
          <p:cNvSpPr>
            <a:spLocks noGrp="1"/>
          </p:cNvSpPr>
          <p:nvPr>
            <p:ph type="body" idx="10"/>
          </p:nvPr>
        </p:nvSpPr>
        <p:spPr>
          <a:xfrm>
            <a:off x="2446020" y="1439545"/>
            <a:ext cx="1917065" cy="3014980"/>
          </a:xfrm>
          <a:prstGeom prst="rect">
            <a:avLst/>
          </a:prstGeom>
          <a:noFill/>
          <a:ln w="0" cmpd="sng">
            <a:noFill/>
            <a:prstDash val="solid"/>
          </a:ln>
        </p:spPr>
        <p:txBody>
          <a:bodyPr vert="horz" lIns="0" tIns="0" rIns="0" bIns="0" anchor="t"/>
          <a:lstStyle/>
          <a:p>
            <a:pPr marL="0" marR="45720" indent="0" algn="l">
              <a:lnSpc>
                <a:spcPts val="1600"/>
              </a:lnSpc>
              <a:spcAft>
                <a:spcPts val="20"/>
              </a:spcAft>
            </a:pPr>
            <a:r>
              <a:rPr lang="it-IT" sz="1100" b="1" dirty="0">
                <a:solidFill>
                  <a:srgbClr val="FFFFFF"/>
                </a:solidFill>
                <a:latin typeface="Arial" panose="02020603050405020304" pitchFamily="2"/>
              </a:rPr>
              <a:t>Al vertice della Terra, gli Stati hanno riconosciuto la disparità nello sviluppo economico tra i paesi sviluppati e quelli in via di sviluppo. L'industrializzazione è progredita nei paesi sviluppati molto prima rispetto ai paesi in via di sviluppo. Il principio delle responsabilità comuni ma differenziate (CBDR) riconosce che i paesi sviluppati hanno contribuito maggiormente al degrado ambientale</a:t>
            </a:r>
            <a:endParaRPr lang="it-IT" sz="1100" b="1" spc="0" dirty="0">
              <a:solidFill>
                <a:srgbClr val="FFFFFF"/>
              </a:solidFill>
              <a:latin typeface="Arial" panose="02020603050405020304" pitchFamily="2"/>
            </a:endParaRPr>
          </a:p>
        </p:txBody>
      </p:sp>
      <p:sp>
        <p:nvSpPr>
          <p:cNvPr id="5" name="Segnaposto testo 4"/>
          <p:cNvSpPr>
            <a:spLocks noGrp="1"/>
          </p:cNvSpPr>
          <p:nvPr>
            <p:ph type="body" idx="10"/>
          </p:nvPr>
        </p:nvSpPr>
        <p:spPr>
          <a:xfrm>
            <a:off x="4559935" y="1439545"/>
            <a:ext cx="1917065" cy="2849245"/>
          </a:xfrm>
          <a:prstGeom prst="rect">
            <a:avLst/>
          </a:prstGeom>
          <a:noFill/>
          <a:ln w="0" cmpd="sng">
            <a:noFill/>
            <a:prstDash val="solid"/>
          </a:ln>
        </p:spPr>
        <p:txBody>
          <a:bodyPr vert="horz" lIns="0" tIns="0" rIns="0" bIns="0" anchor="t"/>
          <a:lstStyle/>
          <a:p>
            <a:pPr marL="0" marR="0" indent="0" algn="l">
              <a:lnSpc>
                <a:spcPts val="1600"/>
              </a:lnSpc>
              <a:spcAft>
                <a:spcPts val="0"/>
              </a:spcAft>
            </a:pPr>
            <a:r>
              <a:rPr lang="it-IT" sz="1200" b="1" spc="5" dirty="0">
                <a:solidFill>
                  <a:srgbClr val="FFFFFF"/>
                </a:solidFill>
                <a:latin typeface="Calibri" panose="02020603050405020304" pitchFamily="2"/>
              </a:rPr>
              <a:t>rispetto ai paesi in via di sviluppo e dovrebbero avere maggiori responsabilità nel risolverlo. Si potrebbe quindi affermare che il principio CBDR si basa sul principio "chi inquina paga" in cui il contributo storico ai cambiamenti climatici e le rispettive capacità diventano misure di responsabilità per la protezione ambientale.</a:t>
            </a:r>
          </a:p>
          <a:p>
            <a:pPr marL="0" marR="0" indent="0" algn="l">
              <a:lnSpc>
                <a:spcPts val="1600"/>
              </a:lnSpc>
              <a:spcAft>
                <a:spcPts val="0"/>
              </a:spcAft>
            </a:pPr>
            <a:r>
              <a:rPr lang="it-IT" sz="1200" b="1" spc="5" dirty="0">
                <a:solidFill>
                  <a:srgbClr val="FFFFFF"/>
                </a:solidFill>
                <a:latin typeface="Calibri" panose="02020603050405020304" pitchFamily="2"/>
              </a:rPr>
              <a:t>Fonte: Wikipedia</a:t>
            </a:r>
          </a:p>
        </p:txBody>
      </p:sp>
      <p:sp>
        <p:nvSpPr>
          <p:cNvPr id="8" name="Segnaposto testo 7"/>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9" name="Segnaposto testo 8"/>
          <p:cNvSpPr>
            <a:spLocks noGrp="1"/>
          </p:cNvSpPr>
          <p:nvPr>
            <p:ph type="body" idx="10"/>
          </p:nvPr>
        </p:nvSpPr>
        <p:spPr>
          <a:xfrm>
            <a:off x="6922135" y="6931025"/>
            <a:ext cx="481330" cy="631190"/>
          </a:xfrm>
          <a:prstGeom prst="rect">
            <a:avLst/>
          </a:prstGeom>
          <a:solidFill>
            <a:srgbClr val="00ADB6"/>
          </a:solidFill>
          <a:ln w="0" cmpd="sng">
            <a:noFill/>
            <a:prstDash val="solid"/>
          </a:ln>
        </p:spPr>
        <p:txBody>
          <a:bodyPr vert="horz" lIns="0" tIns="20955" rIns="0" bIns="0" anchor="t"/>
          <a:lstStyle/>
          <a:p>
            <a:pPr marL="91440" marR="0" indent="0" algn="l">
              <a:lnSpc>
                <a:spcPts val="2000"/>
              </a:lnSpc>
              <a:spcAft>
                <a:spcPts val="2765"/>
              </a:spcAft>
            </a:pPr>
            <a:r>
              <a:rPr lang="it-IT" sz="1750" b="1" spc="180">
                <a:solidFill>
                  <a:srgbClr val="FFFFFF"/>
                </a:solidFill>
                <a:latin typeface="Arial" panose="02020603050405020304" pitchFamily="2"/>
              </a:rPr>
              <a:t>13 </a:t>
            </a:r>
          </a:p>
        </p:txBody>
      </p:sp>
      <p:sp>
        <p:nvSpPr>
          <p:cNvPr id="10" name="Segnaposto testo 9"/>
          <p:cNvSpPr>
            <a:spLocks noGrp="1"/>
          </p:cNvSpPr>
          <p:nvPr>
            <p:ph type="body" idx="10"/>
          </p:nvPr>
        </p:nvSpPr>
        <p:spPr>
          <a:xfrm>
            <a:off x="211138" y="203835"/>
            <a:ext cx="2008505" cy="6352540"/>
          </a:xfrm>
          <a:prstGeom prst="rect">
            <a:avLst/>
          </a:prstGeom>
          <a:noFill/>
          <a:ln w="0" cmpd="sng">
            <a:noFill/>
            <a:prstDash val="solid"/>
          </a:ln>
        </p:spPr>
        <p:txBody>
          <a:bodyPr vert="horz" lIns="0" tIns="0" rIns="0" bIns="0" anchor="t"/>
          <a:lstStyle/>
          <a:p>
            <a:pPr marL="0" marR="91440" indent="0" algn="l">
              <a:lnSpc>
                <a:spcPts val="1300"/>
              </a:lnSpc>
              <a:spcAft>
                <a:spcPts val="0"/>
              </a:spcAft>
            </a:pPr>
            <a:r>
              <a:rPr lang="it-IT" sz="1050" i="1" spc="40" dirty="0">
                <a:solidFill>
                  <a:srgbClr val="000000"/>
                </a:solidFill>
                <a:latin typeface="Arial" panose="02020603050405020304" pitchFamily="2"/>
              </a:rPr>
              <a:t>Da allora, i paesi firmatari si sono incontrati ogni anno in una nuova "Conferenza delle Parti" o COP, per fare il punto e proseguire i negoziati sul clima. Anche altre parti interessate della società civile, delle ONG, dei sindacati, delle città e degli enti locali e del settore privato sono ammesse allo status di osservatori.</a:t>
            </a:r>
          </a:p>
          <a:p>
            <a:pPr marL="0" marR="91440" indent="0" algn="l">
              <a:lnSpc>
                <a:spcPts val="1300"/>
              </a:lnSpc>
              <a:spcAft>
                <a:spcPts val="0"/>
              </a:spcAft>
            </a:pPr>
            <a:r>
              <a:rPr lang="it-IT" sz="1050" i="1" spc="40" dirty="0">
                <a:solidFill>
                  <a:srgbClr val="000000"/>
                </a:solidFill>
                <a:latin typeface="Arial" panose="02020603050405020304" pitchFamily="2"/>
              </a:rPr>
              <a:t>L'UNFCCC è il primo vero tentativo da parte della comunità internazionale di combattere i cambiamenti climatici. In definitiva, l'obiettivo di questo accordo, che celebra il suo 25 ° anniversario nel 2019, è stabilizzare le concentrazioni di gas serra nell'atmosfera a un livello che prevenga qualsiasi pericolosa interferenza umana con il sistema climatico. In un importante passo avanti, i governi hanno adottato il principio delle quote di emissioni di gas a effetto serra (GHG) e si sono persino impegnati a fissare obiettivi di riduzione dei gas a effetto serra l'anno successivo. Inoltre, i governi hanno convenuto che mentre tutti i paesi sono responsabili della lotta ai cambiamenti climatici, la loro capacità di farlo dipende dal loro contesto. Il principio delle responsabilità comuni ma differenziate</a:t>
            </a:r>
          </a:p>
        </p:txBody>
      </p:sp>
      <p:sp>
        <p:nvSpPr>
          <p:cNvPr id="11" name="Segnaposto testo 10"/>
          <p:cNvSpPr>
            <a:spLocks noGrp="1"/>
          </p:cNvSpPr>
          <p:nvPr>
            <p:ph type="body" idx="10"/>
          </p:nvPr>
        </p:nvSpPr>
        <p:spPr>
          <a:xfrm>
            <a:off x="2452370" y="4629785"/>
            <a:ext cx="2008505" cy="2468880"/>
          </a:xfrm>
          <a:prstGeom prst="rect">
            <a:avLst/>
          </a:prstGeom>
          <a:noFill/>
          <a:ln w="0" cmpd="sng">
            <a:noFill/>
            <a:prstDash val="solid"/>
          </a:ln>
        </p:spPr>
        <p:txBody>
          <a:bodyPr vert="horz" lIns="0" tIns="313690" rIns="0" bIns="0" anchor="t"/>
          <a:lstStyle/>
          <a:p>
            <a:pPr marL="0" marR="45720" indent="0" algn="l">
              <a:lnSpc>
                <a:spcPts val="1300"/>
              </a:lnSpc>
              <a:spcAft>
                <a:spcPts val="0"/>
              </a:spcAft>
            </a:pPr>
            <a:r>
              <a:rPr lang="it-IT" sz="1050" dirty="0">
                <a:solidFill>
                  <a:srgbClr val="000000"/>
                </a:solidFill>
                <a:latin typeface="Tahoma" panose="02020603050405020304" pitchFamily="2"/>
              </a:rPr>
              <a:t>riconosce che storicamente il livello di industrializzazione di un paese ha determinato il suo contributo ai cambiamenti climatici e, di conseguenza, i paesi industrializzati dovrebbero – e sono in grado di - sopportare un peso maggiore.</a:t>
            </a:r>
          </a:p>
          <a:p>
            <a:pPr marL="0" marR="45720" indent="0" algn="l">
              <a:lnSpc>
                <a:spcPts val="1300"/>
              </a:lnSpc>
              <a:spcAft>
                <a:spcPts val="0"/>
              </a:spcAft>
            </a:pPr>
            <a:r>
              <a:rPr lang="it-IT" sz="1050" dirty="0">
                <a:solidFill>
                  <a:srgbClr val="000000"/>
                </a:solidFill>
                <a:latin typeface="Tahoma" panose="02020603050405020304" pitchFamily="2"/>
              </a:rPr>
              <a:t>Con il passare dei COP, scoppiarono disaccordi tra le nazioni industrializzate, che da un lato</a:t>
            </a:r>
            <a:endParaRPr lang="it-IT" sz="1050" spc="0" dirty="0">
              <a:solidFill>
                <a:srgbClr val="000000"/>
              </a:solidFill>
              <a:latin typeface="Tahoma" panose="02020603050405020304" pitchFamily="2"/>
            </a:endParaRPr>
          </a:p>
        </p:txBody>
      </p:sp>
      <p:sp>
        <p:nvSpPr>
          <p:cNvPr id="12" name="Segnaposto testo 11"/>
          <p:cNvSpPr>
            <a:spLocks noGrp="1"/>
          </p:cNvSpPr>
          <p:nvPr>
            <p:ph type="body" idx="10"/>
          </p:nvPr>
        </p:nvSpPr>
        <p:spPr>
          <a:xfrm>
            <a:off x="4645025" y="4629784"/>
            <a:ext cx="2008505" cy="2597733"/>
          </a:xfrm>
          <a:prstGeom prst="rect">
            <a:avLst/>
          </a:prstGeom>
          <a:noFill/>
          <a:ln w="0" cmpd="sng">
            <a:noFill/>
            <a:prstDash val="solid"/>
          </a:ln>
        </p:spPr>
        <p:txBody>
          <a:bodyPr vert="horz" lIns="0" tIns="350520" rIns="0" bIns="0" anchor="t"/>
          <a:lstStyle/>
          <a:p>
            <a:pPr marL="0" marR="0" indent="0" algn="l">
              <a:lnSpc>
                <a:spcPts val="1300"/>
              </a:lnSpc>
              <a:spcAft>
                <a:spcPts val="0"/>
              </a:spcAft>
            </a:pPr>
            <a:r>
              <a:rPr lang="it-IT" sz="1050" spc="30" dirty="0">
                <a:solidFill>
                  <a:srgbClr val="000000"/>
                </a:solidFill>
                <a:latin typeface="Tahoma" panose="02020603050405020304" pitchFamily="2"/>
              </a:rPr>
              <a:t>avevano già beneficiato dell’ uso di combustibili fossili e, dall’altro, dai paesi in via di sviluppo ed emergenti, che aspiravano a continuare la loro crescita. Importanti differenze sono emerse anche tra gli Stati Uniti e l'Europa per quanto riguarda i metodi per contrastare i cambiamenti climatici.</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Immagine 2"/>
          <p:cNvPicPr/>
          <p:nvPr/>
        </p:nvPicPr>
        <p:blipFill>
          <a:blip r:embed="rId2"/>
          <a:stretch>
            <a:fillRect/>
          </a:stretch>
        </p:blipFill>
        <p:spPr>
          <a:xfrm>
            <a:off x="152400" y="73025"/>
            <a:ext cx="594360" cy="7489190"/>
          </a:xfrm>
          <a:prstGeom prst="rect">
            <a:avLst/>
          </a:prstGeom>
        </p:spPr>
      </p:pic>
      <p:sp>
        <p:nvSpPr>
          <p:cNvPr id="4" name="Segnaposto testo 3"/>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5" name="Segnaposto testo 4"/>
          <p:cNvSpPr>
            <a:spLocks noGrp="1"/>
          </p:cNvSpPr>
          <p:nvPr>
            <p:ph type="body" idx="10"/>
          </p:nvPr>
        </p:nvSpPr>
        <p:spPr>
          <a:xfrm>
            <a:off x="155575" y="6931025"/>
            <a:ext cx="475615" cy="631190"/>
          </a:xfrm>
          <a:prstGeom prst="rect">
            <a:avLst/>
          </a:prstGeom>
          <a:noFill/>
          <a:ln w="0" cmpd="sng">
            <a:noFill/>
            <a:prstDash val="solid"/>
          </a:ln>
        </p:spPr>
        <p:txBody>
          <a:bodyPr vert="horz" lIns="0" tIns="20955" rIns="0" bIns="0" anchor="t"/>
          <a:lstStyle/>
          <a:p>
            <a:pPr marL="91440" marR="0" indent="0" algn="l">
              <a:lnSpc>
                <a:spcPts val="2000"/>
              </a:lnSpc>
              <a:spcAft>
                <a:spcPts val="2765"/>
              </a:spcAft>
            </a:pPr>
            <a:r>
              <a:rPr lang="it-IT" sz="1750" b="1" spc="150">
                <a:solidFill>
                  <a:srgbClr val="FFFFFF"/>
                </a:solidFill>
                <a:latin typeface="Arial" panose="02020603050405020304" pitchFamily="2"/>
              </a:rPr>
              <a:t>14 </a:t>
            </a:r>
          </a:p>
        </p:txBody>
      </p:sp>
      <p:sp>
        <p:nvSpPr>
          <p:cNvPr id="6" name="Segnaposto testo 5"/>
          <p:cNvSpPr>
            <a:spLocks noGrp="1"/>
          </p:cNvSpPr>
          <p:nvPr>
            <p:ph type="body" idx="10"/>
          </p:nvPr>
        </p:nvSpPr>
        <p:spPr>
          <a:xfrm>
            <a:off x="935990" y="677545"/>
            <a:ext cx="3498850" cy="568960"/>
          </a:xfrm>
          <a:prstGeom prst="rect">
            <a:avLst/>
          </a:prstGeom>
          <a:noFill/>
          <a:ln w="0" cmpd="sng">
            <a:noFill/>
            <a:prstDash val="solid"/>
          </a:ln>
        </p:spPr>
        <p:txBody>
          <a:bodyPr vert="horz" lIns="0" tIns="0" rIns="0" bIns="0" anchor="t"/>
          <a:lstStyle/>
          <a:p>
            <a:pPr marL="0" marR="0" indent="0" algn="l">
              <a:lnSpc>
                <a:spcPts val="2200"/>
              </a:lnSpc>
              <a:spcAft>
                <a:spcPts val="0"/>
              </a:spcAft>
            </a:pPr>
            <a:r>
              <a:rPr lang="it-IT" sz="1650" b="1" dirty="0">
                <a:solidFill>
                  <a:srgbClr val="00ADB6"/>
                </a:solidFill>
                <a:latin typeface="Tahoma" panose="02020603050405020304" pitchFamily="2"/>
              </a:rPr>
              <a:t>Ad</a:t>
            </a:r>
            <a:r>
              <a:rPr lang="it-IT" sz="1650" b="1" spc="0" dirty="0">
                <a:solidFill>
                  <a:srgbClr val="00ADB6"/>
                </a:solidFill>
                <a:latin typeface="Tahoma" panose="02020603050405020304" pitchFamily="2"/>
              </a:rPr>
              <a:t>ozione del Protocollo di Kyoto</a:t>
            </a:r>
          </a:p>
          <a:p>
            <a:pPr marL="0" marR="0" indent="0" algn="l">
              <a:lnSpc>
                <a:spcPts val="2200"/>
              </a:lnSpc>
              <a:spcAft>
                <a:spcPts val="0"/>
              </a:spcAft>
            </a:pPr>
            <a:r>
              <a:rPr lang="it-IT" sz="1650" b="1" dirty="0">
                <a:solidFill>
                  <a:srgbClr val="00ADB6"/>
                </a:solidFill>
                <a:latin typeface="Tahoma" panose="02020603050405020304" pitchFamily="2"/>
              </a:rPr>
              <a:t>Un passaggio importante</a:t>
            </a:r>
            <a:endParaRPr lang="it-IT" sz="1650" b="1" spc="0" dirty="0">
              <a:solidFill>
                <a:srgbClr val="00ADB6"/>
              </a:solidFill>
              <a:latin typeface="Tahoma" panose="02020603050405020304" pitchFamily="2"/>
            </a:endParaRPr>
          </a:p>
        </p:txBody>
      </p:sp>
      <p:sp>
        <p:nvSpPr>
          <p:cNvPr id="7" name="Segnaposto testo 6"/>
          <p:cNvSpPr>
            <a:spLocks noGrp="1"/>
          </p:cNvSpPr>
          <p:nvPr>
            <p:ph type="body" idx="10"/>
          </p:nvPr>
        </p:nvSpPr>
        <p:spPr>
          <a:xfrm>
            <a:off x="894715" y="1595120"/>
            <a:ext cx="2008505" cy="5732606"/>
          </a:xfrm>
          <a:prstGeom prst="rect">
            <a:avLst/>
          </a:prstGeom>
          <a:noFill/>
          <a:ln w="0" cmpd="sng">
            <a:noFill/>
            <a:prstDash val="solid"/>
          </a:ln>
        </p:spPr>
        <p:txBody>
          <a:bodyPr vert="horz" lIns="0" tIns="1905" rIns="0" bIns="0" anchor="t"/>
          <a:lstStyle/>
          <a:p>
            <a:pPr marL="45720" marR="45720" indent="0" algn="l">
              <a:lnSpc>
                <a:spcPts val="1300"/>
              </a:lnSpc>
              <a:spcAft>
                <a:spcPts val="0"/>
              </a:spcAft>
            </a:pPr>
            <a:r>
              <a:rPr lang="it-IT" sz="1050" dirty="0">
                <a:solidFill>
                  <a:srgbClr val="000000"/>
                </a:solidFill>
                <a:latin typeface="Tahoma" panose="02020603050405020304" pitchFamily="2"/>
              </a:rPr>
              <a:t>Nel 1997, in Giappone, la comunità internazionale raggiunse un'altra importante pietra miliare nella lotta ai cambiamenti climatici: il protocollo di Kyoto. Questa estensione della Convenzione ha impegnato i firmatari a una riduzione media delle emissioni di gas serra del 5,2% entro il 2020, prendendo il 1990 come anno base. Ciò ha soddisfatto coloro che spingevano per una regolamentazione più severa, dato che, finalmente, avevano raggiunto un accordo con esponenti che si sottraevano al confronto.</a:t>
            </a:r>
          </a:p>
          <a:p>
            <a:pPr marL="45720" marR="45720" indent="0" algn="l">
              <a:lnSpc>
                <a:spcPts val="1300"/>
              </a:lnSpc>
              <a:spcAft>
                <a:spcPts val="0"/>
              </a:spcAft>
            </a:pPr>
            <a:r>
              <a:rPr lang="it-IT" sz="1050" dirty="0">
                <a:solidFill>
                  <a:srgbClr val="000000"/>
                </a:solidFill>
                <a:latin typeface="Tahoma" panose="02020603050405020304" pitchFamily="2"/>
              </a:rPr>
              <a:t>Ma non appena  adottato, l'accordo ha riscontrato problemi. Intensi negoziati sulla sua attuazione si sono prolungati fino al 2005 e il ritiro degli Stati Uniti nel 2001 ha peggiorato le cose. In una serie di negoziati altamente tecnici, tutto ciò che doveva essere attuato è stato sottoposto a un attento esame, dalla metodologia contabile e dai mercati delle emissioni ai meccanismi di fondi «puliti» e ai sistemi di osservazione e governance.</a:t>
            </a:r>
            <a:endParaRPr lang="it-IT" sz="1050" spc="0" dirty="0">
              <a:solidFill>
                <a:srgbClr val="000000"/>
              </a:solidFill>
              <a:latin typeface="Tahoma" panose="02020603050405020304" pitchFamily="2"/>
            </a:endParaRPr>
          </a:p>
        </p:txBody>
      </p:sp>
      <p:sp>
        <p:nvSpPr>
          <p:cNvPr id="8" name="Segnaposto testo 7"/>
          <p:cNvSpPr>
            <a:spLocks noGrp="1"/>
          </p:cNvSpPr>
          <p:nvPr>
            <p:ph type="body" idx="10"/>
          </p:nvPr>
        </p:nvSpPr>
        <p:spPr>
          <a:xfrm>
            <a:off x="3087370" y="1595120"/>
            <a:ext cx="2008505" cy="5967095"/>
          </a:xfrm>
          <a:prstGeom prst="rect">
            <a:avLst/>
          </a:prstGeom>
          <a:noFill/>
          <a:ln w="0" cmpd="sng">
            <a:noFill/>
            <a:prstDash val="solid"/>
          </a:ln>
        </p:spPr>
        <p:txBody>
          <a:bodyPr vert="horz" lIns="0" tIns="0" rIns="0" bIns="0" anchor="t"/>
          <a:lstStyle/>
          <a:p>
            <a:pPr marL="45720" marR="0" indent="0" algn="l">
              <a:lnSpc>
                <a:spcPts val="1300"/>
              </a:lnSpc>
              <a:spcAft>
                <a:spcPts val="0"/>
              </a:spcAft>
            </a:pPr>
            <a:r>
              <a:rPr lang="it-IT" sz="1050" spc="20" dirty="0">
                <a:solidFill>
                  <a:srgbClr val="000000"/>
                </a:solidFill>
                <a:latin typeface="Tahoma" panose="02020603050405020304" pitchFamily="2"/>
              </a:rPr>
              <a:t>Inizialmente, il protocollo ha coinvolto solo 37 paesi industrializzati. In effetti, in virtù dell'UNFCCC del 1992 e del suo principio di "responsabilità comuni ma differenziate", i paesi sviluppati dovevano essere in prima linea nella lotta ai cambiamenti climatici. Per quanto riguarda i paesi in via di sviluppo, tra cui Brasile, Cina, India e Indonesia, erano anche parti del protocollo, ma non erano preoccupati dall'impegno a ridurre le emissioni di gas a effetto serra. (13)</a:t>
            </a:r>
          </a:p>
          <a:p>
            <a:pPr marL="45720" marR="0" indent="0" algn="l">
              <a:lnSpc>
                <a:spcPts val="1300"/>
              </a:lnSpc>
              <a:spcAft>
                <a:spcPts val="0"/>
              </a:spcAft>
            </a:pPr>
            <a:r>
              <a:rPr lang="it-IT" sz="1050" spc="20" dirty="0">
                <a:solidFill>
                  <a:srgbClr val="000000"/>
                </a:solidFill>
                <a:latin typeface="Tahoma" panose="02020603050405020304" pitchFamily="2"/>
              </a:rPr>
              <a:t>E così, nonostante sia stato firmato nel 1997, solo nel 2005 l'accordo è stato ratificato dalla maggioranza dei paesi, esclusi gli Stati Uniti. Di conseguenza, a malapena un terzo delle emissioni globali di gas a effetto serra sono state effettivamente coperte dal protocollo.</a:t>
            </a:r>
          </a:p>
          <a:p>
            <a:pPr marL="45720" marR="0" indent="0" algn="l">
              <a:lnSpc>
                <a:spcPts val="1300"/>
              </a:lnSpc>
              <a:spcAft>
                <a:spcPts val="0"/>
              </a:spcAft>
            </a:pPr>
            <a:r>
              <a:rPr lang="it-IT" sz="1050" spc="20" dirty="0">
                <a:solidFill>
                  <a:srgbClr val="000000"/>
                </a:solidFill>
                <a:latin typeface="Tahoma" panose="02020603050405020304" pitchFamily="2"/>
              </a:rPr>
              <a:t>Secondo molti esperti, le significative riduzioni delle emissioni osservate nel periodo post-Kyoto erano più attribuibili al crollo delle economie del blocco orientale e alla crisi finanziaria del 2008 che all'efficacia del</a:t>
            </a:r>
          </a:p>
        </p:txBody>
      </p:sp>
      <p:sp>
        <p:nvSpPr>
          <p:cNvPr id="9" name="Segnaposto testo 8"/>
          <p:cNvSpPr>
            <a:spLocks noGrp="1"/>
          </p:cNvSpPr>
          <p:nvPr>
            <p:ph type="body" idx="10"/>
          </p:nvPr>
        </p:nvSpPr>
        <p:spPr>
          <a:xfrm>
            <a:off x="5280025" y="1595120"/>
            <a:ext cx="2008505" cy="5488305"/>
          </a:xfrm>
          <a:prstGeom prst="rect">
            <a:avLst/>
          </a:prstGeom>
          <a:noFill/>
          <a:ln w="0" cmpd="sng">
            <a:noFill/>
            <a:prstDash val="solid"/>
          </a:ln>
        </p:spPr>
        <p:txBody>
          <a:bodyPr vert="horz" lIns="0" tIns="0" rIns="0" bIns="0" anchor="t"/>
          <a:lstStyle/>
          <a:p>
            <a:pPr marL="0" marR="91440" indent="0" algn="l">
              <a:lnSpc>
                <a:spcPts val="1300"/>
              </a:lnSpc>
              <a:spcAft>
                <a:spcPts val="0"/>
              </a:spcAft>
            </a:pPr>
            <a:r>
              <a:rPr lang="it-IT" sz="1050" spc="20" dirty="0">
                <a:solidFill>
                  <a:srgbClr val="000000"/>
                </a:solidFill>
                <a:latin typeface="Tahoma" panose="02020603050405020304" pitchFamily="2"/>
              </a:rPr>
              <a:t>protocollo. Già nel 2007, alcuni reclamavano la sua rinuncia, ritenendola inadeguata per una nuova realtà economica che ha visto la Cina e l'India unirsi al gruppo di paesi ad alte emissioni.(14)</a:t>
            </a:r>
          </a:p>
          <a:p>
            <a:pPr marL="0" marR="91440" indent="0" algn="l">
              <a:lnSpc>
                <a:spcPts val="1300"/>
              </a:lnSpc>
              <a:spcAft>
                <a:spcPts val="0"/>
              </a:spcAft>
            </a:pPr>
            <a:r>
              <a:rPr lang="it-IT" sz="1050" spc="20" dirty="0">
                <a:solidFill>
                  <a:srgbClr val="000000"/>
                </a:solidFill>
                <a:latin typeface="Tahoma" panose="02020603050405020304" pitchFamily="2"/>
              </a:rPr>
              <a:t>L'accordo non vincolante si è quindi esaurito piuttosto rapidamente. E la netta divisione tra i paesi ricchi e quelli in via di sviluppo si è intensificata solo ad ogni conferenza post Kyoto.</a:t>
            </a:r>
          </a:p>
          <a:p>
            <a:pPr marL="0" marR="91440" indent="0" algn="l">
              <a:lnSpc>
                <a:spcPts val="1300"/>
              </a:lnSpc>
              <a:spcAft>
                <a:spcPts val="0"/>
              </a:spcAft>
            </a:pPr>
            <a:r>
              <a:rPr lang="it-IT" sz="1050" spc="20" dirty="0">
                <a:solidFill>
                  <a:srgbClr val="000000"/>
                </a:solidFill>
                <a:latin typeface="Tahoma" panose="02020603050405020304" pitchFamily="2"/>
              </a:rPr>
              <a:t>Ciò ha portato molti alla</a:t>
            </a:r>
          </a:p>
          <a:p>
            <a:pPr marL="0" marR="91440" indent="0" algn="l">
              <a:lnSpc>
                <a:spcPts val="1300"/>
              </a:lnSpc>
              <a:spcAft>
                <a:spcPts val="0"/>
              </a:spcAft>
            </a:pPr>
            <a:r>
              <a:rPr lang="it-IT" sz="1050" spc="20" dirty="0">
                <a:solidFill>
                  <a:srgbClr val="000000"/>
                </a:solidFill>
                <a:latin typeface="Tahoma" panose="02020603050405020304" pitchFamily="2"/>
              </a:rPr>
              <a:t>conclusione che Kyoto è stata un fallimento e dovrebbe essere sostituito con un altro accordo più ambizioso. Dopo un fallito tentativo nel 2009 alla COP15 di Copenaghen, l'emergenza climatica ha progressivamente spinto la comunità internazionale contro il muro. Di conseguenza, il processo di negoziazione di un nuovo accordo è stato rilanciato nel 2011 a Durban alla COP17. Nel 2015, è stato fissato  il palcoscenico per la Conferenza di Parigi, la COP21, su cui si porgevano grandi speranze.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8" name="Immagine 7"/>
          <p:cNvPicPr/>
          <p:nvPr/>
        </p:nvPicPr>
        <p:blipFill>
          <a:blip r:embed="rId2"/>
          <a:stretch>
            <a:fillRect/>
          </a:stretch>
        </p:blipFill>
        <p:spPr>
          <a:xfrm>
            <a:off x="6922135" y="73025"/>
            <a:ext cx="597535" cy="6614160"/>
          </a:xfrm>
          <a:prstGeom prst="rect">
            <a:avLst/>
          </a:prstGeom>
        </p:spPr>
      </p:pic>
      <p:sp>
        <p:nvSpPr>
          <p:cNvPr id="2" name="Segnaposto testo 1"/>
          <p:cNvSpPr>
            <a:spLocks noGrp="1"/>
          </p:cNvSpPr>
          <p:nvPr>
            <p:ph type="body" idx="10"/>
          </p:nvPr>
        </p:nvSpPr>
        <p:spPr>
          <a:xfrm>
            <a:off x="289560" y="63500"/>
            <a:ext cx="4013200" cy="1515110"/>
          </a:xfrm>
          <a:prstGeom prst="rect">
            <a:avLst/>
          </a:prstGeom>
          <a:noFill/>
          <a:ln w="0" cmpd="sng">
            <a:noFill/>
            <a:prstDash val="solid"/>
          </a:ln>
        </p:spPr>
        <p:txBody>
          <a:bodyPr vert="horz" lIns="0" tIns="573405" rIns="0" bIns="0" anchor="t"/>
          <a:lstStyle/>
          <a:p>
            <a:pPr marL="0" marR="0" indent="0" algn="l">
              <a:lnSpc>
                <a:spcPts val="2400"/>
              </a:lnSpc>
              <a:spcAft>
                <a:spcPts val="2565"/>
              </a:spcAft>
            </a:pPr>
            <a:r>
              <a:rPr lang="it-IT" sz="1650" b="1" spc="0" dirty="0">
                <a:solidFill>
                  <a:srgbClr val="00ADB6"/>
                </a:solidFill>
                <a:latin typeface="Tahoma" panose="02020603050405020304" pitchFamily="2"/>
              </a:rPr>
              <a:t>L’accodo di Parigi: Necessario ma insufficiente</a:t>
            </a:r>
          </a:p>
        </p:txBody>
      </p:sp>
      <p:sp>
        <p:nvSpPr>
          <p:cNvPr id="3" name="Segnaposto testo 2"/>
          <p:cNvSpPr>
            <a:spLocks noGrp="1"/>
          </p:cNvSpPr>
          <p:nvPr>
            <p:ph type="body" idx="10"/>
          </p:nvPr>
        </p:nvSpPr>
        <p:spPr>
          <a:xfrm>
            <a:off x="256540" y="1578610"/>
            <a:ext cx="2008505" cy="5774168"/>
          </a:xfrm>
          <a:prstGeom prst="rect">
            <a:avLst/>
          </a:prstGeom>
          <a:noFill/>
          <a:ln w="0" cmpd="sng">
            <a:noFill/>
            <a:prstDash val="solid"/>
          </a:ln>
        </p:spPr>
        <p:txBody>
          <a:bodyPr vert="horz" lIns="0" tIns="9525" rIns="0" bIns="0" anchor="t"/>
          <a:lstStyle/>
          <a:p>
            <a:pPr marL="0" marR="0" indent="0" algn="l">
              <a:lnSpc>
                <a:spcPts val="1300"/>
              </a:lnSpc>
              <a:spcAft>
                <a:spcPts val="0"/>
              </a:spcAft>
            </a:pPr>
            <a:r>
              <a:rPr lang="it-IT" sz="1050" spc="30" dirty="0">
                <a:solidFill>
                  <a:srgbClr val="000000"/>
                </a:solidFill>
                <a:latin typeface="Tahoma" panose="02020603050405020304" pitchFamily="2"/>
              </a:rPr>
              <a:t>Il 12 dicembre 2015, quando il ministro degli Esteri francese, Laurent Fabius, ha lanciato il suo martello (verde!?) Sul tavolo per indicare l'adozione dell'accordo di Parigi, il mondo ha emesso un sospiro di sollievo. Dopo difficili negoziati, il primo accordo universale sul clima è stato finalmente firmato dai 195 paesi partecipanti alla Conferenza.</a:t>
            </a:r>
          </a:p>
          <a:p>
            <a:pPr marL="0" marR="0" indent="0" algn="l">
              <a:lnSpc>
                <a:spcPts val="1300"/>
              </a:lnSpc>
              <a:spcAft>
                <a:spcPts val="0"/>
              </a:spcAft>
            </a:pPr>
            <a:r>
              <a:rPr lang="it-IT" sz="1050" spc="30" dirty="0">
                <a:solidFill>
                  <a:srgbClr val="000000"/>
                </a:solidFill>
                <a:latin typeface="Tahoma" panose="02020603050405020304" pitchFamily="2"/>
              </a:rPr>
              <a:t>La sua entrata in vigore è stata oggetto di ratifica da parte di 55 paesi responsabili di almeno il 55% delle emissioni di gas a effetto serra. Ciò è stato raggiunto meno di un anno dopo, il 4 novembre 2016.</a:t>
            </a:r>
          </a:p>
          <a:p>
            <a:pPr marL="0" marR="0" indent="0" algn="l">
              <a:lnSpc>
                <a:spcPts val="1300"/>
              </a:lnSpc>
              <a:spcAft>
                <a:spcPts val="0"/>
              </a:spcAft>
            </a:pPr>
            <a:r>
              <a:rPr lang="it-IT" sz="1050" spc="30" dirty="0">
                <a:solidFill>
                  <a:srgbClr val="000000"/>
                </a:solidFill>
                <a:latin typeface="Tahoma" panose="02020603050405020304" pitchFamily="2"/>
              </a:rPr>
              <a:t>Pianificato come protocollo aggiuntivo alla Convenzione quadro (UNFCCC), l'accordo specifica, già nell'articolo 2, che il suo obiettivo è mantenere l'aumento della temperatura media globale a ben al di sotto di 2 °C al di sopra dei livelli preindustriali. Di conseguenza, richiede alle parti di limitare l'aumento a 1,5 ° C, un desiderio espresso dai paesi più vulnerabili, molti dei quali sono piccoli stati insulari in via di sviluppo.</a:t>
            </a:r>
          </a:p>
        </p:txBody>
      </p:sp>
      <p:sp>
        <p:nvSpPr>
          <p:cNvPr id="4" name="Segnaposto testo 3"/>
          <p:cNvSpPr>
            <a:spLocks noGrp="1"/>
          </p:cNvSpPr>
          <p:nvPr>
            <p:ph type="body" idx="10"/>
          </p:nvPr>
        </p:nvSpPr>
        <p:spPr>
          <a:xfrm>
            <a:off x="2456339" y="1441506"/>
            <a:ext cx="2045335" cy="6048375"/>
          </a:xfrm>
          <a:prstGeom prst="rect">
            <a:avLst/>
          </a:prstGeom>
          <a:noFill/>
          <a:ln w="0" cmpd="sng">
            <a:noFill/>
            <a:prstDash val="solid"/>
          </a:ln>
        </p:spPr>
        <p:txBody>
          <a:bodyPr vert="horz" lIns="0" tIns="9525" rIns="0" bIns="0" anchor="t"/>
          <a:lstStyle/>
          <a:p>
            <a:pPr marL="0" marR="182880" indent="0" algn="l">
              <a:lnSpc>
                <a:spcPts val="1300"/>
              </a:lnSpc>
              <a:spcAft>
                <a:spcPts val="0"/>
              </a:spcAft>
            </a:pPr>
            <a:r>
              <a:rPr lang="it-IT" sz="1050" spc="30" dirty="0">
                <a:solidFill>
                  <a:srgbClr val="000000"/>
                </a:solidFill>
                <a:latin typeface="Tahoma" panose="02020603050405020304" pitchFamily="2"/>
              </a:rPr>
              <a:t>A differenza del protocollo di Kyoto, e nonostante le stime dell'IPCC secondo cui entro il 2050 è necessaria una riduzione delle emissioni di gas a effetto serra dal 40% al 70%, l'accordo di Parigi non prevede obiettivi obbligatori. Invece, ogni paese è invitato ad impegnarsi nei cosiddetti "contributi determinati", che consistono nella riduzione di GHG che il paese si impegna a realizzare in un periodo di cinque anni. La prima valutazione globale dei progressi verrà effettuata nel 2023. È stato inoltre  istituito un meccanismo finanziario attraverso il quale i paesi sviluppati devono fornire almeno $ 100 miliardi per aiutare i paesi a basso reddito. Dovevano esserci anche aumenti periodici dei contributi finanziari per soddisfare esigenze ulteriori nel tempo. Non ci sono sanzioni in caso di non conformità da parte di uno Stato, il che rende difficile parlare di uno strumento giuridicamente vincolante. Questo accordo è un percorso generale ambizioso </a:t>
            </a:r>
          </a:p>
        </p:txBody>
      </p:sp>
      <p:sp>
        <p:nvSpPr>
          <p:cNvPr id="5" name="Segnaposto testo 4"/>
          <p:cNvSpPr>
            <a:spLocks noGrp="1"/>
          </p:cNvSpPr>
          <p:nvPr>
            <p:ph type="body" idx="10"/>
          </p:nvPr>
        </p:nvSpPr>
        <p:spPr>
          <a:xfrm>
            <a:off x="4640898" y="821054"/>
            <a:ext cx="2008505" cy="6678295"/>
          </a:xfrm>
          <a:prstGeom prst="rect">
            <a:avLst/>
          </a:prstGeom>
          <a:noFill/>
          <a:ln w="0" cmpd="sng">
            <a:noFill/>
            <a:prstDash val="solid"/>
          </a:ln>
        </p:spPr>
        <p:txBody>
          <a:bodyPr vert="horz" lIns="0" tIns="0" rIns="0" bIns="0" anchor="t"/>
          <a:lstStyle/>
          <a:p>
            <a:pPr marL="0" marR="137160" indent="0" algn="l">
              <a:lnSpc>
                <a:spcPts val="1300"/>
              </a:lnSpc>
              <a:spcAft>
                <a:spcPts val="0"/>
              </a:spcAft>
            </a:pPr>
            <a:r>
              <a:rPr lang="it-IT" sz="1200" dirty="0"/>
              <a:t>ed un quadro d'azione piuttosto che un insieme di linee guida rigorose. Supponendo che la buona fede delle parti massimizzi i loro contributi volontari, l'obiettivo è creare un circolo virtuoso.(15)</a:t>
            </a:r>
          </a:p>
          <a:p>
            <a:pPr marL="0" marR="137160" indent="0" algn="l">
              <a:lnSpc>
                <a:spcPts val="1300"/>
              </a:lnSpc>
              <a:spcAft>
                <a:spcPts val="0"/>
              </a:spcAft>
            </a:pPr>
            <a:r>
              <a:rPr lang="it-IT" sz="1200" dirty="0"/>
              <a:t>Oggi, circa quattro anni dopo l'adozione dell'accordo di Parigi, esiste un divario tra i requisiti e le prospettive per quanto riguarda i gas a effetto serra: le emissioni globali sono in aumento, mentre gli impegni nazionali per affrontare i cambiamenti climatici sono insufficienti.(16). Le sezioni chiave del Global 2018 Il rapporto sul divario delle emissioni, pubblicato dal Programma delle Nazioni Unite per l'ambiente (UNEP), rispecchia diversi  lavori di ricerca scientifica condotti di recente ed indica che la finestra per sopprimere la minaccia rappresentata dai cambiamenti climatici si sta rapidamente chiudendo. Inoltre, l'UNEP conclude che:</a:t>
            </a:r>
          </a:p>
          <a:p>
            <a:pPr marL="0" marR="137160" indent="0" algn="l">
              <a:lnSpc>
                <a:spcPts val="1300"/>
              </a:lnSpc>
              <a:spcAft>
                <a:spcPts val="0"/>
              </a:spcAft>
            </a:pPr>
            <a:r>
              <a:rPr lang="it-IT" sz="1050" b="1" dirty="0">
                <a:solidFill>
                  <a:srgbClr val="BE1F2E"/>
                </a:solidFill>
                <a:latin typeface="Tahoma" panose="02020603050405020304" pitchFamily="2"/>
              </a:rPr>
              <a:t>»È ancora possibile mantenere il riscaldamento globale al di sotto di 2 ° C, ma la fattibilità tecnica di ridurre il divario </a:t>
            </a:r>
            <a:r>
              <a:rPr lang="it-IT" sz="1050" b="1">
                <a:solidFill>
                  <a:srgbClr val="BE1F2E"/>
                </a:solidFill>
                <a:latin typeface="Tahoma" panose="02020603050405020304" pitchFamily="2"/>
              </a:rPr>
              <a:t>(continua)</a:t>
            </a:r>
            <a:endParaRPr lang="it-IT" sz="1050" b="1" spc="0" dirty="0">
              <a:solidFill>
                <a:srgbClr val="BE1F2E"/>
              </a:solidFill>
              <a:latin typeface="Tahoma" panose="02020603050405020304" pitchFamily="2"/>
            </a:endParaRPr>
          </a:p>
        </p:txBody>
      </p:sp>
      <p:sp>
        <p:nvSpPr>
          <p:cNvPr id="6" name="Segnaposto testo 5"/>
          <p:cNvSpPr>
            <a:spLocks noGrp="1"/>
          </p:cNvSpPr>
          <p:nvPr>
            <p:ph type="body" idx="10"/>
          </p:nvPr>
        </p:nvSpPr>
        <p:spPr>
          <a:xfrm>
            <a:off x="6927850" y="6931025"/>
            <a:ext cx="475615" cy="631190"/>
          </a:xfrm>
          <a:prstGeom prst="rect">
            <a:avLst/>
          </a:prstGeom>
          <a:solidFill>
            <a:srgbClr val="00ADB6"/>
          </a:solidFill>
          <a:ln w="0" cmpd="sng">
            <a:noFill/>
            <a:prstDash val="solid"/>
          </a:ln>
        </p:spPr>
        <p:txBody>
          <a:bodyPr vert="horz" lIns="0" tIns="20955" rIns="0" bIns="0" anchor="t"/>
          <a:lstStyle/>
          <a:p>
            <a:pPr marL="91440" marR="0" indent="0" algn="l">
              <a:lnSpc>
                <a:spcPts val="2000"/>
              </a:lnSpc>
              <a:spcAft>
                <a:spcPts val="2765"/>
              </a:spcAft>
            </a:pPr>
            <a:r>
              <a:rPr lang="it-IT" sz="1750" b="1" spc="165">
                <a:solidFill>
                  <a:srgbClr val="FFFFFF"/>
                </a:solidFill>
                <a:latin typeface="Arial" panose="02020603050405020304" pitchFamily="2"/>
              </a:rPr>
              <a:t>15 </a:t>
            </a:r>
          </a:p>
        </p:txBody>
      </p:sp>
      <p:sp>
        <p:nvSpPr>
          <p:cNvPr id="9" name="Segnaposto testo 8"/>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Immagine 2"/>
          <p:cNvPicPr/>
          <p:nvPr/>
        </p:nvPicPr>
        <p:blipFill>
          <a:blip r:embed="rId2"/>
          <a:stretch>
            <a:fillRect/>
          </a:stretch>
        </p:blipFill>
        <p:spPr>
          <a:xfrm>
            <a:off x="152400" y="73025"/>
            <a:ext cx="594360" cy="7489190"/>
          </a:xfrm>
          <a:prstGeom prst="rect">
            <a:avLst/>
          </a:prstGeom>
        </p:spPr>
      </p:pic>
      <p:sp>
        <p:nvSpPr>
          <p:cNvPr id="4" name="Segnaposto testo 3"/>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5" name="Segnaposto testo 4"/>
          <p:cNvSpPr>
            <a:spLocks noGrp="1"/>
          </p:cNvSpPr>
          <p:nvPr>
            <p:ph type="body" idx="10"/>
          </p:nvPr>
        </p:nvSpPr>
        <p:spPr>
          <a:xfrm>
            <a:off x="155575" y="6931025"/>
            <a:ext cx="475615" cy="631190"/>
          </a:xfrm>
          <a:prstGeom prst="rect">
            <a:avLst/>
          </a:prstGeom>
          <a:noFill/>
          <a:ln w="0" cmpd="sng">
            <a:noFill/>
            <a:prstDash val="solid"/>
          </a:ln>
        </p:spPr>
        <p:txBody>
          <a:bodyPr vert="horz" lIns="0" tIns="20955" rIns="0" bIns="0" anchor="t"/>
          <a:lstStyle/>
          <a:p>
            <a:pPr marL="91440" marR="0" indent="0" algn="l">
              <a:lnSpc>
                <a:spcPts val="2000"/>
              </a:lnSpc>
              <a:spcAft>
                <a:spcPts val="2765"/>
              </a:spcAft>
            </a:pPr>
            <a:r>
              <a:rPr lang="it-IT" sz="1750" b="1" spc="165">
                <a:solidFill>
                  <a:srgbClr val="FFFFFF"/>
                </a:solidFill>
                <a:latin typeface="Arial" panose="02020603050405020304" pitchFamily="2"/>
              </a:rPr>
              <a:t>16 </a:t>
            </a:r>
          </a:p>
        </p:txBody>
      </p:sp>
      <p:sp>
        <p:nvSpPr>
          <p:cNvPr id="6" name="Segnaposto testo 5"/>
          <p:cNvSpPr>
            <a:spLocks noGrp="1"/>
          </p:cNvSpPr>
          <p:nvPr>
            <p:ph type="body" idx="10"/>
          </p:nvPr>
        </p:nvSpPr>
        <p:spPr>
          <a:xfrm>
            <a:off x="902970" y="692785"/>
            <a:ext cx="2008505" cy="2501352"/>
          </a:xfrm>
          <a:prstGeom prst="rect">
            <a:avLst/>
          </a:prstGeom>
          <a:noFill/>
          <a:ln w="0" cmpd="sng">
            <a:noFill/>
            <a:prstDash val="solid"/>
          </a:ln>
        </p:spPr>
        <p:txBody>
          <a:bodyPr vert="horz" lIns="0" tIns="8255" rIns="0" bIns="0" anchor="t"/>
          <a:lstStyle/>
          <a:p>
            <a:pPr marL="137160" marR="0" indent="0" algn="l">
              <a:lnSpc>
                <a:spcPts val="1200"/>
              </a:lnSpc>
              <a:spcAft>
                <a:spcPts val="0"/>
              </a:spcAft>
            </a:pPr>
            <a:r>
              <a:rPr lang="it-IT" sz="1000" b="1" dirty="0">
                <a:solidFill>
                  <a:srgbClr val="BE1F2E"/>
                </a:solidFill>
                <a:latin typeface="Tahoma" panose="02020603050405020304" pitchFamily="2"/>
              </a:rPr>
              <a:t>tra i requisiti e le prospettive e il raggiungimento di uno scenario di 1,5 ° C si sta riducendo.</a:t>
            </a:r>
          </a:p>
          <a:p>
            <a:pPr marL="137160" marR="0" indent="0" algn="l">
              <a:lnSpc>
                <a:spcPts val="1200"/>
              </a:lnSpc>
              <a:spcAft>
                <a:spcPts val="0"/>
              </a:spcAft>
            </a:pPr>
            <a:r>
              <a:rPr lang="it-IT" sz="1000" b="1" dirty="0">
                <a:solidFill>
                  <a:srgbClr val="BE1F2E"/>
                </a:solidFill>
                <a:latin typeface="Tahoma" panose="02020603050405020304" pitchFamily="2"/>
              </a:rPr>
              <a:t>»Le emissioni globali di CO2 sono aumentate nel 2017, dopo essere state stabili per tre anni» Se il suddetto divario di riduzione delle emissioni non sarà colmato entro il 2030, è molto improbabile che l'obiettivo inferiore a 2 °C possa ancora essere raggiunto</a:t>
            </a:r>
          </a:p>
          <a:p>
            <a:pPr marL="137160" marR="0" indent="0" algn="l">
              <a:lnSpc>
                <a:spcPts val="1200"/>
              </a:lnSpc>
              <a:spcAft>
                <a:spcPts val="0"/>
              </a:spcAft>
            </a:pPr>
            <a:endParaRPr lang="it-IT" sz="1000" b="1" spc="0" dirty="0">
              <a:solidFill>
                <a:srgbClr val="BE1F2E"/>
              </a:solidFill>
              <a:latin typeface="Tahoma" panose="02020603050405020304" pitchFamily="2"/>
            </a:endParaRPr>
          </a:p>
        </p:txBody>
      </p:sp>
      <p:sp>
        <p:nvSpPr>
          <p:cNvPr id="7" name="Segnaposto testo 6"/>
          <p:cNvSpPr>
            <a:spLocks noGrp="1"/>
          </p:cNvSpPr>
          <p:nvPr>
            <p:ph type="body" idx="10"/>
          </p:nvPr>
        </p:nvSpPr>
        <p:spPr>
          <a:xfrm>
            <a:off x="902970" y="4118610"/>
            <a:ext cx="2008505" cy="3356078"/>
          </a:xfrm>
          <a:prstGeom prst="rect">
            <a:avLst/>
          </a:prstGeom>
          <a:noFill/>
          <a:ln w="0" cmpd="sng">
            <a:noFill/>
            <a:prstDash val="solid"/>
          </a:ln>
        </p:spPr>
        <p:txBody>
          <a:bodyPr vert="horz" lIns="0" tIns="2540" rIns="0" bIns="0" anchor="t"/>
          <a:lstStyle/>
          <a:p>
            <a:pPr marL="0" marR="0" indent="0" algn="l">
              <a:lnSpc>
                <a:spcPts val="1300"/>
              </a:lnSpc>
              <a:spcAft>
                <a:spcPts val="0"/>
              </a:spcAft>
            </a:pPr>
            <a:r>
              <a:rPr lang="it-IT" sz="1050" spc="25" dirty="0">
                <a:solidFill>
                  <a:srgbClr val="000000"/>
                </a:solidFill>
                <a:latin typeface="Tahoma" panose="02020603050405020304" pitchFamily="2"/>
              </a:rPr>
              <a:t>In un momento in cui il sistema economico è praticamente in guerra con il pianeta, per parafrasare Naomi Klein (17) un cambiamento strutturale e radicale del paradigma economico appare indispensabile, se vogliamo evitare il disastro previsto.</a:t>
            </a:r>
          </a:p>
          <a:p>
            <a:pPr marL="0" marR="0" indent="0" algn="l">
              <a:lnSpc>
                <a:spcPts val="1300"/>
              </a:lnSpc>
              <a:spcAft>
                <a:spcPts val="0"/>
              </a:spcAft>
            </a:pPr>
            <a:r>
              <a:rPr lang="it-IT" sz="1050" spc="25" dirty="0">
                <a:solidFill>
                  <a:srgbClr val="000000"/>
                </a:solidFill>
                <a:latin typeface="Tahoma" panose="02020603050405020304" pitchFamily="2"/>
              </a:rPr>
              <a:t>Poiché la maggior parte delle soluzioni ai cambiamenti climatici sono già note, perché allora i nostri leader politici sono così lenti ad adottarli? Questa domanda apparentemente innocua ci aiuta a capire meglio come le misure necessarie che devono essere implementate siano</a:t>
            </a:r>
          </a:p>
        </p:txBody>
      </p:sp>
      <p:sp>
        <p:nvSpPr>
          <p:cNvPr id="8" name="Segnaposto testo 7"/>
          <p:cNvSpPr>
            <a:spLocks noGrp="1"/>
          </p:cNvSpPr>
          <p:nvPr>
            <p:ph type="body" idx="10"/>
          </p:nvPr>
        </p:nvSpPr>
        <p:spPr>
          <a:xfrm>
            <a:off x="3095625" y="692785"/>
            <a:ext cx="2008505" cy="2501352"/>
          </a:xfrm>
          <a:prstGeom prst="rect">
            <a:avLst/>
          </a:prstGeom>
          <a:noFill/>
          <a:ln w="0" cmpd="sng">
            <a:noFill/>
            <a:prstDash val="solid"/>
          </a:ln>
        </p:spPr>
        <p:txBody>
          <a:bodyPr vert="horz" lIns="0" tIns="7620" rIns="0" bIns="0" anchor="t"/>
          <a:lstStyle/>
          <a:p>
            <a:pPr marL="137160" marR="0" indent="0" algn="l">
              <a:lnSpc>
                <a:spcPts val="1200"/>
              </a:lnSpc>
              <a:spcAft>
                <a:spcPts val="0"/>
              </a:spcAft>
            </a:pPr>
            <a:r>
              <a:rPr lang="it-IT" sz="1200" dirty="0">
                <a:latin typeface="+mj-lt"/>
              </a:rPr>
              <a:t>Più recentemente, a dicembre 2018 a Katowice, la COP24 ha chiarito che gli impegni di diversi Stati in materia di riduzione dei gas a effetto serra sono nella migliore delle ipotesi vaghi e nella peggiore delle ipotesi decisamente insufficienti. Tuttavia, anche se le promesse fatte nell'accordo di Parigi del 2015 fossero realizzate</a:t>
            </a:r>
          </a:p>
        </p:txBody>
      </p:sp>
      <p:sp>
        <p:nvSpPr>
          <p:cNvPr id="9" name="Segnaposto testo 8"/>
          <p:cNvSpPr>
            <a:spLocks noGrp="1"/>
          </p:cNvSpPr>
          <p:nvPr>
            <p:ph type="body" idx="10"/>
          </p:nvPr>
        </p:nvSpPr>
        <p:spPr>
          <a:xfrm>
            <a:off x="3095625" y="4118610"/>
            <a:ext cx="2008505" cy="2974340"/>
          </a:xfrm>
          <a:prstGeom prst="rect">
            <a:avLst/>
          </a:prstGeom>
          <a:noFill/>
          <a:ln w="0" cmpd="sng">
            <a:noFill/>
            <a:prstDash val="solid"/>
          </a:ln>
        </p:spPr>
        <p:txBody>
          <a:bodyPr vert="horz" lIns="0" tIns="2540" rIns="0" bIns="0" anchor="t"/>
          <a:lstStyle/>
          <a:p>
            <a:pPr marL="0" marR="0" indent="0" algn="l">
              <a:lnSpc>
                <a:spcPts val="1300"/>
              </a:lnSpc>
              <a:spcAft>
                <a:spcPts val="0"/>
              </a:spcAft>
            </a:pPr>
            <a:r>
              <a:rPr lang="it-IT" sz="1050" dirty="0">
                <a:solidFill>
                  <a:srgbClr val="000000"/>
                </a:solidFill>
                <a:latin typeface="Tahoma" panose="02020603050405020304" pitchFamily="2"/>
              </a:rPr>
              <a:t>incompatibili con il capitalismo sfrenato.</a:t>
            </a:r>
          </a:p>
          <a:p>
            <a:pPr marL="0" marR="0" indent="0" algn="l">
              <a:lnSpc>
                <a:spcPts val="1300"/>
              </a:lnSpc>
              <a:spcAft>
                <a:spcPts val="0"/>
              </a:spcAft>
            </a:pPr>
            <a:r>
              <a:rPr lang="it-IT" sz="1050" dirty="0">
                <a:solidFill>
                  <a:srgbClr val="000000"/>
                </a:solidFill>
                <a:latin typeface="Tahoma" panose="02020603050405020304" pitchFamily="2"/>
              </a:rPr>
              <a:t>Dire che le multinazionali sono allergiche alla regolamentazione sarebbe un eufemismo. È nel loro DNA. </a:t>
            </a:r>
          </a:p>
          <a:p>
            <a:pPr marL="0" marR="0" indent="0" algn="l">
              <a:lnSpc>
                <a:spcPts val="1300"/>
              </a:lnSpc>
              <a:spcAft>
                <a:spcPts val="0"/>
              </a:spcAft>
            </a:pPr>
            <a:r>
              <a:rPr lang="it-IT" sz="1050" dirty="0">
                <a:solidFill>
                  <a:srgbClr val="000000"/>
                </a:solidFill>
                <a:latin typeface="Tahoma" panose="02020603050405020304" pitchFamily="2"/>
              </a:rPr>
              <a:t>La globalizzazione, la liberalizzazione degli scambi e la nozione di crescita ad ogni costo su cui si basa il loro modello di sviluppo - dall'inizio degli anni '80 - significano che chiederanno sempre meno regolamentazione.</a:t>
            </a:r>
          </a:p>
          <a:p>
            <a:pPr marL="0" marR="0" indent="0" algn="l">
              <a:lnSpc>
                <a:spcPts val="1300"/>
              </a:lnSpc>
              <a:spcAft>
                <a:spcPts val="0"/>
              </a:spcAft>
            </a:pPr>
            <a:r>
              <a:rPr lang="it-IT" sz="1050" dirty="0">
                <a:solidFill>
                  <a:srgbClr val="000000"/>
                </a:solidFill>
                <a:latin typeface="Tahoma" panose="02020603050405020304" pitchFamily="2"/>
              </a:rPr>
              <a:t>Le principali compagnie petrolifere, per usarle come esempio pertinente, dimostrano un </a:t>
            </a:r>
            <a:r>
              <a:rPr lang="it-IT" sz="1050" dirty="0" err="1">
                <a:solidFill>
                  <a:srgbClr val="000000"/>
                </a:solidFill>
                <a:latin typeface="Tahoma" panose="02020603050405020304" pitchFamily="2"/>
              </a:rPr>
              <a:t>comportamnto</a:t>
            </a:r>
            <a:r>
              <a:rPr lang="it-IT" sz="1050" dirty="0">
                <a:solidFill>
                  <a:srgbClr val="000000"/>
                </a:solidFill>
                <a:latin typeface="Tahoma" panose="02020603050405020304" pitchFamily="2"/>
              </a:rPr>
              <a:t> simile a quello</a:t>
            </a:r>
            <a:endParaRPr lang="it-IT" sz="1050" spc="0" dirty="0">
              <a:solidFill>
                <a:srgbClr val="000000"/>
              </a:solidFill>
              <a:latin typeface="Tahoma" panose="02020603050405020304" pitchFamily="2"/>
            </a:endParaRPr>
          </a:p>
        </p:txBody>
      </p:sp>
      <p:sp>
        <p:nvSpPr>
          <p:cNvPr id="10" name="Segnaposto testo 9"/>
          <p:cNvSpPr>
            <a:spLocks noGrp="1"/>
          </p:cNvSpPr>
          <p:nvPr>
            <p:ph type="body" idx="10"/>
          </p:nvPr>
        </p:nvSpPr>
        <p:spPr>
          <a:xfrm>
            <a:off x="5288280" y="692785"/>
            <a:ext cx="2008505" cy="2132965"/>
          </a:xfrm>
          <a:prstGeom prst="rect">
            <a:avLst/>
          </a:prstGeom>
          <a:noFill/>
          <a:ln w="0" cmpd="sng">
            <a:noFill/>
            <a:prstDash val="solid"/>
          </a:ln>
        </p:spPr>
        <p:txBody>
          <a:bodyPr vert="horz" lIns="0" tIns="4445" rIns="0" bIns="0" anchor="t"/>
          <a:lstStyle/>
          <a:p>
            <a:pPr marL="0" marR="45720" indent="0" algn="l">
              <a:lnSpc>
                <a:spcPts val="1300"/>
              </a:lnSpc>
              <a:spcAft>
                <a:spcPts val="0"/>
              </a:spcAft>
            </a:pPr>
            <a:r>
              <a:rPr lang="it-IT" sz="1050" dirty="0">
                <a:solidFill>
                  <a:srgbClr val="000000"/>
                </a:solidFill>
                <a:latin typeface="Tahoma" panose="02020603050405020304" pitchFamily="2"/>
              </a:rPr>
              <a:t>il riscaldamento globale avrebbe senza dubbio raggiunto i 3 ° C, con conseguenze catastrofiche per la vita umana sulla Terra.</a:t>
            </a:r>
          </a:p>
          <a:p>
            <a:pPr marL="0" marR="45720" indent="0" algn="l">
              <a:lnSpc>
                <a:spcPts val="1300"/>
              </a:lnSpc>
              <a:spcAft>
                <a:spcPts val="0"/>
              </a:spcAft>
            </a:pPr>
            <a:r>
              <a:rPr lang="it-IT" sz="1050" b="1" dirty="0">
                <a:solidFill>
                  <a:srgbClr val="FF0000"/>
                </a:solidFill>
                <a:latin typeface="Tahoma" panose="02020603050405020304" pitchFamily="2"/>
              </a:rPr>
              <a:t>Gli esperti lo hanno affermato chiaramente: l'unico modo per evitare uno scenario peggiore è allontanarsi dall'</a:t>
            </a:r>
            <a:r>
              <a:rPr lang="it-IT" sz="1050" b="1" dirty="0" err="1">
                <a:solidFill>
                  <a:srgbClr val="FF0000"/>
                </a:solidFill>
                <a:latin typeface="Tahoma" panose="02020603050405020304" pitchFamily="2"/>
              </a:rPr>
              <a:t>estrattivismo</a:t>
            </a:r>
            <a:r>
              <a:rPr lang="it-IT" sz="1050" b="1" dirty="0">
                <a:solidFill>
                  <a:srgbClr val="FF0000"/>
                </a:solidFill>
                <a:latin typeface="Tahoma" panose="02020603050405020304" pitchFamily="2"/>
              </a:rPr>
              <a:t> e lasciare l'80% delle riserve di combustibili fossili (petrolio, gas, carbone) nel terreno.</a:t>
            </a:r>
            <a:endParaRPr lang="it-IT" sz="1050" b="1" spc="0" dirty="0">
              <a:solidFill>
                <a:srgbClr val="FF0000"/>
              </a:solidFill>
              <a:latin typeface="Tahoma" panose="02020603050405020304" pitchFamily="2"/>
            </a:endParaRPr>
          </a:p>
        </p:txBody>
      </p:sp>
      <p:sp>
        <p:nvSpPr>
          <p:cNvPr id="11" name="Segnaposto testo 10"/>
          <p:cNvSpPr>
            <a:spLocks noGrp="1"/>
          </p:cNvSpPr>
          <p:nvPr>
            <p:ph type="body" idx="10"/>
          </p:nvPr>
        </p:nvSpPr>
        <p:spPr>
          <a:xfrm>
            <a:off x="5288280" y="4118610"/>
            <a:ext cx="2008505" cy="3356078"/>
          </a:xfrm>
          <a:prstGeom prst="rect">
            <a:avLst/>
          </a:prstGeom>
          <a:noFill/>
          <a:ln w="0" cmpd="sng">
            <a:noFill/>
            <a:prstDash val="solid"/>
          </a:ln>
        </p:spPr>
        <p:txBody>
          <a:bodyPr vert="horz" lIns="0" tIns="2540" rIns="0" bIns="0" anchor="t"/>
          <a:lstStyle/>
          <a:p>
            <a:pPr marL="0" marR="45720" indent="0" algn="l">
              <a:lnSpc>
                <a:spcPts val="1300"/>
              </a:lnSpc>
              <a:spcAft>
                <a:spcPts val="0"/>
              </a:spcAft>
            </a:pPr>
            <a:r>
              <a:rPr lang="it-IT" sz="1050" spc="-15" dirty="0">
                <a:solidFill>
                  <a:srgbClr val="000000"/>
                </a:solidFill>
                <a:latin typeface="Tahoma" panose="02020603050405020304" pitchFamily="2"/>
              </a:rPr>
              <a:t>esposto da tempo dalle grandi aziende del tabacco. L'economista Paul Krugman (18) mette a confronto l'attuale tendenza alla negazione del clima con la negazione del cancro che era, una volta, la linea di attacco delle aziende produttrici di sigarette, diffondendo confusione tra il pubblico in generale sui pericoli del tabacco. All'origine di questi rifiuti ci sono, ovviamente, colossali interessi finanziari, ma anche interessi politici. Krugman si riferisce a coloro che non esitano a mettere a rischio la civiltà - al fine di proteggere i propri interessi economici o politici - come "depravati".</a:t>
            </a:r>
          </a:p>
        </p:txBody>
      </p:sp>
      <p:sp>
        <p:nvSpPr>
          <p:cNvPr id="12" name="Segnaposto testo 11"/>
          <p:cNvSpPr>
            <a:spLocks noGrp="1"/>
          </p:cNvSpPr>
          <p:nvPr>
            <p:ph type="body" idx="10"/>
          </p:nvPr>
        </p:nvSpPr>
        <p:spPr>
          <a:xfrm>
            <a:off x="902970" y="2825750"/>
            <a:ext cx="6393815" cy="1292860"/>
          </a:xfrm>
          <a:prstGeom prst="rect">
            <a:avLst/>
          </a:prstGeom>
          <a:noFill/>
          <a:ln w="0" cmpd="sng">
            <a:noFill/>
            <a:prstDash val="solid"/>
          </a:ln>
        </p:spPr>
        <p:txBody>
          <a:bodyPr vert="horz" lIns="0" tIns="417195" rIns="0" bIns="0" anchor="t"/>
          <a:lstStyle/>
          <a:p>
            <a:pPr marL="45720" marR="868680" indent="0" algn="l">
              <a:lnSpc>
                <a:spcPts val="2400"/>
              </a:lnSpc>
              <a:spcAft>
                <a:spcPts val="2065"/>
              </a:spcAft>
            </a:pPr>
            <a:r>
              <a:rPr lang="it-IT" sz="1650" b="1" dirty="0">
                <a:solidFill>
                  <a:srgbClr val="00ADB6"/>
                </a:solidFill>
                <a:latin typeface="Tahoma" panose="02020603050405020304" pitchFamily="2"/>
              </a:rPr>
              <a:t>Conciliare la lotta ai cambiamenti climatici con interessi privati: missione impossibile?</a:t>
            </a:r>
            <a:endParaRPr lang="it-IT" sz="1650" b="1" spc="0" dirty="0">
              <a:solidFill>
                <a:srgbClr val="00ADB6"/>
              </a:solidFill>
              <a:latin typeface="Tahoma" panose="02020603050405020304" pitchFamily="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4" name="Immagine 3"/>
          <p:cNvPicPr/>
          <p:nvPr/>
        </p:nvPicPr>
        <p:blipFill>
          <a:blip r:embed="rId2"/>
          <a:stretch>
            <a:fillRect/>
          </a:stretch>
        </p:blipFill>
        <p:spPr>
          <a:xfrm>
            <a:off x="6922135" y="73025"/>
            <a:ext cx="597535" cy="6614160"/>
          </a:xfrm>
          <a:prstGeom prst="rect">
            <a:avLst/>
          </a:prstGeom>
        </p:spPr>
      </p:pic>
      <p:sp>
        <p:nvSpPr>
          <p:cNvPr id="2" name="Segnaposto testo 1"/>
          <p:cNvSpPr>
            <a:spLocks noGrp="1"/>
          </p:cNvSpPr>
          <p:nvPr>
            <p:ph type="body" idx="10"/>
          </p:nvPr>
        </p:nvSpPr>
        <p:spPr>
          <a:xfrm>
            <a:off x="6927850" y="6931025"/>
            <a:ext cx="475615" cy="631190"/>
          </a:xfrm>
          <a:prstGeom prst="rect">
            <a:avLst/>
          </a:prstGeom>
          <a:solidFill>
            <a:srgbClr val="00ADB6"/>
          </a:solidFill>
          <a:ln w="0" cmpd="sng">
            <a:noFill/>
            <a:prstDash val="solid"/>
          </a:ln>
        </p:spPr>
        <p:txBody>
          <a:bodyPr vert="horz" lIns="0" tIns="20955" rIns="0" bIns="0" anchor="t"/>
          <a:lstStyle/>
          <a:p>
            <a:pPr marL="91440" marR="0" indent="0" algn="l">
              <a:lnSpc>
                <a:spcPts val="2000"/>
              </a:lnSpc>
              <a:spcAft>
                <a:spcPts val="2765"/>
              </a:spcAft>
            </a:pPr>
            <a:r>
              <a:rPr lang="it-IT" sz="1750" spc="70">
                <a:solidFill>
                  <a:srgbClr val="FFFFFF"/>
                </a:solidFill>
                <a:latin typeface="Arial" panose="02020603050405020304" pitchFamily="2"/>
              </a:rPr>
              <a:t>17 </a:t>
            </a:r>
          </a:p>
        </p:txBody>
      </p:sp>
      <p:sp>
        <p:nvSpPr>
          <p:cNvPr id="5" name="Segnaposto testo 4"/>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6" name="Segnaposto testo 5"/>
          <p:cNvSpPr>
            <a:spLocks noGrp="1"/>
          </p:cNvSpPr>
          <p:nvPr>
            <p:ph type="body" idx="10"/>
          </p:nvPr>
        </p:nvSpPr>
        <p:spPr>
          <a:xfrm>
            <a:off x="256540" y="695960"/>
            <a:ext cx="2008505" cy="6393772"/>
          </a:xfrm>
          <a:prstGeom prst="rect">
            <a:avLst/>
          </a:prstGeom>
          <a:noFill/>
          <a:ln w="0" cmpd="sng">
            <a:noFill/>
            <a:prstDash val="solid"/>
          </a:ln>
        </p:spPr>
        <p:txBody>
          <a:bodyPr vert="horz" lIns="0" tIns="1905" rIns="0" bIns="0" anchor="t"/>
          <a:lstStyle/>
          <a:p>
            <a:pPr marL="0" marR="45720" indent="0" algn="l">
              <a:lnSpc>
                <a:spcPts val="1300"/>
              </a:lnSpc>
              <a:spcAft>
                <a:spcPts val="0"/>
              </a:spcAft>
            </a:pPr>
            <a:r>
              <a:rPr lang="it-IT" sz="1050" spc="20" dirty="0">
                <a:solidFill>
                  <a:srgbClr val="000000"/>
                </a:solidFill>
                <a:latin typeface="Tahoma" panose="02020603050405020304" pitchFamily="2"/>
              </a:rPr>
              <a:t>Quel che è peggio, nonostante l'incalcolabile danno inflitto al pianeta in nome del «sacrosanto» libero mercato, è che l'industria dei combustibili fossili rimane fortemente sovvenzionata dai nostri governi. In un recente rapporto congiunto, l'OCSE, l'UNEP e la Banca Mondiale hanno lamentato il fatto che i governi di tutto il mondo sovvenzionano ancora i produttori di carbone, petrolio e gas fino a $ 500 miliardi all'anno. (19)</a:t>
            </a:r>
          </a:p>
          <a:p>
            <a:pPr marL="0" marR="45720" indent="0" algn="l">
              <a:lnSpc>
                <a:spcPts val="1300"/>
              </a:lnSpc>
              <a:spcAft>
                <a:spcPts val="0"/>
              </a:spcAft>
            </a:pPr>
            <a:r>
              <a:rPr lang="it-IT" sz="1050" spc="20" dirty="0">
                <a:solidFill>
                  <a:srgbClr val="000000"/>
                </a:solidFill>
                <a:latin typeface="Tahoma" panose="02020603050405020304" pitchFamily="2"/>
              </a:rPr>
              <a:t>Questa dipendenza di bilancio da parte dei governi per quanto riguarda le entrate dei combustibili fossili ha ovviamente contribuito a ritardare la necessaria decarbonizzazione delle nostre economie.</a:t>
            </a:r>
          </a:p>
          <a:p>
            <a:pPr marL="0" marR="45720" indent="0" algn="l">
              <a:lnSpc>
                <a:spcPts val="1300"/>
              </a:lnSpc>
              <a:spcAft>
                <a:spcPts val="0"/>
              </a:spcAft>
            </a:pPr>
            <a:r>
              <a:rPr lang="it-IT" sz="1050" spc="20" dirty="0">
                <a:solidFill>
                  <a:srgbClr val="000000"/>
                </a:solidFill>
                <a:latin typeface="Tahoma" panose="02020603050405020304" pitchFamily="2"/>
              </a:rPr>
              <a:t>L'OCSE stima che 6,9 trilioni di dollari dovranno essere spesi ogni anno fino al 2030 per raggiungere gli obiettivi climatici e di sviluppo. Le infrastrutture energetiche, dei trasporti e dell'acqua, nonché gli edifici, rappresentano oltre il 60% delle emissioni globali di gas serra. È quindi necessaria </a:t>
            </a:r>
            <a:r>
              <a:rPr lang="it-IT" sz="1050" b="1" spc="20" dirty="0">
                <a:solidFill>
                  <a:srgbClr val="000000"/>
                </a:solidFill>
                <a:latin typeface="Tahoma" panose="02020603050405020304" pitchFamily="2"/>
              </a:rPr>
              <a:t>una trasformazione senza precedenti </a:t>
            </a:r>
            <a:r>
              <a:rPr lang="it-IT" sz="1050" spc="20" dirty="0">
                <a:solidFill>
                  <a:srgbClr val="000000"/>
                </a:solidFill>
                <a:latin typeface="Tahoma" panose="02020603050405020304" pitchFamily="2"/>
              </a:rPr>
              <a:t>di questa infrastruttura per avvicinarsi all'agenda globale sul clima e lo sviluppo sostenibile.</a:t>
            </a:r>
          </a:p>
        </p:txBody>
      </p:sp>
      <p:sp>
        <p:nvSpPr>
          <p:cNvPr id="7" name="Segnaposto testo 6"/>
          <p:cNvSpPr>
            <a:spLocks noGrp="1"/>
          </p:cNvSpPr>
          <p:nvPr>
            <p:ph type="body" idx="10"/>
          </p:nvPr>
        </p:nvSpPr>
        <p:spPr>
          <a:xfrm>
            <a:off x="2449195" y="695960"/>
            <a:ext cx="2008505" cy="6744500"/>
          </a:xfrm>
          <a:prstGeom prst="rect">
            <a:avLst/>
          </a:prstGeom>
          <a:noFill/>
          <a:ln w="0" cmpd="sng">
            <a:noFill/>
            <a:prstDash val="solid"/>
          </a:ln>
        </p:spPr>
        <p:txBody>
          <a:bodyPr vert="horz" lIns="0" tIns="1270" rIns="0" bIns="0" anchor="t"/>
          <a:lstStyle/>
          <a:p>
            <a:pPr marL="0" marR="45720" indent="0" algn="l">
              <a:lnSpc>
                <a:spcPts val="1300"/>
              </a:lnSpc>
              <a:spcAft>
                <a:spcPts val="0"/>
              </a:spcAft>
            </a:pPr>
            <a:r>
              <a:rPr lang="it-IT" sz="1050" spc="25" dirty="0">
                <a:solidFill>
                  <a:srgbClr val="000000"/>
                </a:solidFill>
                <a:latin typeface="Tahoma" panose="02020603050405020304" pitchFamily="2"/>
              </a:rPr>
              <a:t>Per raggiungere gli obiettivi dell'accordo di Parigi e gli obiettivi di sviluppo sostenibile entro il 2030 è necessario allineare i flussi finanziari con percorsi di sviluppo resilienti e a basse emissioni. Nuove tecnologie e modelli di business, nonché innovazioni finanziarie devono essere introdotte e sfruttate.</a:t>
            </a:r>
          </a:p>
          <a:p>
            <a:pPr marL="0" marR="45720" indent="0" algn="l">
              <a:lnSpc>
                <a:spcPts val="1300"/>
              </a:lnSpc>
              <a:spcAft>
                <a:spcPts val="0"/>
              </a:spcAft>
            </a:pPr>
            <a:r>
              <a:rPr lang="it-IT" sz="1050" spc="25" dirty="0">
                <a:solidFill>
                  <a:srgbClr val="000000"/>
                </a:solidFill>
                <a:latin typeface="Tahoma" panose="02020603050405020304" pitchFamily="2"/>
              </a:rPr>
              <a:t>Il rapporto OCSE, UNEP e Banca Mondiale propone un piano d'azione per un futuro resiliente a basse emissioni. Mira a sostenere le società di tutto il mondo nell'attuare azioni sistemiche che tale trasformazione richiederà. Mette in evidenza sei aree trasformative: pianificazione, innovazione, budget pubblici, sistemi finanziari, città e finanziamento dello sviluppo.</a:t>
            </a:r>
          </a:p>
          <a:p>
            <a:pPr marL="0" marR="45720" indent="0" algn="l">
              <a:lnSpc>
                <a:spcPts val="1300"/>
              </a:lnSpc>
              <a:spcAft>
                <a:spcPts val="0"/>
              </a:spcAft>
            </a:pPr>
            <a:r>
              <a:rPr lang="it-IT" sz="1050" spc="25" dirty="0">
                <a:solidFill>
                  <a:srgbClr val="000000"/>
                </a:solidFill>
                <a:latin typeface="Tahoma" panose="02020603050405020304" pitchFamily="2"/>
              </a:rPr>
              <a:t>Sebbene ciò possa sembrare attraente, a un esame più attento, poche delle misure previste da questo piano d'azione potrebbero essere applicate o sarebbero efficaci nell'ambito del capitalismo neoliberista. Tornando all'analisi di Naomi Klein, è chiaro che i politici non sono riusciti a ridurre le emissioni perché la natura stessa di questi tipi di azioni si scontrano frontalmente con il capitalismo liberista.</a:t>
            </a:r>
          </a:p>
        </p:txBody>
      </p:sp>
      <p:sp>
        <p:nvSpPr>
          <p:cNvPr id="8" name="Segnaposto testo 7"/>
          <p:cNvSpPr>
            <a:spLocks noGrp="1"/>
          </p:cNvSpPr>
          <p:nvPr>
            <p:ph type="body" idx="10"/>
          </p:nvPr>
        </p:nvSpPr>
        <p:spPr>
          <a:xfrm>
            <a:off x="4641850" y="695959"/>
            <a:ext cx="2008505" cy="4269445"/>
          </a:xfrm>
          <a:prstGeom prst="rect">
            <a:avLst/>
          </a:prstGeom>
          <a:noFill/>
          <a:ln w="0" cmpd="sng">
            <a:noFill/>
            <a:prstDash val="solid"/>
          </a:ln>
        </p:spPr>
        <p:txBody>
          <a:bodyPr vert="horz" lIns="0" tIns="1270" rIns="0" bIns="0" anchor="t"/>
          <a:lstStyle/>
          <a:p>
            <a:pPr marL="0" marR="45720" indent="0" algn="l">
              <a:lnSpc>
                <a:spcPts val="1300"/>
              </a:lnSpc>
              <a:spcAft>
                <a:spcPts val="0"/>
              </a:spcAft>
            </a:pPr>
            <a:r>
              <a:rPr lang="it-IT" sz="1050" spc="15" dirty="0">
                <a:solidFill>
                  <a:srgbClr val="000000"/>
                </a:solidFill>
                <a:latin typeface="Tahoma" panose="02020603050405020304" pitchFamily="2"/>
              </a:rPr>
              <a:t>La crisi climatica sarebbe quindi un'opportunità ideale per </a:t>
            </a:r>
            <a:r>
              <a:rPr lang="it-IT" sz="1050" b="1" spc="15" dirty="0">
                <a:solidFill>
                  <a:srgbClr val="000000"/>
                </a:solidFill>
                <a:latin typeface="Tahoma" panose="02020603050405020304" pitchFamily="2"/>
              </a:rPr>
              <a:t>lasciarci alle spalle 40 anni di neoliberismo e sviluppare un'alternativa economica che riguarda il bene comune. </a:t>
            </a:r>
          </a:p>
          <a:p>
            <a:pPr marL="0" marR="45720" indent="0" algn="l">
              <a:lnSpc>
                <a:spcPts val="1300"/>
              </a:lnSpc>
              <a:spcAft>
                <a:spcPts val="0"/>
              </a:spcAft>
            </a:pPr>
            <a:r>
              <a:rPr lang="it-IT" sz="1050" spc="15" dirty="0">
                <a:solidFill>
                  <a:srgbClr val="000000"/>
                </a:solidFill>
                <a:latin typeface="Tahoma" panose="02020603050405020304" pitchFamily="2"/>
              </a:rPr>
              <a:t>Questa è la base per la richiesta di un "New </a:t>
            </a:r>
            <a:r>
              <a:rPr lang="it-IT" sz="1050" spc="15" dirty="0" err="1">
                <a:solidFill>
                  <a:srgbClr val="000000"/>
                </a:solidFill>
                <a:latin typeface="Tahoma" panose="02020603050405020304" pitchFamily="2"/>
              </a:rPr>
              <a:t>Deal</a:t>
            </a:r>
            <a:r>
              <a:rPr lang="it-IT" sz="1050" spc="15" dirty="0">
                <a:solidFill>
                  <a:srgbClr val="000000"/>
                </a:solidFill>
                <a:latin typeface="Tahoma" panose="02020603050405020304" pitchFamily="2"/>
              </a:rPr>
              <a:t> verde", in grado di soddisfare le esigenze materiali fondamentali di tutti, fungendo da catalizzatore per una rapida transizione verso un'economia </a:t>
            </a:r>
            <a:r>
              <a:rPr lang="it-IT" sz="1050" spc="15" dirty="0" err="1">
                <a:solidFill>
                  <a:srgbClr val="000000"/>
                </a:solidFill>
                <a:latin typeface="Tahoma" panose="02020603050405020304" pitchFamily="2"/>
              </a:rPr>
              <a:t>decarbonizzata</a:t>
            </a:r>
            <a:r>
              <a:rPr lang="it-IT" sz="1050" spc="15" dirty="0">
                <a:solidFill>
                  <a:srgbClr val="000000"/>
                </a:solidFill>
                <a:latin typeface="Tahoma" panose="02020603050405020304" pitchFamily="2"/>
              </a:rPr>
              <a:t>. (20)</a:t>
            </a:r>
          </a:p>
          <a:p>
            <a:pPr marL="0" marR="45720" indent="0" algn="l">
              <a:lnSpc>
                <a:spcPts val="1300"/>
              </a:lnSpc>
              <a:spcAft>
                <a:spcPts val="0"/>
              </a:spcAft>
            </a:pPr>
            <a:r>
              <a:rPr lang="it-IT" sz="1050" spc="15" dirty="0">
                <a:solidFill>
                  <a:srgbClr val="000000"/>
                </a:solidFill>
                <a:latin typeface="Tahoma" panose="02020603050405020304" pitchFamily="2"/>
              </a:rPr>
              <a:t> Stiamo parlando di un massiccio programma di investimenti in energia pulita e infrastrutture per trasformare non solo il settore energetico ma l'economia nel suo insieme. L'umanità deve cambiare rapidamente mentalità prima che finisca il tempo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ADB6"/>
        </a:solidFill>
        <a:effectLst/>
      </p:bgPr>
    </p:bg>
    <p:spTree>
      <p:nvGrpSpPr>
        <p:cNvPr id="1" name=""/>
        <p:cNvGrpSpPr/>
        <p:nvPr/>
      </p:nvGrpSpPr>
      <p:grpSpPr>
        <a:xfrm>
          <a:off x="0" y="0"/>
          <a:ext cx="0" cy="0"/>
          <a:chOff x="0" y="0"/>
          <a:chExt cx="0" cy="0"/>
        </a:xfrm>
      </p:grpSpPr>
      <p:sp>
        <p:nvSpPr>
          <p:cNvPr id="2" name="Segnaposto testo 1"/>
          <p:cNvSpPr>
            <a:spLocks noGrp="1"/>
          </p:cNvSpPr>
          <p:nvPr>
            <p:ph type="body" idx="10"/>
          </p:nvPr>
        </p:nvSpPr>
        <p:spPr>
          <a:xfrm>
            <a:off x="152400" y="73025"/>
            <a:ext cx="594360" cy="6614160"/>
          </a:xfrm>
          <a:prstGeom prst="rect">
            <a:avLst/>
          </a:prstGeom>
          <a:solidFill>
            <a:srgbClr val="00ADB6"/>
          </a:solidFill>
          <a:ln w="0" cmpd="sng">
            <a:noFill/>
            <a:prstDash val="solid"/>
          </a:ln>
        </p:spPr>
        <p:txBody>
          <a:bodyPr vert="vert270" lIns="0" tIns="0" rIns="0" bIns="0" anchor="t"/>
          <a:lstStyle/>
          <a:p>
            <a:endParaRPr/>
          </a:p>
        </p:txBody>
      </p:sp>
      <p:pic>
        <p:nvPicPr>
          <p:cNvPr id="4" name="Immagine 3"/>
          <p:cNvPicPr/>
          <p:nvPr/>
        </p:nvPicPr>
        <p:blipFill>
          <a:blip r:embed="rId2"/>
          <a:stretch>
            <a:fillRect/>
          </a:stretch>
        </p:blipFill>
        <p:spPr>
          <a:xfrm>
            <a:off x="152400" y="73025"/>
            <a:ext cx="594360" cy="6614160"/>
          </a:xfrm>
          <a:prstGeom prst="rect">
            <a:avLst/>
          </a:prstGeom>
        </p:spPr>
      </p:pic>
      <p:sp>
        <p:nvSpPr>
          <p:cNvPr id="5" name="Segnaposto testo 4"/>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6" name="Segnaposto testo 5"/>
          <p:cNvSpPr>
            <a:spLocks noGrp="1"/>
          </p:cNvSpPr>
          <p:nvPr>
            <p:ph type="body" idx="10"/>
          </p:nvPr>
        </p:nvSpPr>
        <p:spPr>
          <a:xfrm>
            <a:off x="1347470" y="63501"/>
            <a:ext cx="5575300" cy="1550352"/>
          </a:xfrm>
          <a:prstGeom prst="rect">
            <a:avLst/>
          </a:prstGeom>
          <a:noFill/>
          <a:ln w="0" cmpd="sng">
            <a:noFill/>
            <a:prstDash val="solid"/>
          </a:ln>
        </p:spPr>
        <p:txBody>
          <a:bodyPr vert="horz" lIns="0" tIns="478155" rIns="0" bIns="0" anchor="t"/>
          <a:lstStyle/>
          <a:p>
            <a:pPr marL="0" marR="0" indent="0" algn="l">
              <a:lnSpc>
                <a:spcPts val="4400"/>
              </a:lnSpc>
              <a:spcAft>
                <a:spcPts val="0"/>
              </a:spcAft>
            </a:pPr>
            <a:r>
              <a:rPr lang="it-IT" sz="3900" b="1" spc="0" dirty="0">
                <a:solidFill>
                  <a:srgbClr val="FFFFFF"/>
                </a:solidFill>
                <a:latin typeface="Tahoma" panose="02020603050405020304" pitchFamily="2"/>
              </a:rPr>
              <a:t>PERCHE’ QUESTA GUIDA?</a:t>
            </a:r>
            <a:endParaRPr lang="it-IT" sz="3900" b="1" spc="-5" dirty="0">
              <a:solidFill>
                <a:srgbClr val="FFFFFF"/>
              </a:solidFill>
              <a:latin typeface="Tahoma" panose="02020603050405020304" pitchFamily="2"/>
            </a:endParaRPr>
          </a:p>
        </p:txBody>
      </p:sp>
      <p:sp>
        <p:nvSpPr>
          <p:cNvPr id="7" name="Segnaposto testo 6"/>
          <p:cNvSpPr>
            <a:spLocks noGrp="1"/>
          </p:cNvSpPr>
          <p:nvPr>
            <p:ph type="body" idx="10"/>
          </p:nvPr>
        </p:nvSpPr>
        <p:spPr>
          <a:xfrm>
            <a:off x="1347470" y="1613852"/>
            <a:ext cx="5575300" cy="5180353"/>
          </a:xfrm>
          <a:prstGeom prst="rect">
            <a:avLst/>
          </a:prstGeom>
          <a:noFill/>
          <a:ln w="0" cmpd="sng">
            <a:noFill/>
            <a:prstDash val="solid"/>
          </a:ln>
        </p:spPr>
        <p:txBody>
          <a:bodyPr vert="horz" lIns="0" tIns="10795" rIns="0" bIns="0" anchor="t"/>
          <a:lstStyle/>
          <a:p>
            <a:pPr marL="2651760" marR="91440" indent="0" algn="l">
              <a:lnSpc>
                <a:spcPts val="1300"/>
              </a:lnSpc>
              <a:spcBef>
                <a:spcPts val="800"/>
              </a:spcBef>
              <a:spcAft>
                <a:spcPts val="70"/>
              </a:spcAft>
            </a:pPr>
            <a:r>
              <a:rPr lang="it-IT" sz="1200" dirty="0">
                <a:solidFill>
                  <a:srgbClr val="FFFFFF"/>
                </a:solidFill>
                <a:latin typeface="Arial" panose="02020603050405020304" pitchFamily="2"/>
              </a:rPr>
              <a:t>Il cambiamento climatico sta scuotendo l'agenda politica. Mentre il gruppo intergovernativo di esperti sui cambiamenti climatici (IPCC) suona regolarmente l'allarme, i processi internazionali volti a contenere il riscaldamento globale non sono riusciti a compiere alcun progresso. Alcuni governi, come il Regno Unito e il Canada, hanno recentemente dichiarato un'emergenza climatica, ma finora non hanno intrapreso alcuna azione.</a:t>
            </a:r>
          </a:p>
          <a:p>
            <a:pPr marL="2651760" marR="91440" indent="0" algn="l">
              <a:lnSpc>
                <a:spcPts val="1300"/>
              </a:lnSpc>
              <a:spcBef>
                <a:spcPts val="800"/>
              </a:spcBef>
              <a:spcAft>
                <a:spcPts val="70"/>
              </a:spcAft>
            </a:pPr>
            <a:r>
              <a:rPr lang="it-IT" sz="1200" dirty="0">
                <a:solidFill>
                  <a:srgbClr val="FFFFFF"/>
                </a:solidFill>
                <a:latin typeface="Arial" panose="02020603050405020304" pitchFamily="2"/>
              </a:rPr>
              <a:t>Gli studenti di tutto il mondo, nel frattempo, escono dalle lezioni e scendono in strada per chiedere azione per il clima e giustizia. Movimenti come </a:t>
            </a:r>
            <a:r>
              <a:rPr lang="it-IT" sz="1200" dirty="0" err="1">
                <a:solidFill>
                  <a:srgbClr val="FFFFFF"/>
                </a:solidFill>
                <a:latin typeface="Arial" panose="02020603050405020304" pitchFamily="2"/>
              </a:rPr>
              <a:t>Extinction</a:t>
            </a:r>
            <a:r>
              <a:rPr lang="it-IT" sz="1200" dirty="0">
                <a:solidFill>
                  <a:srgbClr val="FFFFFF"/>
                </a:solidFill>
                <a:latin typeface="Arial" panose="02020603050405020304" pitchFamily="2"/>
              </a:rPr>
              <a:t> Re-</a:t>
            </a:r>
            <a:r>
              <a:rPr lang="it-IT" sz="1200" dirty="0" err="1">
                <a:solidFill>
                  <a:srgbClr val="FFFFFF"/>
                </a:solidFill>
                <a:latin typeface="Arial" panose="02020603050405020304" pitchFamily="2"/>
              </a:rPr>
              <a:t>bellion</a:t>
            </a:r>
            <a:r>
              <a:rPr lang="it-IT" sz="1200" dirty="0">
                <a:solidFill>
                  <a:srgbClr val="FFFFFF"/>
                </a:solidFill>
                <a:latin typeface="Arial" panose="02020603050405020304" pitchFamily="2"/>
              </a:rPr>
              <a:t> hanno fatto ricorso alla disobbedienza civile, chiedendo cambiamenti politici bloccando ponti e strade. Allora, si può ancora parlare di «happening»?</a:t>
            </a:r>
          </a:p>
          <a:p>
            <a:pPr marL="2651760" marR="91440" indent="0" algn="l">
              <a:lnSpc>
                <a:spcPts val="1300"/>
              </a:lnSpc>
              <a:spcBef>
                <a:spcPts val="800"/>
              </a:spcBef>
              <a:spcAft>
                <a:spcPts val="70"/>
              </a:spcAft>
            </a:pPr>
            <a:r>
              <a:rPr lang="it-IT" sz="1200" dirty="0">
                <a:solidFill>
                  <a:srgbClr val="FFFFFF"/>
                </a:solidFill>
                <a:latin typeface="Arial" panose="02020603050405020304" pitchFamily="2"/>
              </a:rPr>
              <a:t>La gravità della situazione può essere riassunta in semplici fatti: 18 degli ultimi 19 anni sono stati i più caldi mai registrati in tutto il mondo. Secondo gli esperti, la sesta estinzione di massa è ben avviata e il pericolo di cambiamenti climatici in fuga non può più essere scontato.</a:t>
            </a:r>
            <a:r>
              <a:rPr lang="it-IT" sz="1200" spc="0" dirty="0">
                <a:solidFill>
                  <a:srgbClr val="FFFFFF"/>
                </a:solidFill>
                <a:latin typeface="Arial" panose="02020603050405020304" pitchFamily="2"/>
              </a:rPr>
              <a:t> </a:t>
            </a:r>
          </a:p>
        </p:txBody>
      </p:sp>
      <p:sp>
        <p:nvSpPr>
          <p:cNvPr id="3" name="CasellaDiTesto 2">
            <a:extLst>
              <a:ext uri="{FF2B5EF4-FFF2-40B4-BE49-F238E27FC236}">
                <a16:creationId xmlns:a16="http://schemas.microsoft.com/office/drawing/2014/main" id="{82FC8AA0-668D-4AB9-86FF-A97D11B93ED0}"/>
              </a:ext>
            </a:extLst>
          </p:cNvPr>
          <p:cNvSpPr txBox="1"/>
          <p:nvPr/>
        </p:nvSpPr>
        <p:spPr>
          <a:xfrm>
            <a:off x="1073888" y="1913860"/>
            <a:ext cx="2615610" cy="4401205"/>
          </a:xfrm>
          <a:prstGeom prst="rect">
            <a:avLst/>
          </a:prstGeom>
          <a:noFill/>
        </p:spPr>
        <p:txBody>
          <a:bodyPr wrap="square" rtlCol="0">
            <a:spAutoFit/>
          </a:bodyPr>
          <a:lstStyle/>
          <a:p>
            <a:r>
              <a:rPr lang="it-IT" sz="1400" dirty="0" err="1"/>
              <a:t>Education</a:t>
            </a:r>
            <a:r>
              <a:rPr lang="it-IT" sz="1400" dirty="0"/>
              <a:t> International è una Federazione dell'Unione Globale che rappresenta organizzazioni di insegnanti e altri dipendenti dell'istruzione.</a:t>
            </a:r>
          </a:p>
          <a:p>
            <a:endParaRPr lang="it-IT" sz="1400" dirty="0"/>
          </a:p>
          <a:p>
            <a:r>
              <a:rPr lang="it-IT" sz="1400" dirty="0"/>
              <a:t>È la più grande e rappresentativa organizzazione settoriale mondiale dei sindacati con oltre 32 milioni di membri sindacali in 391 organizzazioni in 179 paesi e territori.</a:t>
            </a:r>
          </a:p>
          <a:p>
            <a:endParaRPr lang="it-IT" sz="1400" dirty="0"/>
          </a:p>
          <a:p>
            <a:r>
              <a:rPr lang="it-IT" sz="1400" dirty="0"/>
              <a:t>Collabora con altre Federazioni sindacali globali e altre organizzazioni amichevoli per promuovere e raggiungere la solidarietà.</a:t>
            </a:r>
          </a:p>
          <a:p>
            <a:endParaRPr lang="it-IT" sz="1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Immagine 2"/>
          <p:cNvPicPr/>
          <p:nvPr/>
        </p:nvPicPr>
        <p:blipFill>
          <a:blip r:embed="rId2"/>
          <a:stretch>
            <a:fillRect/>
          </a:stretch>
        </p:blipFill>
        <p:spPr>
          <a:xfrm>
            <a:off x="152400" y="73025"/>
            <a:ext cx="594360" cy="7489190"/>
          </a:xfrm>
          <a:prstGeom prst="rect">
            <a:avLst/>
          </a:prstGeom>
        </p:spPr>
      </p:pic>
      <p:sp>
        <p:nvSpPr>
          <p:cNvPr id="4" name="Segnaposto testo 3"/>
          <p:cNvSpPr>
            <a:spLocks noGrp="1"/>
          </p:cNvSpPr>
          <p:nvPr>
            <p:ph type="body" idx="10"/>
          </p:nvPr>
        </p:nvSpPr>
        <p:spPr>
          <a:xfrm>
            <a:off x="155575" y="6931025"/>
            <a:ext cx="475615" cy="631190"/>
          </a:xfrm>
          <a:prstGeom prst="rect">
            <a:avLst/>
          </a:prstGeom>
          <a:noFill/>
          <a:ln w="0" cmpd="sng">
            <a:noFill/>
            <a:prstDash val="solid"/>
          </a:ln>
        </p:spPr>
        <p:txBody>
          <a:bodyPr vert="horz" lIns="0" tIns="20955" rIns="0" bIns="0" anchor="t"/>
          <a:lstStyle/>
          <a:p>
            <a:pPr marL="91440" marR="0" indent="0" algn="l">
              <a:lnSpc>
                <a:spcPts val="2000"/>
              </a:lnSpc>
              <a:spcAft>
                <a:spcPts val="2765"/>
              </a:spcAft>
            </a:pPr>
            <a:r>
              <a:rPr lang="it-IT" sz="1750" b="1" spc="165">
                <a:solidFill>
                  <a:srgbClr val="FFFFFF"/>
                </a:solidFill>
                <a:latin typeface="Arial" panose="02020603050405020304" pitchFamily="2"/>
              </a:rPr>
              <a:t>18 </a:t>
            </a:r>
          </a:p>
        </p:txBody>
      </p:sp>
      <p:sp>
        <p:nvSpPr>
          <p:cNvPr id="5" name="Segnaposto testo 4"/>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6" name="Segnaposto testo 5"/>
          <p:cNvSpPr>
            <a:spLocks noGrp="1"/>
          </p:cNvSpPr>
          <p:nvPr>
            <p:ph type="body" idx="10"/>
          </p:nvPr>
        </p:nvSpPr>
        <p:spPr>
          <a:xfrm>
            <a:off x="885190" y="4572000"/>
            <a:ext cx="2008505" cy="2743200"/>
          </a:xfrm>
          <a:prstGeom prst="rect">
            <a:avLst/>
          </a:prstGeom>
          <a:noFill/>
          <a:ln w="0" cmpd="sng">
            <a:noFill/>
            <a:prstDash val="solid"/>
          </a:ln>
        </p:spPr>
        <p:txBody>
          <a:bodyPr vert="horz" lIns="0" tIns="0" rIns="0" bIns="0" anchor="t"/>
          <a:lstStyle/>
          <a:p>
            <a:pPr marL="45720" marR="45720" indent="0" algn="l">
              <a:lnSpc>
                <a:spcPts val="1300"/>
              </a:lnSpc>
              <a:spcAft>
                <a:spcPts val="0"/>
              </a:spcAft>
            </a:pPr>
            <a:r>
              <a:rPr lang="it-IT" sz="1050" dirty="0">
                <a:solidFill>
                  <a:srgbClr val="000000"/>
                </a:solidFill>
                <a:latin typeface="Tahoma" panose="02020603050405020304" pitchFamily="2"/>
              </a:rPr>
              <a:t>Esistono innumerevoli organizzazioni non governative (ONG) e altre organizzazioni della società civile la cui missione principale è quella di combattere i cambiamenti climatici. Reti e coalizioni di organizzazioni emergono in tutto il mondo. Esempi includono il </a:t>
            </a:r>
            <a:r>
              <a:rPr lang="it-IT" sz="1050" dirty="0" err="1">
                <a:solidFill>
                  <a:srgbClr val="000000"/>
                </a:solidFill>
                <a:latin typeface="Tahoma" panose="02020603050405020304" pitchFamily="2"/>
              </a:rPr>
              <a:t>Réseau</a:t>
            </a:r>
            <a:r>
              <a:rPr lang="it-IT" sz="1050" dirty="0">
                <a:solidFill>
                  <a:srgbClr val="000000"/>
                </a:solidFill>
                <a:latin typeface="Tahoma" panose="02020603050405020304" pitchFamily="2"/>
              </a:rPr>
              <a:t> Action </a:t>
            </a:r>
            <a:r>
              <a:rPr lang="it-IT" sz="1050" dirty="0" err="1">
                <a:solidFill>
                  <a:srgbClr val="000000"/>
                </a:solidFill>
                <a:latin typeface="Tahoma" panose="02020603050405020304" pitchFamily="2"/>
              </a:rPr>
              <a:t>Climat</a:t>
            </a:r>
            <a:r>
              <a:rPr lang="it-IT" sz="1050" dirty="0">
                <a:solidFill>
                  <a:srgbClr val="000000"/>
                </a:solidFill>
                <a:latin typeface="Tahoma" panose="02020603050405020304" pitchFamily="2"/>
              </a:rPr>
              <a:t> in Francia, la Climate </a:t>
            </a:r>
            <a:r>
              <a:rPr lang="it-IT" sz="1050" dirty="0" err="1">
                <a:solidFill>
                  <a:srgbClr val="000000"/>
                </a:solidFill>
                <a:latin typeface="Tahoma" panose="02020603050405020304" pitchFamily="2"/>
              </a:rPr>
              <a:t>Coalition</a:t>
            </a:r>
            <a:r>
              <a:rPr lang="it-IT" sz="1050" dirty="0">
                <a:solidFill>
                  <a:srgbClr val="000000"/>
                </a:solidFill>
                <a:latin typeface="Tahoma" panose="02020603050405020304" pitchFamily="2"/>
              </a:rPr>
              <a:t> nel Regno Unito, la Climate Action Network in Australia, la Climate Chance Association in Africa e l'Asia Climate </a:t>
            </a:r>
            <a:r>
              <a:rPr lang="it-IT" sz="1050" dirty="0" err="1">
                <a:solidFill>
                  <a:srgbClr val="000000"/>
                </a:solidFill>
                <a:latin typeface="Tahoma" panose="02020603050405020304" pitchFamily="2"/>
              </a:rPr>
              <a:t>Change</a:t>
            </a:r>
            <a:r>
              <a:rPr lang="it-IT" sz="1050" dirty="0">
                <a:solidFill>
                  <a:srgbClr val="000000"/>
                </a:solidFill>
                <a:latin typeface="Tahoma" panose="02020603050405020304" pitchFamily="2"/>
              </a:rPr>
              <a:t> Consortium,</a:t>
            </a:r>
            <a:endParaRPr lang="it-IT" sz="1050" spc="0" dirty="0">
              <a:solidFill>
                <a:srgbClr val="000000"/>
              </a:solidFill>
              <a:latin typeface="Tahoma" panose="02020603050405020304" pitchFamily="2"/>
            </a:endParaRPr>
          </a:p>
        </p:txBody>
      </p:sp>
      <p:sp>
        <p:nvSpPr>
          <p:cNvPr id="7" name="Segnaposto testo 6"/>
          <p:cNvSpPr>
            <a:spLocks noGrp="1"/>
          </p:cNvSpPr>
          <p:nvPr>
            <p:ph type="body" idx="10"/>
          </p:nvPr>
        </p:nvSpPr>
        <p:spPr>
          <a:xfrm>
            <a:off x="3077845" y="4572000"/>
            <a:ext cx="2008505" cy="2743200"/>
          </a:xfrm>
          <a:prstGeom prst="rect">
            <a:avLst/>
          </a:prstGeom>
          <a:noFill/>
          <a:ln w="0" cmpd="sng">
            <a:noFill/>
            <a:prstDash val="solid"/>
          </a:ln>
        </p:spPr>
        <p:txBody>
          <a:bodyPr vert="horz" lIns="0" tIns="0" rIns="0" bIns="0" anchor="t"/>
          <a:lstStyle/>
          <a:p>
            <a:pPr marL="45720" marR="0" indent="0" algn="l">
              <a:lnSpc>
                <a:spcPts val="1300"/>
              </a:lnSpc>
              <a:spcAft>
                <a:spcPts val="0"/>
              </a:spcAft>
            </a:pPr>
            <a:r>
              <a:rPr lang="it-IT" sz="1050" spc="20" dirty="0">
                <a:solidFill>
                  <a:srgbClr val="000000"/>
                </a:solidFill>
                <a:latin typeface="Tahoma" panose="02020603050405020304" pitchFamily="2"/>
              </a:rPr>
              <a:t> solo per citarne alcuni.</a:t>
            </a:r>
          </a:p>
          <a:p>
            <a:pPr marL="45720" marR="0" indent="0" algn="l">
              <a:lnSpc>
                <a:spcPts val="1300"/>
              </a:lnSpc>
              <a:spcAft>
                <a:spcPts val="0"/>
              </a:spcAft>
            </a:pPr>
            <a:r>
              <a:rPr lang="it-IT" sz="1050" spc="20" dirty="0">
                <a:solidFill>
                  <a:srgbClr val="000000"/>
                </a:solidFill>
                <a:latin typeface="Tahoma" panose="02020603050405020304" pitchFamily="2"/>
              </a:rPr>
              <a:t>Alcune organizzazioni lavorano a stretto contatto con i governi o lavorano per influenzare i negoziati internazionali sul clima prendendo parte al processo UNFCCC. </a:t>
            </a:r>
          </a:p>
          <a:p>
            <a:pPr marL="45720" marR="0" indent="0" algn="l">
              <a:lnSpc>
                <a:spcPts val="1300"/>
              </a:lnSpc>
              <a:spcAft>
                <a:spcPts val="0"/>
              </a:spcAft>
            </a:pPr>
            <a:r>
              <a:rPr lang="it-IT" sz="1050" spc="20" dirty="0">
                <a:solidFill>
                  <a:srgbClr val="000000"/>
                </a:solidFill>
                <a:latin typeface="Tahoma" panose="02020603050405020304" pitchFamily="2"/>
              </a:rPr>
              <a:t>Altri adottano un approccio più radicale e scendono in strada per esprimere la propria preoccupazione o manifestare la propria opposizione. L'iniziativa </a:t>
            </a:r>
            <a:r>
              <a:rPr lang="it-IT" sz="1050" spc="20" dirty="0" err="1">
                <a:solidFill>
                  <a:srgbClr val="000000"/>
                </a:solidFill>
                <a:latin typeface="Tahoma" panose="02020603050405020304" pitchFamily="2"/>
              </a:rPr>
              <a:t>Extinction</a:t>
            </a:r>
            <a:r>
              <a:rPr lang="it-IT" sz="1050" spc="20" dirty="0">
                <a:solidFill>
                  <a:srgbClr val="000000"/>
                </a:solidFill>
                <a:latin typeface="Tahoma" panose="02020603050405020304" pitchFamily="2"/>
              </a:rPr>
              <a:t> </a:t>
            </a:r>
            <a:r>
              <a:rPr lang="it-IT" sz="1050" spc="20" dirty="0" err="1">
                <a:solidFill>
                  <a:srgbClr val="000000"/>
                </a:solidFill>
                <a:latin typeface="Tahoma" panose="02020603050405020304" pitchFamily="2"/>
              </a:rPr>
              <a:t>Rebellion</a:t>
            </a:r>
            <a:r>
              <a:rPr lang="it-IT" sz="1050" spc="20" dirty="0">
                <a:solidFill>
                  <a:srgbClr val="000000"/>
                </a:solidFill>
                <a:latin typeface="Tahoma" panose="02020603050405020304" pitchFamily="2"/>
              </a:rPr>
              <a:t> è stata lanciata in Gran Bretagna a Londra nell’</a:t>
            </a:r>
          </a:p>
        </p:txBody>
      </p:sp>
      <p:sp>
        <p:nvSpPr>
          <p:cNvPr id="8" name="Segnaposto testo 7"/>
          <p:cNvSpPr>
            <a:spLocks noGrp="1"/>
          </p:cNvSpPr>
          <p:nvPr>
            <p:ph type="body" idx="10"/>
          </p:nvPr>
        </p:nvSpPr>
        <p:spPr>
          <a:xfrm>
            <a:off x="5270500" y="4572000"/>
            <a:ext cx="2008505" cy="2499360"/>
          </a:xfrm>
          <a:prstGeom prst="rect">
            <a:avLst/>
          </a:prstGeom>
          <a:noFill/>
          <a:ln w="0" cmpd="sng">
            <a:noFill/>
            <a:prstDash val="solid"/>
          </a:ln>
        </p:spPr>
        <p:txBody>
          <a:bodyPr vert="horz" lIns="0" tIns="3810" rIns="0" bIns="0" anchor="t"/>
          <a:lstStyle/>
          <a:p>
            <a:pPr marL="0" marR="0" indent="0" algn="l">
              <a:lnSpc>
                <a:spcPts val="1300"/>
              </a:lnSpc>
              <a:spcAft>
                <a:spcPts val="0"/>
              </a:spcAft>
            </a:pPr>
            <a:r>
              <a:rPr lang="it-IT" sz="1050" spc="25" dirty="0">
                <a:solidFill>
                  <a:srgbClr val="000000"/>
                </a:solidFill>
                <a:latin typeface="Tahoma" panose="02020603050405020304" pitchFamily="2"/>
              </a:rPr>
              <a:t>ottobre 2018, fa parte di questo movimento e ricorre alla disobbedienza civile nel tentativo di essere ascoltato. (21).</a:t>
            </a:r>
          </a:p>
          <a:p>
            <a:pPr marL="0" marR="0" indent="0" algn="l">
              <a:lnSpc>
                <a:spcPts val="1300"/>
              </a:lnSpc>
              <a:spcAft>
                <a:spcPts val="0"/>
              </a:spcAft>
            </a:pPr>
            <a:r>
              <a:rPr lang="it-IT" sz="1050" spc="25" dirty="0">
                <a:solidFill>
                  <a:srgbClr val="000000"/>
                </a:solidFill>
                <a:latin typeface="Tahoma" panose="02020603050405020304" pitchFamily="2"/>
              </a:rPr>
              <a:t>Gruppi di giovani, donne, scienziati, artisti, educatori e studenti si stanno formando e impegnandosi in battaglia. Personalità di spicco come Al Gore, Leonardo DiCaprio, Mary Robinson e Valérie Masson stanno usando la loro popolarità per mettere in guardia i decisori e il pubblico in generale.</a:t>
            </a:r>
          </a:p>
        </p:txBody>
      </p:sp>
      <p:sp>
        <p:nvSpPr>
          <p:cNvPr id="9" name="Segnaposto testo 8"/>
          <p:cNvSpPr>
            <a:spLocks noGrp="1"/>
          </p:cNvSpPr>
          <p:nvPr>
            <p:ph type="body" idx="10"/>
          </p:nvPr>
        </p:nvSpPr>
        <p:spPr>
          <a:xfrm>
            <a:off x="935990" y="620395"/>
            <a:ext cx="6324600" cy="3689350"/>
          </a:xfrm>
          <a:prstGeom prst="rect">
            <a:avLst/>
          </a:prstGeom>
          <a:noFill/>
          <a:ln w="0" cmpd="sng">
            <a:noFill/>
            <a:prstDash val="solid"/>
          </a:ln>
        </p:spPr>
        <p:txBody>
          <a:bodyPr vert="horz" lIns="0" tIns="10795" rIns="0" bIns="0" anchor="t"/>
          <a:lstStyle/>
          <a:p>
            <a:pPr marL="0" marR="0" indent="0" algn="l">
              <a:lnSpc>
                <a:spcPts val="4400"/>
              </a:lnSpc>
              <a:spcAft>
                <a:spcPts val="0"/>
              </a:spcAft>
            </a:pPr>
            <a:r>
              <a:rPr lang="it-IT" sz="3850" b="1" spc="5" dirty="0">
                <a:solidFill>
                  <a:srgbClr val="00ADB6"/>
                </a:solidFill>
                <a:latin typeface="Tahoma" panose="02020603050405020304" pitchFamily="2"/>
              </a:rPr>
              <a:t>3. La Società Civile al centro dell’azione</a:t>
            </a:r>
            <a:endParaRPr lang="it-IT" sz="3850" b="1" spc="25" dirty="0">
              <a:solidFill>
                <a:srgbClr val="00ADB6"/>
              </a:solidFill>
              <a:latin typeface="Tahoma" panose="02020603050405020304" pitchFamily="2"/>
            </a:endParaRPr>
          </a:p>
          <a:p>
            <a:pPr marL="0" marR="0" indent="0" algn="l">
              <a:lnSpc>
                <a:spcPts val="1700"/>
              </a:lnSpc>
              <a:spcBef>
                <a:spcPts val="2240"/>
              </a:spcBef>
              <a:spcAft>
                <a:spcPts val="0"/>
              </a:spcAft>
            </a:pPr>
            <a:r>
              <a:rPr lang="it-IT" sz="1500" b="1" i="1" dirty="0">
                <a:solidFill>
                  <a:srgbClr val="00ADB6"/>
                </a:solidFill>
                <a:latin typeface="Arial" panose="02020603050405020304" pitchFamily="2"/>
              </a:rPr>
              <a:t>“Nell'anno 2078, celebrerò il mio 75 ° compleanno. Se ho figli o nipoti, forse passeranno quel giorno con me. Forse mi chiederanno di te. Forse ti chiederanno perché non hai fatto nulla mentre c'era ancora tempo per recitare. Dici di amare i tuoi figli sopra ogni altra cosa, eppure stai rubando il loro futuro davanti ai loro occhi ”.</a:t>
            </a:r>
            <a:r>
              <a:rPr lang="it-IT" sz="1500" b="1" i="1" spc="0" dirty="0">
                <a:solidFill>
                  <a:srgbClr val="00ADB6"/>
                </a:solidFill>
                <a:latin typeface="Arial" panose="02020603050405020304" pitchFamily="2"/>
              </a:rPr>
              <a:t> </a:t>
            </a:r>
          </a:p>
          <a:p>
            <a:pPr marL="0" marR="0" indent="0" algn="l">
              <a:lnSpc>
                <a:spcPts val="1200"/>
              </a:lnSpc>
              <a:spcBef>
                <a:spcPts val="880"/>
              </a:spcBef>
              <a:spcAft>
                <a:spcPts val="0"/>
              </a:spcAft>
            </a:pPr>
            <a:r>
              <a:rPr lang="it-IT" sz="1000" b="1" spc="5" dirty="0">
                <a:solidFill>
                  <a:srgbClr val="000000"/>
                </a:solidFill>
                <a:latin typeface="Tahoma" panose="02020603050405020304" pitchFamily="2"/>
              </a:rPr>
              <a:t>DISCORSO DI GRETA THUNGBERG AI DELEGATI DELLA COP 24</a:t>
            </a:r>
          </a:p>
          <a:p>
            <a:pPr marL="0" marR="0" indent="0" algn="l">
              <a:lnSpc>
                <a:spcPts val="2000"/>
              </a:lnSpc>
              <a:spcBef>
                <a:spcPts val="3645"/>
              </a:spcBef>
              <a:spcAft>
                <a:spcPts val="0"/>
              </a:spcAft>
            </a:pPr>
            <a:r>
              <a:rPr lang="it-IT" sz="1650" b="1" spc="50" dirty="0">
                <a:solidFill>
                  <a:srgbClr val="00ADB6"/>
                </a:solidFill>
                <a:latin typeface="Tahoma" panose="02020603050405020304" pitchFamily="2"/>
              </a:rPr>
              <a:t>Un gruppo di ONG altamente mobilitate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11" name="Immagine 10"/>
          <p:cNvPicPr/>
          <p:nvPr/>
        </p:nvPicPr>
        <p:blipFill>
          <a:blip r:embed="rId2"/>
          <a:stretch>
            <a:fillRect/>
          </a:stretch>
        </p:blipFill>
        <p:spPr>
          <a:xfrm>
            <a:off x="6922135" y="73025"/>
            <a:ext cx="597535" cy="6614160"/>
          </a:xfrm>
          <a:prstGeom prst="rect">
            <a:avLst/>
          </a:prstGeom>
        </p:spPr>
      </p:pic>
      <p:sp>
        <p:nvSpPr>
          <p:cNvPr id="2" name="Segnaposto testo 1"/>
          <p:cNvSpPr>
            <a:spLocks noGrp="1"/>
          </p:cNvSpPr>
          <p:nvPr>
            <p:ph type="body" idx="10"/>
          </p:nvPr>
        </p:nvSpPr>
        <p:spPr>
          <a:xfrm>
            <a:off x="255905" y="695960"/>
            <a:ext cx="2008505" cy="840105"/>
          </a:xfrm>
          <a:prstGeom prst="rect">
            <a:avLst/>
          </a:prstGeom>
          <a:noFill/>
          <a:ln w="0" cmpd="sng">
            <a:noFill/>
            <a:prstDash val="solid"/>
          </a:ln>
        </p:spPr>
        <p:txBody>
          <a:bodyPr vert="horz" lIns="0" tIns="1905" rIns="0" bIns="0" anchor="t"/>
          <a:lstStyle/>
          <a:p>
            <a:pPr marL="0" marR="45720" indent="0" algn="l">
              <a:lnSpc>
                <a:spcPts val="1300"/>
              </a:lnSpc>
              <a:spcAft>
                <a:spcPts val="0"/>
              </a:spcAft>
            </a:pPr>
            <a:r>
              <a:rPr lang="it-IT" sz="1050" dirty="0">
                <a:solidFill>
                  <a:srgbClr val="000000"/>
                </a:solidFill>
                <a:latin typeface="Tahoma" panose="02020603050405020304" pitchFamily="2"/>
              </a:rPr>
              <a:t>Raramente una causa ha riunito una così varia varietà di attori in tutto il mondo, illustrando la natura unica del problema del cambiamento climatico</a:t>
            </a:r>
            <a:endParaRPr lang="it-IT" sz="1050" spc="0" dirty="0">
              <a:solidFill>
                <a:srgbClr val="000000"/>
              </a:solidFill>
              <a:latin typeface="Tahoma" panose="02020603050405020304" pitchFamily="2"/>
            </a:endParaRPr>
          </a:p>
        </p:txBody>
      </p:sp>
      <p:sp>
        <p:nvSpPr>
          <p:cNvPr id="3" name="Segnaposto testo 2"/>
          <p:cNvSpPr>
            <a:spLocks noGrp="1"/>
          </p:cNvSpPr>
          <p:nvPr>
            <p:ph type="body" idx="10"/>
          </p:nvPr>
        </p:nvSpPr>
        <p:spPr>
          <a:xfrm>
            <a:off x="2448560" y="695960"/>
            <a:ext cx="2008505" cy="840105"/>
          </a:xfrm>
          <a:prstGeom prst="rect">
            <a:avLst/>
          </a:prstGeom>
          <a:noFill/>
          <a:ln w="0" cmpd="sng">
            <a:noFill/>
            <a:prstDash val="solid"/>
          </a:ln>
        </p:spPr>
        <p:txBody>
          <a:bodyPr vert="horz" lIns="0" tIns="635" rIns="0" bIns="0" anchor="t"/>
          <a:lstStyle/>
          <a:p>
            <a:pPr marL="0" marR="0" indent="0" algn="l">
              <a:lnSpc>
                <a:spcPts val="1300"/>
              </a:lnSpc>
              <a:spcAft>
                <a:spcPts val="0"/>
              </a:spcAft>
            </a:pPr>
            <a:r>
              <a:rPr lang="it-IT" sz="1050" spc="30" dirty="0">
                <a:solidFill>
                  <a:srgbClr val="000000"/>
                </a:solidFill>
                <a:latin typeface="Tahoma" panose="02020603050405020304" pitchFamily="2"/>
              </a:rPr>
              <a:t>Nel frattempo, il processo di intervento sul  clima si è bloccato, preso in ostaggio dai governi riluttanti che hanno messo un bastone tra le ruote e</a:t>
            </a:r>
          </a:p>
        </p:txBody>
      </p:sp>
      <p:sp>
        <p:nvSpPr>
          <p:cNvPr id="4" name="Segnaposto testo 3"/>
          <p:cNvSpPr>
            <a:spLocks noGrp="1"/>
          </p:cNvSpPr>
          <p:nvPr>
            <p:ph type="body" idx="10"/>
          </p:nvPr>
        </p:nvSpPr>
        <p:spPr>
          <a:xfrm>
            <a:off x="4638040" y="695960"/>
            <a:ext cx="2011680" cy="631800"/>
          </a:xfrm>
          <a:prstGeom prst="rect">
            <a:avLst/>
          </a:prstGeom>
          <a:noFill/>
          <a:ln w="0" cmpd="sng">
            <a:noFill/>
            <a:prstDash val="solid"/>
          </a:ln>
        </p:spPr>
        <p:txBody>
          <a:bodyPr vert="horz" lIns="0" tIns="1905" rIns="0" bIns="0" anchor="t"/>
          <a:lstStyle/>
          <a:p>
            <a:pPr marL="0" marR="0" indent="0" algn="l">
              <a:lnSpc>
                <a:spcPts val="1300"/>
              </a:lnSpc>
              <a:spcAft>
                <a:spcPts val="0"/>
              </a:spcAft>
            </a:pPr>
            <a:r>
              <a:rPr lang="it-IT" sz="1050" dirty="0">
                <a:solidFill>
                  <a:srgbClr val="000000"/>
                </a:solidFill>
                <a:latin typeface="Tahoma" panose="02020603050405020304" pitchFamily="2"/>
              </a:rPr>
              <a:t>  e dai </a:t>
            </a:r>
            <a:r>
              <a:rPr lang="it-IT" sz="1050" spc="0" dirty="0">
                <a:solidFill>
                  <a:srgbClr val="000000"/>
                </a:solidFill>
                <a:latin typeface="Tahoma" panose="02020603050405020304" pitchFamily="2"/>
              </a:rPr>
              <a:t> </a:t>
            </a:r>
            <a:r>
              <a:rPr lang="it-IT" sz="1050" dirty="0">
                <a:solidFill>
                  <a:srgbClr val="000000"/>
                </a:solidFill>
                <a:latin typeface="Tahoma" panose="02020603050405020304" pitchFamily="2"/>
              </a:rPr>
              <a:t>lobbisti economici che spesso dettano l'ordine del giorno.</a:t>
            </a:r>
            <a:endParaRPr lang="it-IT" sz="1050" spc="0" dirty="0">
              <a:solidFill>
                <a:srgbClr val="000000"/>
              </a:solidFill>
              <a:latin typeface="Tahoma" panose="02020603050405020304" pitchFamily="2"/>
            </a:endParaRPr>
          </a:p>
        </p:txBody>
      </p:sp>
      <p:sp>
        <p:nvSpPr>
          <p:cNvPr id="5" name="Segnaposto testo 4"/>
          <p:cNvSpPr>
            <a:spLocks noGrp="1"/>
          </p:cNvSpPr>
          <p:nvPr>
            <p:ph type="body" idx="10"/>
          </p:nvPr>
        </p:nvSpPr>
        <p:spPr>
          <a:xfrm>
            <a:off x="295910" y="1327760"/>
            <a:ext cx="5588000" cy="1062380"/>
          </a:xfrm>
          <a:prstGeom prst="rect">
            <a:avLst/>
          </a:prstGeom>
          <a:noFill/>
          <a:ln w="0" cmpd="sng">
            <a:noFill/>
            <a:prstDash val="solid"/>
          </a:ln>
        </p:spPr>
        <p:txBody>
          <a:bodyPr vert="horz" lIns="0" tIns="328930" rIns="0" bIns="0" anchor="t"/>
          <a:lstStyle/>
          <a:p>
            <a:pPr marL="0" marR="0" indent="0" algn="r">
              <a:lnSpc>
                <a:spcPts val="2000"/>
              </a:lnSpc>
              <a:spcAft>
                <a:spcPts val="2060"/>
              </a:spcAft>
            </a:pPr>
            <a:r>
              <a:rPr lang="it-IT" sz="1650" b="1" spc="35" dirty="0">
                <a:solidFill>
                  <a:srgbClr val="00ADB6"/>
                </a:solidFill>
                <a:latin typeface="Tahoma" panose="02020603050405020304" pitchFamily="2"/>
              </a:rPr>
              <a:t>Negoziati sul clima: un processo fortemente criticato</a:t>
            </a:r>
          </a:p>
        </p:txBody>
      </p:sp>
      <p:sp>
        <p:nvSpPr>
          <p:cNvPr id="6" name="Segnaposto testo 5"/>
          <p:cNvSpPr>
            <a:spLocks noGrp="1"/>
          </p:cNvSpPr>
          <p:nvPr>
            <p:ph type="body" idx="10"/>
          </p:nvPr>
        </p:nvSpPr>
        <p:spPr>
          <a:xfrm>
            <a:off x="252730" y="2390140"/>
            <a:ext cx="2008505" cy="4818380"/>
          </a:xfrm>
          <a:prstGeom prst="rect">
            <a:avLst/>
          </a:prstGeom>
          <a:noFill/>
          <a:ln w="0" cmpd="sng">
            <a:noFill/>
            <a:prstDash val="solid"/>
          </a:ln>
        </p:spPr>
        <p:txBody>
          <a:bodyPr vert="horz" lIns="0" tIns="635" rIns="0" bIns="0" anchor="t"/>
          <a:lstStyle/>
          <a:p>
            <a:pPr marL="45720" marR="0" indent="0" algn="l">
              <a:lnSpc>
                <a:spcPts val="1300"/>
              </a:lnSpc>
              <a:spcAft>
                <a:spcPts val="0"/>
              </a:spcAft>
            </a:pPr>
            <a:r>
              <a:rPr lang="it-IT" sz="1050" dirty="0">
                <a:solidFill>
                  <a:srgbClr val="000000"/>
                </a:solidFill>
                <a:latin typeface="Tahoma" panose="02020603050405020304" pitchFamily="2"/>
              </a:rPr>
              <a:t>Ci sono state critiche significative sul processo dei oziati sul clima, ma alcuni critici sono più virulenti di altri, attaccando l'approccio stesso.</a:t>
            </a:r>
          </a:p>
          <a:p>
            <a:pPr marL="45720" marR="0" indent="0" algn="l">
              <a:lnSpc>
                <a:spcPts val="1300"/>
              </a:lnSpc>
              <a:spcAft>
                <a:spcPts val="0"/>
              </a:spcAft>
            </a:pPr>
            <a:r>
              <a:rPr lang="it-IT" sz="1050" dirty="0">
                <a:solidFill>
                  <a:srgbClr val="000000"/>
                </a:solidFill>
                <a:latin typeface="Tahoma" panose="02020603050405020304" pitchFamily="2"/>
              </a:rPr>
              <a:t>Uno di questi critici, Pablo </a:t>
            </a:r>
            <a:r>
              <a:rPr lang="it-IT" sz="1050" dirty="0" err="1">
                <a:solidFill>
                  <a:srgbClr val="000000"/>
                </a:solidFill>
                <a:latin typeface="Tahoma" panose="02020603050405020304" pitchFamily="2"/>
              </a:rPr>
              <a:t>Solón</a:t>
            </a:r>
            <a:r>
              <a:rPr lang="it-IT" sz="1050" dirty="0">
                <a:solidFill>
                  <a:srgbClr val="000000"/>
                </a:solidFill>
                <a:latin typeface="Tahoma" panose="02020603050405020304" pitchFamily="2"/>
              </a:rPr>
              <a:t>, ex capo negoziatore dei cambiamenti climatici per la Bolivia, non ha esitato a parlare della "follia dei COP", la serie di conferenze delle Nazioni Unite sui cambiamenti climatici, che a suo avviso stanno percorrendo una strada disastrosa. (22)</a:t>
            </a:r>
          </a:p>
          <a:p>
            <a:pPr marL="45720" marR="0" indent="0" algn="l">
              <a:lnSpc>
                <a:spcPts val="1300"/>
              </a:lnSpc>
              <a:spcAft>
                <a:spcPts val="0"/>
              </a:spcAft>
            </a:pPr>
            <a:r>
              <a:rPr lang="it-IT" sz="1050" dirty="0">
                <a:solidFill>
                  <a:srgbClr val="000000"/>
                </a:solidFill>
                <a:latin typeface="Tahoma" panose="02020603050405020304" pitchFamily="2"/>
              </a:rPr>
              <a:t> In un articolo di grande impatto pubblicato alla vigilia della COP21, </a:t>
            </a:r>
            <a:r>
              <a:rPr lang="it-IT" sz="1050" dirty="0" err="1">
                <a:solidFill>
                  <a:srgbClr val="000000"/>
                </a:solidFill>
                <a:latin typeface="Tahoma" panose="02020603050405020304" pitchFamily="2"/>
              </a:rPr>
              <a:t>Solón</a:t>
            </a:r>
            <a:r>
              <a:rPr lang="it-IT" sz="1050" dirty="0">
                <a:solidFill>
                  <a:srgbClr val="000000"/>
                </a:solidFill>
                <a:latin typeface="Tahoma" panose="02020603050405020304" pitchFamily="2"/>
              </a:rPr>
              <a:t> ha persino citato Einstein per ricordare ai lettori che "la pazzia sta facendo sempre la stessa cosa e si aspetta risultati diversi!"</a:t>
            </a:r>
          </a:p>
          <a:p>
            <a:pPr marL="45720" marR="0" indent="0" algn="l">
              <a:lnSpc>
                <a:spcPts val="1300"/>
              </a:lnSpc>
              <a:spcAft>
                <a:spcPts val="0"/>
              </a:spcAft>
            </a:pPr>
            <a:r>
              <a:rPr lang="it-IT" sz="1050" dirty="0">
                <a:solidFill>
                  <a:srgbClr val="000000"/>
                </a:solidFill>
                <a:latin typeface="Tahoma" panose="02020603050405020304" pitchFamily="2"/>
              </a:rPr>
              <a:t>Secondo </a:t>
            </a:r>
            <a:r>
              <a:rPr lang="it-IT" sz="1050" dirty="0" err="1">
                <a:solidFill>
                  <a:srgbClr val="000000"/>
                </a:solidFill>
                <a:latin typeface="Tahoma" panose="02020603050405020304" pitchFamily="2"/>
              </a:rPr>
              <a:t>Solón</a:t>
            </a:r>
            <a:r>
              <a:rPr lang="it-IT" sz="1050" dirty="0">
                <a:solidFill>
                  <a:srgbClr val="000000"/>
                </a:solidFill>
                <a:latin typeface="Tahoma" panose="02020603050405020304" pitchFamily="2"/>
              </a:rPr>
              <a:t>, i negoziati sono caratterizzati da una mancanza di logica - invece di fissare obiettivi specifici di riduzione delle emissioni - lasciano a decisioni volontarie</a:t>
            </a:r>
            <a:endParaRPr lang="it-IT" sz="1050" spc="0" dirty="0">
              <a:solidFill>
                <a:srgbClr val="000000"/>
              </a:solidFill>
              <a:latin typeface="Tahoma" panose="02020603050405020304" pitchFamily="2"/>
            </a:endParaRPr>
          </a:p>
        </p:txBody>
      </p:sp>
      <p:sp>
        <p:nvSpPr>
          <p:cNvPr id="7" name="Segnaposto testo 6"/>
          <p:cNvSpPr>
            <a:spLocks noGrp="1"/>
          </p:cNvSpPr>
          <p:nvPr>
            <p:ph type="body" idx="10"/>
          </p:nvPr>
        </p:nvSpPr>
        <p:spPr>
          <a:xfrm>
            <a:off x="2445385" y="2390139"/>
            <a:ext cx="2008505" cy="5063283"/>
          </a:xfrm>
          <a:prstGeom prst="rect">
            <a:avLst/>
          </a:prstGeom>
          <a:noFill/>
          <a:ln w="0" cmpd="sng">
            <a:noFill/>
            <a:prstDash val="solid"/>
          </a:ln>
        </p:spPr>
        <p:txBody>
          <a:bodyPr vert="horz" lIns="0" tIns="2540" rIns="0" bIns="0" anchor="t"/>
          <a:lstStyle/>
          <a:p>
            <a:pPr marL="0" marR="0" indent="0" algn="l">
              <a:lnSpc>
                <a:spcPts val="1300"/>
              </a:lnSpc>
              <a:spcAft>
                <a:spcPts val="0"/>
              </a:spcAft>
            </a:pPr>
            <a:r>
              <a:rPr lang="it-IT" sz="1050" dirty="0">
                <a:solidFill>
                  <a:srgbClr val="000000"/>
                </a:solidFill>
                <a:latin typeface="Tahoma" panose="02020603050405020304" pitchFamily="2"/>
              </a:rPr>
              <a:t>i paesi coinvolti, che portano quasi sempre a risultati mediocri. Egli chiama questa tendenza "metodologia del laissez-faire".</a:t>
            </a:r>
          </a:p>
          <a:p>
            <a:pPr marL="0" marR="0" indent="0" algn="l">
              <a:lnSpc>
                <a:spcPts val="1300"/>
              </a:lnSpc>
              <a:spcAft>
                <a:spcPts val="0"/>
              </a:spcAft>
            </a:pPr>
            <a:r>
              <a:rPr lang="it-IT" sz="1050" dirty="0">
                <a:solidFill>
                  <a:srgbClr val="000000"/>
                </a:solidFill>
                <a:latin typeface="Tahoma" panose="02020603050405020304" pitchFamily="2"/>
              </a:rPr>
              <a:t>In nessun punto degli accordi sul clima è scritto che dobbiamo districarci dal modello </a:t>
            </a:r>
            <a:r>
              <a:rPr lang="it-IT" sz="1050" dirty="0" err="1">
                <a:solidFill>
                  <a:srgbClr val="000000"/>
                </a:solidFill>
                <a:latin typeface="Tahoma" panose="02020603050405020304" pitchFamily="2"/>
              </a:rPr>
              <a:t>estrattivista</a:t>
            </a:r>
            <a:r>
              <a:rPr lang="it-IT" sz="1050" dirty="0">
                <a:solidFill>
                  <a:srgbClr val="000000"/>
                </a:solidFill>
                <a:latin typeface="Tahoma" panose="02020603050405020304" pitchFamily="2"/>
              </a:rPr>
              <a:t>. Eppure, tutti gli esperti ci ricordano continuamente che l'80% delle riserve conosciute di combustibili fossili deve rimanere nel terreno se vogliamo evitare il peggior scenario di riscaldamento globale.</a:t>
            </a:r>
          </a:p>
          <a:p>
            <a:pPr marL="0" marR="0" indent="0" algn="l">
              <a:lnSpc>
                <a:spcPts val="1300"/>
              </a:lnSpc>
              <a:spcAft>
                <a:spcPts val="0"/>
              </a:spcAft>
            </a:pPr>
            <a:r>
              <a:rPr lang="it-IT" sz="1050" dirty="0">
                <a:solidFill>
                  <a:srgbClr val="000000"/>
                </a:solidFill>
                <a:latin typeface="Tahoma" panose="02020603050405020304" pitchFamily="2"/>
              </a:rPr>
              <a:t>Inoltre, continua </a:t>
            </a:r>
            <a:r>
              <a:rPr lang="it-IT" sz="1050" dirty="0" err="1">
                <a:solidFill>
                  <a:srgbClr val="000000"/>
                </a:solidFill>
                <a:latin typeface="Tahoma" panose="02020603050405020304" pitchFamily="2"/>
              </a:rPr>
              <a:t>Solón</a:t>
            </a:r>
            <a:r>
              <a:rPr lang="it-IT" sz="1050" dirty="0">
                <a:solidFill>
                  <a:srgbClr val="000000"/>
                </a:solidFill>
                <a:latin typeface="Tahoma" panose="02020603050405020304" pitchFamily="2"/>
              </a:rPr>
              <a:t>, concentrandosi sulle emissioni di gas a effetto serra prodotte in paesi, gli accordi sul clima trascurano completamente le emissioni che vengono consumate attraverso le importazioni di beni fabbricati in altri paesi. Le emissioni di gas a effetto serra finiscono per essere spostate piuttosto che ridotte. </a:t>
            </a:r>
          </a:p>
          <a:p>
            <a:pPr marL="0" marR="0" indent="0" algn="l">
              <a:lnSpc>
                <a:spcPts val="1300"/>
              </a:lnSpc>
              <a:spcAft>
                <a:spcPts val="0"/>
              </a:spcAft>
            </a:pPr>
            <a:r>
              <a:rPr lang="it-IT" sz="1050" dirty="0">
                <a:solidFill>
                  <a:srgbClr val="000000"/>
                </a:solidFill>
                <a:latin typeface="Tahoma" panose="02020603050405020304" pitchFamily="2"/>
              </a:rPr>
              <a:t>L'ex negoziatore attacca un processo che, a suo avviso, non affronta realmente le cause strutturali dei cambiamenti climatici. </a:t>
            </a:r>
            <a:endParaRPr lang="it-IT" sz="1050" spc="0" dirty="0">
              <a:solidFill>
                <a:srgbClr val="000000"/>
              </a:solidFill>
              <a:latin typeface="Tahoma" panose="02020603050405020304" pitchFamily="2"/>
            </a:endParaRPr>
          </a:p>
        </p:txBody>
      </p:sp>
      <p:sp>
        <p:nvSpPr>
          <p:cNvPr id="8" name="Segnaposto testo 7"/>
          <p:cNvSpPr>
            <a:spLocks noGrp="1"/>
          </p:cNvSpPr>
          <p:nvPr>
            <p:ph type="body" idx="10"/>
          </p:nvPr>
        </p:nvSpPr>
        <p:spPr>
          <a:xfrm>
            <a:off x="4594860" y="2428240"/>
            <a:ext cx="2008505" cy="4818380"/>
          </a:xfrm>
          <a:prstGeom prst="rect">
            <a:avLst/>
          </a:prstGeom>
          <a:noFill/>
          <a:ln w="0" cmpd="sng">
            <a:noFill/>
            <a:prstDash val="solid"/>
          </a:ln>
        </p:spPr>
        <p:txBody>
          <a:bodyPr vert="horz" lIns="0" tIns="2540" rIns="0" bIns="0" anchor="t"/>
          <a:lstStyle/>
          <a:p>
            <a:pPr marL="0" marR="0" indent="0" algn="l">
              <a:lnSpc>
                <a:spcPts val="1300"/>
              </a:lnSpc>
              <a:spcAft>
                <a:spcPts val="0"/>
              </a:spcAft>
            </a:pPr>
            <a:r>
              <a:rPr lang="it-IT" sz="1150" spc="-10" dirty="0">
                <a:solidFill>
                  <a:srgbClr val="000000"/>
                </a:solidFill>
                <a:latin typeface="Arial" panose="02020603050405020304" pitchFamily="2"/>
              </a:rPr>
              <a:t>Piuttosto, si concentra sulla gestione degli effetti negativi previsti.</a:t>
            </a:r>
          </a:p>
          <a:p>
            <a:pPr marL="0" marR="0" indent="0" algn="l">
              <a:lnSpc>
                <a:spcPts val="1300"/>
              </a:lnSpc>
              <a:spcAft>
                <a:spcPts val="0"/>
              </a:spcAft>
            </a:pPr>
            <a:r>
              <a:rPr lang="it-IT" sz="1150" spc="-10" dirty="0">
                <a:solidFill>
                  <a:srgbClr val="000000"/>
                </a:solidFill>
                <a:latin typeface="Arial" panose="02020603050405020304" pitchFamily="2"/>
              </a:rPr>
              <a:t>Ma le sue critiche vanno oltre quando sostiene che gli accordi sul clima sono progettati per accogliere le grandi imprese in quanto non impongono ostacoli al libero commercio o all'estrazione di combustibili fossili.</a:t>
            </a:r>
          </a:p>
          <a:p>
            <a:pPr marL="0" marR="0" indent="0" algn="l">
              <a:lnSpc>
                <a:spcPts val="1300"/>
              </a:lnSpc>
              <a:spcAft>
                <a:spcPts val="0"/>
              </a:spcAft>
            </a:pPr>
            <a:r>
              <a:rPr lang="it-IT" sz="1150" spc="-10" dirty="0">
                <a:solidFill>
                  <a:srgbClr val="000000"/>
                </a:solidFill>
                <a:latin typeface="Arial" panose="02020603050405020304" pitchFamily="2"/>
              </a:rPr>
              <a:t>Altri osservatori hanno sottolineato che questa tendenza a favorire il diritto commerciale rispetto al diritto ambientale risale a molto tempo fa e si è sviluppato nel corso dei trattati internazionali.(23) In effetti, dalla sua adozione nel 1995, la Convenzione quadro sui cambiamenti climatici affermava, all'articolo 3.5, che</a:t>
            </a:r>
          </a:p>
          <a:p>
            <a:pPr marL="0" marR="0" indent="0" algn="l">
              <a:lnSpc>
                <a:spcPts val="1300"/>
              </a:lnSpc>
              <a:spcAft>
                <a:spcPts val="0"/>
              </a:spcAft>
            </a:pPr>
            <a:r>
              <a:rPr lang="it-IT" sz="1150" i="1" spc="-10" dirty="0">
                <a:solidFill>
                  <a:srgbClr val="000000"/>
                </a:solidFill>
                <a:latin typeface="Arial" panose="02020603050405020304" pitchFamily="2"/>
              </a:rPr>
              <a:t>"Le misure adottate per combattere i cambiamenti climatici [...] non dovrebbero" costituire un mezzo arbitrario</a:t>
            </a:r>
          </a:p>
          <a:p>
            <a:pPr marL="0" marR="0" indent="0" algn="l">
              <a:lnSpc>
                <a:spcPts val="1300"/>
              </a:lnSpc>
              <a:spcAft>
                <a:spcPts val="0"/>
              </a:spcAft>
            </a:pPr>
            <a:r>
              <a:rPr lang="it-IT" sz="1150" i="1" spc="-10" dirty="0">
                <a:solidFill>
                  <a:srgbClr val="000000"/>
                </a:solidFill>
                <a:latin typeface="Arial" panose="02020603050405020304" pitchFamily="2"/>
              </a:rPr>
              <a:t>(continua)</a:t>
            </a:r>
          </a:p>
        </p:txBody>
      </p:sp>
      <p:sp>
        <p:nvSpPr>
          <p:cNvPr id="9" name="Segnaposto testo 8"/>
          <p:cNvSpPr>
            <a:spLocks noGrp="1"/>
          </p:cNvSpPr>
          <p:nvPr>
            <p:ph type="body" idx="10"/>
          </p:nvPr>
        </p:nvSpPr>
        <p:spPr>
          <a:xfrm>
            <a:off x="6927850" y="6931025"/>
            <a:ext cx="475615" cy="631190"/>
          </a:xfrm>
          <a:prstGeom prst="rect">
            <a:avLst/>
          </a:prstGeom>
          <a:solidFill>
            <a:srgbClr val="00ADB6"/>
          </a:solidFill>
          <a:ln w="0" cmpd="sng">
            <a:noFill/>
            <a:prstDash val="solid"/>
          </a:ln>
        </p:spPr>
        <p:txBody>
          <a:bodyPr vert="horz" lIns="0" tIns="20955" rIns="0" bIns="0" anchor="t"/>
          <a:lstStyle/>
          <a:p>
            <a:pPr marL="91440" marR="0" indent="0" algn="l">
              <a:lnSpc>
                <a:spcPts val="2000"/>
              </a:lnSpc>
              <a:spcAft>
                <a:spcPts val="2765"/>
              </a:spcAft>
            </a:pPr>
            <a:r>
              <a:rPr lang="it-IT" sz="1750" b="1" spc="165">
                <a:solidFill>
                  <a:srgbClr val="FFFFFF"/>
                </a:solidFill>
                <a:latin typeface="Arial" panose="02020603050405020304" pitchFamily="2"/>
              </a:rPr>
              <a:t>19 </a:t>
            </a:r>
          </a:p>
        </p:txBody>
      </p:sp>
      <p:sp>
        <p:nvSpPr>
          <p:cNvPr id="12" name="Segnaposto testo 11"/>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9" name="Immagine 8"/>
          <p:cNvPicPr/>
          <p:nvPr/>
        </p:nvPicPr>
        <p:blipFill>
          <a:blip r:embed="rId2"/>
          <a:stretch>
            <a:fillRect/>
          </a:stretch>
        </p:blipFill>
        <p:spPr>
          <a:xfrm>
            <a:off x="3087370" y="5081270"/>
            <a:ext cx="2002790" cy="1292225"/>
          </a:xfrm>
          <a:prstGeom prst="rect">
            <a:avLst/>
          </a:prstGeom>
        </p:spPr>
      </p:pic>
      <p:pic>
        <p:nvPicPr>
          <p:cNvPr id="13" name="Immagine 12"/>
          <p:cNvPicPr/>
          <p:nvPr/>
        </p:nvPicPr>
        <p:blipFill>
          <a:blip r:embed="rId3"/>
          <a:stretch>
            <a:fillRect/>
          </a:stretch>
        </p:blipFill>
        <p:spPr>
          <a:xfrm>
            <a:off x="146050" y="73025"/>
            <a:ext cx="600710" cy="6614160"/>
          </a:xfrm>
          <a:prstGeom prst="rect">
            <a:avLst/>
          </a:prstGeom>
        </p:spPr>
      </p:pic>
      <p:sp>
        <p:nvSpPr>
          <p:cNvPr id="2" name="Segnaposto testo 1"/>
          <p:cNvSpPr>
            <a:spLocks noGrp="1"/>
          </p:cNvSpPr>
          <p:nvPr>
            <p:ph type="body" idx="10"/>
          </p:nvPr>
        </p:nvSpPr>
        <p:spPr>
          <a:xfrm>
            <a:off x="901065" y="695959"/>
            <a:ext cx="2008505" cy="1605916"/>
          </a:xfrm>
          <a:prstGeom prst="rect">
            <a:avLst/>
          </a:prstGeom>
          <a:noFill/>
          <a:ln w="0" cmpd="sng">
            <a:noFill/>
            <a:prstDash val="solid"/>
          </a:ln>
        </p:spPr>
        <p:txBody>
          <a:bodyPr vert="horz" lIns="0" tIns="6350" rIns="0" bIns="0" anchor="t"/>
          <a:lstStyle/>
          <a:p>
            <a:pPr marL="45720" marR="137160" indent="0" algn="l">
              <a:lnSpc>
                <a:spcPts val="1300"/>
              </a:lnSpc>
              <a:spcAft>
                <a:spcPts val="0"/>
              </a:spcAft>
            </a:pPr>
            <a:r>
              <a:rPr lang="it-IT" sz="1050" i="1" dirty="0">
                <a:solidFill>
                  <a:srgbClr val="000000"/>
                </a:solidFill>
                <a:latin typeface="Tahoma" panose="02020603050405020304" pitchFamily="2"/>
              </a:rPr>
              <a:t>o  una discriminazione ingiustificabile o una restrizione dissimulata al commercio internazionale</a:t>
            </a:r>
            <a:r>
              <a:rPr lang="it-IT" sz="1050" b="1" dirty="0">
                <a:solidFill>
                  <a:srgbClr val="000000"/>
                </a:solidFill>
                <a:latin typeface="Tahoma" panose="02020603050405020304" pitchFamily="2"/>
              </a:rPr>
              <a:t>. "</a:t>
            </a:r>
          </a:p>
          <a:p>
            <a:pPr marL="45720" marR="137160" indent="0" algn="l">
              <a:lnSpc>
                <a:spcPts val="1300"/>
              </a:lnSpc>
              <a:spcAft>
                <a:spcPts val="0"/>
              </a:spcAft>
            </a:pPr>
            <a:r>
              <a:rPr lang="it-IT" sz="1050" dirty="0">
                <a:solidFill>
                  <a:srgbClr val="000000"/>
                </a:solidFill>
                <a:latin typeface="Tahoma" panose="02020603050405020304" pitchFamily="2"/>
              </a:rPr>
              <a:t>Da questo punto di vista, la santificazione del commercio e la liberalizzazione degli investimenti nei Paesi</a:t>
            </a:r>
            <a:endParaRPr lang="it-IT" sz="1050" spc="0" dirty="0">
              <a:solidFill>
                <a:srgbClr val="000000"/>
              </a:solidFill>
              <a:latin typeface="Tahoma" panose="02020603050405020304" pitchFamily="2"/>
            </a:endParaRPr>
          </a:p>
        </p:txBody>
      </p:sp>
      <p:sp>
        <p:nvSpPr>
          <p:cNvPr id="3" name="Segnaposto testo 2"/>
          <p:cNvSpPr>
            <a:spLocks noGrp="1"/>
          </p:cNvSpPr>
          <p:nvPr>
            <p:ph type="body" idx="10"/>
          </p:nvPr>
        </p:nvSpPr>
        <p:spPr>
          <a:xfrm>
            <a:off x="3093720" y="695960"/>
            <a:ext cx="2008505" cy="1149350"/>
          </a:xfrm>
          <a:prstGeom prst="rect">
            <a:avLst/>
          </a:prstGeom>
          <a:noFill/>
          <a:ln w="0" cmpd="sng">
            <a:noFill/>
            <a:prstDash val="solid"/>
          </a:ln>
        </p:spPr>
        <p:txBody>
          <a:bodyPr vert="horz" lIns="0" tIns="635" rIns="0" bIns="0" anchor="t"/>
          <a:lstStyle/>
          <a:p>
            <a:pPr marL="0" marR="0" indent="0" algn="l">
              <a:lnSpc>
                <a:spcPts val="1300"/>
              </a:lnSpc>
              <a:spcAft>
                <a:spcPts val="0"/>
              </a:spcAft>
            </a:pPr>
            <a:r>
              <a:rPr lang="it-IT" sz="1050" dirty="0">
                <a:solidFill>
                  <a:srgbClr val="000000"/>
                </a:solidFill>
                <a:latin typeface="Tahoma" panose="02020603050405020304" pitchFamily="2"/>
              </a:rPr>
              <a:t>giuridicamente più sguarniti indebolisce gli standard ambientali e ostacola la transizione verso economie a basse emissioni di carbonio.</a:t>
            </a:r>
          </a:p>
          <a:p>
            <a:pPr marL="0" marR="0" indent="0" algn="l">
              <a:lnSpc>
                <a:spcPts val="1300"/>
              </a:lnSpc>
              <a:spcAft>
                <a:spcPts val="0"/>
              </a:spcAft>
            </a:pPr>
            <a:r>
              <a:rPr lang="it-IT" sz="1050" dirty="0">
                <a:solidFill>
                  <a:srgbClr val="000000"/>
                </a:solidFill>
                <a:latin typeface="Tahoma" panose="02020603050405020304" pitchFamily="2"/>
              </a:rPr>
              <a:t>Tali critiche si allineano alla visione di Naomi Klein e di altri</a:t>
            </a:r>
            <a:endParaRPr lang="it-IT" sz="1050" spc="0" dirty="0">
              <a:solidFill>
                <a:srgbClr val="000000"/>
              </a:solidFill>
              <a:latin typeface="Tahoma" panose="02020603050405020304" pitchFamily="2"/>
            </a:endParaRPr>
          </a:p>
        </p:txBody>
      </p:sp>
      <p:sp>
        <p:nvSpPr>
          <p:cNvPr id="4" name="Segnaposto testo 3"/>
          <p:cNvSpPr>
            <a:spLocks noGrp="1"/>
          </p:cNvSpPr>
          <p:nvPr>
            <p:ph type="body" idx="10"/>
          </p:nvPr>
        </p:nvSpPr>
        <p:spPr>
          <a:xfrm>
            <a:off x="5102616" y="718185"/>
            <a:ext cx="2008505" cy="838835"/>
          </a:xfrm>
          <a:prstGeom prst="rect">
            <a:avLst/>
          </a:prstGeom>
          <a:noFill/>
          <a:ln w="0" cmpd="sng">
            <a:noFill/>
            <a:prstDash val="solid"/>
          </a:ln>
        </p:spPr>
        <p:txBody>
          <a:bodyPr vert="horz" lIns="0" tIns="635" rIns="0" bIns="0" anchor="t"/>
          <a:lstStyle/>
          <a:p>
            <a:pPr marL="0" marR="137160" indent="0" algn="l">
              <a:lnSpc>
                <a:spcPts val="1300"/>
              </a:lnSpc>
              <a:spcAft>
                <a:spcPts val="0"/>
              </a:spcAft>
            </a:pPr>
            <a:r>
              <a:rPr lang="it-IT" sz="1050" dirty="0">
                <a:solidFill>
                  <a:srgbClr val="000000"/>
                </a:solidFill>
                <a:latin typeface="Tahoma" panose="02020603050405020304" pitchFamily="2"/>
              </a:rPr>
              <a:t>pensatori attivisti, per i quali la risoluzione della crisi climatica può essere raggiunta solo attraverso una sfida all'ordine economico neoliberista</a:t>
            </a:r>
            <a:endParaRPr lang="it-IT" sz="1050" spc="0" dirty="0">
              <a:solidFill>
                <a:srgbClr val="000000"/>
              </a:solidFill>
              <a:latin typeface="Tahoma" panose="02020603050405020304" pitchFamily="2"/>
            </a:endParaRPr>
          </a:p>
        </p:txBody>
      </p:sp>
      <p:sp>
        <p:nvSpPr>
          <p:cNvPr id="5" name="Segnaposto testo 4"/>
          <p:cNvSpPr>
            <a:spLocks noGrp="1"/>
          </p:cNvSpPr>
          <p:nvPr>
            <p:ph type="body" idx="10"/>
          </p:nvPr>
        </p:nvSpPr>
        <p:spPr>
          <a:xfrm>
            <a:off x="937895" y="2301875"/>
            <a:ext cx="5253355" cy="569595"/>
          </a:xfrm>
          <a:prstGeom prst="rect">
            <a:avLst/>
          </a:prstGeom>
          <a:noFill/>
          <a:ln w="0" cmpd="sng">
            <a:noFill/>
            <a:prstDash val="solid"/>
          </a:ln>
        </p:spPr>
        <p:txBody>
          <a:bodyPr vert="horz" lIns="0" tIns="0" rIns="0" bIns="0" anchor="t"/>
          <a:lstStyle/>
          <a:p>
            <a:pPr marL="0" marR="320040" indent="0" algn="l">
              <a:lnSpc>
                <a:spcPts val="2200"/>
              </a:lnSpc>
              <a:spcAft>
                <a:spcPts val="0"/>
              </a:spcAft>
            </a:pPr>
            <a:r>
              <a:rPr lang="it-IT" sz="1650" b="1" dirty="0">
                <a:solidFill>
                  <a:srgbClr val="00ADB6"/>
                </a:solidFill>
                <a:latin typeface="Tahoma" panose="02020603050405020304" pitchFamily="2"/>
              </a:rPr>
              <a:t>Il movimento sindacale e la lotta per una giusta transizione</a:t>
            </a:r>
            <a:endParaRPr lang="it-IT" sz="1650" b="1" spc="0" dirty="0">
              <a:solidFill>
                <a:srgbClr val="00ADB6"/>
              </a:solidFill>
              <a:latin typeface="Tahoma" panose="02020603050405020304" pitchFamily="2"/>
            </a:endParaRPr>
          </a:p>
        </p:txBody>
      </p:sp>
      <p:sp>
        <p:nvSpPr>
          <p:cNvPr id="6" name="Segnaposto testo 5"/>
          <p:cNvSpPr>
            <a:spLocks noGrp="1"/>
          </p:cNvSpPr>
          <p:nvPr>
            <p:ph type="body" idx="10"/>
          </p:nvPr>
        </p:nvSpPr>
        <p:spPr>
          <a:xfrm>
            <a:off x="892175" y="3133724"/>
            <a:ext cx="2008505" cy="4255903"/>
          </a:xfrm>
          <a:prstGeom prst="rect">
            <a:avLst/>
          </a:prstGeom>
          <a:noFill/>
          <a:ln w="0" cmpd="sng">
            <a:noFill/>
            <a:prstDash val="solid"/>
          </a:ln>
        </p:spPr>
        <p:txBody>
          <a:bodyPr vert="horz" lIns="0" tIns="8890" rIns="0" bIns="0" anchor="t"/>
          <a:lstStyle/>
          <a:p>
            <a:pPr marL="45720" marR="0" indent="0" algn="l">
              <a:lnSpc>
                <a:spcPts val="1300"/>
              </a:lnSpc>
              <a:spcAft>
                <a:spcPts val="0"/>
              </a:spcAft>
            </a:pPr>
            <a:r>
              <a:rPr lang="it-IT" sz="1050" spc="30" dirty="0">
                <a:solidFill>
                  <a:srgbClr val="000000"/>
                </a:solidFill>
                <a:latin typeface="Tahoma" panose="02020603050405020304" pitchFamily="2"/>
              </a:rPr>
              <a:t>I sindacati, da parte loro, hanno anche criticato gli accordi sul clima, ma partecipano comunque alle conferenze dell'UNFCCC. Il loro lavoro di advocacy mira a garantire che i diritti e gli interessi dei lavoratori siano presi in considerazione durante i negoziati.</a:t>
            </a:r>
          </a:p>
          <a:p>
            <a:pPr marL="45720" marR="0" indent="0" algn="l">
              <a:lnSpc>
                <a:spcPts val="1300"/>
              </a:lnSpc>
              <a:spcAft>
                <a:spcPts val="0"/>
              </a:spcAft>
            </a:pPr>
            <a:r>
              <a:rPr lang="it-IT" sz="1050" spc="30" dirty="0">
                <a:solidFill>
                  <a:srgbClr val="000000"/>
                </a:solidFill>
                <a:latin typeface="Tahoma" panose="02020603050405020304" pitchFamily="2"/>
              </a:rPr>
              <a:t>Lo </a:t>
            </a:r>
            <a:r>
              <a:rPr lang="it-IT" sz="1050" b="1" spc="30" dirty="0">
                <a:solidFill>
                  <a:srgbClr val="000000"/>
                </a:solidFill>
                <a:latin typeface="Tahoma" panose="02020603050405020304" pitchFamily="2"/>
              </a:rPr>
              <a:t>slogan "Non ci sono lavori su un pianeta morto" sintetizza sinteticamente le opinioni della Confederazione internazionale dei sindacati (ITUC). </a:t>
            </a:r>
            <a:r>
              <a:rPr lang="it-IT" sz="1050" spc="30" dirty="0">
                <a:solidFill>
                  <a:srgbClr val="000000"/>
                </a:solidFill>
                <a:latin typeface="Tahoma" panose="02020603050405020304" pitchFamily="2"/>
              </a:rPr>
              <a:t>Sottolinea l'importanza della giustizia climatica e della trasformazione industriale verso un'economia globale a basse emissioni di carbonio.</a:t>
            </a:r>
          </a:p>
          <a:p>
            <a:pPr marL="45720" marR="0" indent="0" algn="l">
              <a:lnSpc>
                <a:spcPts val="1300"/>
              </a:lnSpc>
              <a:spcAft>
                <a:spcPts val="0"/>
              </a:spcAft>
            </a:pPr>
            <a:r>
              <a:rPr lang="it-IT" sz="1050" spc="30" dirty="0">
                <a:solidFill>
                  <a:srgbClr val="000000"/>
                </a:solidFill>
                <a:latin typeface="Tahoma" panose="02020603050405020304" pitchFamily="2"/>
              </a:rPr>
              <a:t>La prima dichiarazione sul clima del movimento sindacale internazionale risale al</a:t>
            </a:r>
          </a:p>
        </p:txBody>
      </p:sp>
      <p:sp>
        <p:nvSpPr>
          <p:cNvPr id="7" name="Segnaposto testo 6"/>
          <p:cNvSpPr>
            <a:spLocks noGrp="1"/>
          </p:cNvSpPr>
          <p:nvPr>
            <p:ph type="body" idx="10"/>
          </p:nvPr>
        </p:nvSpPr>
        <p:spPr>
          <a:xfrm>
            <a:off x="3084830" y="3133725"/>
            <a:ext cx="2008505" cy="1947545"/>
          </a:xfrm>
          <a:prstGeom prst="rect">
            <a:avLst/>
          </a:prstGeom>
          <a:noFill/>
          <a:ln w="0" cmpd="sng">
            <a:noFill/>
            <a:prstDash val="solid"/>
          </a:ln>
        </p:spPr>
        <p:txBody>
          <a:bodyPr vert="horz" lIns="0" tIns="6985" rIns="0" bIns="0" anchor="t"/>
          <a:lstStyle/>
          <a:p>
            <a:pPr marL="45720" marR="0" indent="0" algn="l">
              <a:lnSpc>
                <a:spcPts val="1300"/>
              </a:lnSpc>
              <a:spcAft>
                <a:spcPts val="710"/>
              </a:spcAft>
            </a:pPr>
            <a:r>
              <a:rPr lang="it-IT" sz="1050" dirty="0">
                <a:solidFill>
                  <a:srgbClr val="000000"/>
                </a:solidFill>
                <a:latin typeface="Tahoma" panose="02020603050405020304" pitchFamily="2"/>
              </a:rPr>
              <a:t>2006, data di fondazione dell'ITUC. Successivamente, ha perfezionato le sue posizioni e strutturato la sua partecipazione a assemblee speciali, congressi sindacali e COP. Questa partecipazione raggiunse l'apice alla COP21 di Parigi, alla quale parteciparono 400 leader sindacali di tutto il mondo.</a:t>
            </a:r>
            <a:endParaRPr lang="it-IT" sz="1050" spc="0" dirty="0">
              <a:solidFill>
                <a:srgbClr val="000000"/>
              </a:solidFill>
              <a:latin typeface="Tahoma" panose="02020603050405020304" pitchFamily="2"/>
            </a:endParaRPr>
          </a:p>
        </p:txBody>
      </p:sp>
      <p:sp>
        <p:nvSpPr>
          <p:cNvPr id="10" name="Segnaposto testo 9"/>
          <p:cNvSpPr>
            <a:spLocks noGrp="1"/>
          </p:cNvSpPr>
          <p:nvPr>
            <p:ph type="body" idx="10"/>
          </p:nvPr>
        </p:nvSpPr>
        <p:spPr>
          <a:xfrm>
            <a:off x="3084830" y="6550660"/>
            <a:ext cx="2008505" cy="503555"/>
          </a:xfrm>
          <a:prstGeom prst="rect">
            <a:avLst/>
          </a:prstGeom>
          <a:noFill/>
          <a:ln w="0" cmpd="sng">
            <a:noFill/>
            <a:prstDash val="solid"/>
          </a:ln>
        </p:spPr>
        <p:txBody>
          <a:bodyPr vert="horz" lIns="0" tIns="635" rIns="0" bIns="0" anchor="t"/>
          <a:lstStyle/>
          <a:p>
            <a:pPr marL="45720" marR="0" indent="0" algn="l">
              <a:lnSpc>
                <a:spcPts val="1300"/>
              </a:lnSpc>
              <a:spcAft>
                <a:spcPts val="0"/>
              </a:spcAft>
            </a:pPr>
            <a:r>
              <a:rPr lang="it-IT" sz="1050" dirty="0">
                <a:solidFill>
                  <a:srgbClr val="000000"/>
                </a:solidFill>
                <a:latin typeface="Tahoma" panose="02020603050405020304" pitchFamily="2"/>
              </a:rPr>
              <a:t>Ma cosa si intende per "giusta transizione"? Secondo l'ITUC, è un:</a:t>
            </a:r>
            <a:endParaRPr lang="it-IT" sz="1050" spc="0" dirty="0">
              <a:solidFill>
                <a:srgbClr val="000000"/>
              </a:solidFill>
              <a:latin typeface="Tahoma" panose="02020603050405020304" pitchFamily="2"/>
            </a:endParaRPr>
          </a:p>
        </p:txBody>
      </p:sp>
      <p:sp>
        <p:nvSpPr>
          <p:cNvPr id="11" name="Segnaposto testo 10"/>
          <p:cNvSpPr>
            <a:spLocks noGrp="1"/>
          </p:cNvSpPr>
          <p:nvPr>
            <p:ph type="body" idx="10"/>
          </p:nvPr>
        </p:nvSpPr>
        <p:spPr>
          <a:xfrm>
            <a:off x="5413539" y="2307117"/>
            <a:ext cx="2008505" cy="4859227"/>
          </a:xfrm>
          <a:prstGeom prst="rect">
            <a:avLst/>
          </a:prstGeom>
          <a:noFill/>
          <a:ln w="0" cmpd="sng">
            <a:noFill/>
            <a:prstDash val="solid"/>
          </a:ln>
        </p:spPr>
        <p:txBody>
          <a:bodyPr vert="horz" lIns="0" tIns="8890" rIns="0" bIns="0" anchor="t"/>
          <a:lstStyle/>
          <a:p>
            <a:pPr marL="0" marR="274320" indent="0" algn="l">
              <a:lnSpc>
                <a:spcPts val="1300"/>
              </a:lnSpc>
              <a:spcAft>
                <a:spcPts val="0"/>
              </a:spcAft>
            </a:pPr>
            <a:r>
              <a:rPr lang="it-IT" sz="1050" b="1" spc="35" dirty="0">
                <a:solidFill>
                  <a:srgbClr val="000000"/>
                </a:solidFill>
                <a:latin typeface="Tahoma" panose="02020603050405020304" pitchFamily="2"/>
              </a:rPr>
              <a:t>"strategia globale presentata dal movimento sindacale globale per proteggere le persone i cui posti di lavoro, reddito e mezzi di sussistenza sono compromessi dalle politiche climatiche. </a:t>
            </a:r>
            <a:r>
              <a:rPr lang="it-IT" sz="1050" spc="35" dirty="0">
                <a:solidFill>
                  <a:srgbClr val="000000"/>
                </a:solidFill>
                <a:latin typeface="Tahoma" panose="02020603050405020304" pitchFamily="2"/>
              </a:rPr>
              <a:t>(24). La transizione verso un'economia sostenibile comporta, secondo l'ITUC, il sostegno ai lavoratori e alle comunità colpite dalla crisi climatica. Il lavoro dignitoso, nonché l'istruzione e la formazione sono fondamentali in tal senso. Oltre a promuovere la giustizia sociale, i potenziali vantaggi economici di tale transizione sono sempre più ben documentati. l'ITUC prevede $ 26 trilioni di dollari in potenziali guadagni economici in base all'economia del clima (continua), </a:t>
            </a:r>
          </a:p>
        </p:txBody>
      </p:sp>
      <p:sp>
        <p:nvSpPr>
          <p:cNvPr id="14" name="Segnaposto testo 13"/>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15" name="Segnaposto testo 14"/>
          <p:cNvSpPr>
            <a:spLocks noGrp="1"/>
          </p:cNvSpPr>
          <p:nvPr>
            <p:ph type="body" idx="10"/>
          </p:nvPr>
        </p:nvSpPr>
        <p:spPr>
          <a:xfrm>
            <a:off x="146050" y="6931025"/>
            <a:ext cx="485140" cy="631190"/>
          </a:xfrm>
          <a:prstGeom prst="rect">
            <a:avLst/>
          </a:prstGeom>
          <a:solidFill>
            <a:srgbClr val="00ADB6"/>
          </a:solidFill>
          <a:ln w="0" cmpd="sng">
            <a:noFill/>
            <a:prstDash val="solid"/>
          </a:ln>
        </p:spPr>
        <p:txBody>
          <a:bodyPr vert="horz" lIns="0" tIns="20320" rIns="0" bIns="0" anchor="t"/>
          <a:lstStyle/>
          <a:p>
            <a:pPr marL="91440" marR="0" indent="0" algn="l">
              <a:lnSpc>
                <a:spcPts val="2100"/>
              </a:lnSpc>
              <a:spcAft>
                <a:spcPts val="2750"/>
              </a:spcAft>
            </a:pPr>
            <a:r>
              <a:rPr lang="it-IT" sz="1800" b="1" spc="170">
                <a:solidFill>
                  <a:srgbClr val="FFFFFF"/>
                </a:solidFill>
                <a:latin typeface="Arial" panose="02020603050405020304" pitchFamily="2"/>
              </a:rPr>
              <a:t>20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4" name="Immagine 3"/>
          <p:cNvPicPr/>
          <p:nvPr/>
        </p:nvPicPr>
        <p:blipFill>
          <a:blip r:embed="rId2"/>
          <a:stretch>
            <a:fillRect/>
          </a:stretch>
        </p:blipFill>
        <p:spPr>
          <a:xfrm>
            <a:off x="6922135" y="73025"/>
            <a:ext cx="597535" cy="6614160"/>
          </a:xfrm>
          <a:prstGeom prst="rect">
            <a:avLst/>
          </a:prstGeom>
        </p:spPr>
      </p:pic>
      <p:sp>
        <p:nvSpPr>
          <p:cNvPr id="2" name="Segnaposto testo 1"/>
          <p:cNvSpPr>
            <a:spLocks noGrp="1"/>
          </p:cNvSpPr>
          <p:nvPr>
            <p:ph type="body" idx="10"/>
          </p:nvPr>
        </p:nvSpPr>
        <p:spPr>
          <a:xfrm>
            <a:off x="6927850" y="6931025"/>
            <a:ext cx="475615" cy="631190"/>
          </a:xfrm>
          <a:prstGeom prst="rect">
            <a:avLst/>
          </a:prstGeom>
          <a:solidFill>
            <a:srgbClr val="00ADB6"/>
          </a:solidFill>
          <a:ln w="0" cmpd="sng">
            <a:noFill/>
            <a:prstDash val="solid"/>
          </a:ln>
        </p:spPr>
        <p:txBody>
          <a:bodyPr vert="horz" lIns="0" tIns="20955" rIns="0" bIns="0" anchor="t"/>
          <a:lstStyle/>
          <a:p>
            <a:pPr marL="45720" marR="0" indent="0" algn="l">
              <a:lnSpc>
                <a:spcPts val="2000"/>
              </a:lnSpc>
              <a:spcAft>
                <a:spcPts val="2765"/>
              </a:spcAft>
            </a:pPr>
            <a:r>
              <a:rPr lang="it-IT" sz="1750" b="1" spc="120">
                <a:solidFill>
                  <a:srgbClr val="FFFFFF"/>
                </a:solidFill>
                <a:latin typeface="Arial" panose="02020603050405020304" pitchFamily="2"/>
              </a:rPr>
              <a:t>21 </a:t>
            </a:r>
          </a:p>
        </p:txBody>
      </p:sp>
      <p:sp>
        <p:nvSpPr>
          <p:cNvPr id="5" name="Segnaposto testo 4"/>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6" name="Segnaposto testo 5"/>
          <p:cNvSpPr>
            <a:spLocks noGrp="1"/>
          </p:cNvSpPr>
          <p:nvPr>
            <p:ph type="body" idx="10"/>
          </p:nvPr>
        </p:nvSpPr>
        <p:spPr>
          <a:xfrm>
            <a:off x="273050" y="695960"/>
            <a:ext cx="1986915" cy="5986780"/>
          </a:xfrm>
          <a:prstGeom prst="rect">
            <a:avLst/>
          </a:prstGeom>
          <a:noFill/>
          <a:ln w="0" cmpd="sng">
            <a:noFill/>
            <a:prstDash val="solid"/>
          </a:ln>
        </p:spPr>
        <p:txBody>
          <a:bodyPr vert="horz" lIns="0" tIns="1905" rIns="0" bIns="0" anchor="t"/>
          <a:lstStyle/>
          <a:p>
            <a:pPr marL="0" marR="0" indent="0" algn="l">
              <a:lnSpc>
                <a:spcPts val="1300"/>
              </a:lnSpc>
              <a:spcAft>
                <a:spcPts val="0"/>
              </a:spcAft>
            </a:pPr>
            <a:r>
              <a:rPr lang="it-IT" sz="1050" spc="30" dirty="0">
                <a:solidFill>
                  <a:srgbClr val="000000"/>
                </a:solidFill>
                <a:latin typeface="Tahoma" panose="02020603050405020304" pitchFamily="2"/>
              </a:rPr>
              <a:t>entro il 2030, il che porterebbe alla creazione di 65 milioni di posti di lavoro a basse emissioni di carbonio.</a:t>
            </a:r>
          </a:p>
          <a:p>
            <a:pPr marL="0" marR="0" indent="0" algn="l">
              <a:lnSpc>
                <a:spcPts val="1300"/>
              </a:lnSpc>
              <a:spcAft>
                <a:spcPts val="0"/>
              </a:spcAft>
            </a:pPr>
            <a:r>
              <a:rPr lang="it-IT" sz="1050" spc="30" dirty="0">
                <a:solidFill>
                  <a:srgbClr val="000000"/>
                </a:solidFill>
                <a:latin typeface="Tahoma" panose="02020603050405020304" pitchFamily="2"/>
              </a:rPr>
              <a:t>Naturalmente, a livello nazionale, il successo di tali politiche si basa su un processo di dialogo sociale continuo tra governi, datori di lavoro e sindacati. L'istituzione da parte dell'ITUC - e della Confederazione europea dei sindacati (CES) - del Just </a:t>
            </a:r>
            <a:r>
              <a:rPr lang="it-IT" sz="1050" spc="30" dirty="0" err="1">
                <a:solidFill>
                  <a:srgbClr val="000000"/>
                </a:solidFill>
                <a:latin typeface="Tahoma" panose="02020603050405020304" pitchFamily="2"/>
              </a:rPr>
              <a:t>Transition</a:t>
            </a:r>
            <a:r>
              <a:rPr lang="it-IT" sz="1050" spc="30" dirty="0">
                <a:solidFill>
                  <a:srgbClr val="000000"/>
                </a:solidFill>
                <a:latin typeface="Tahoma" panose="02020603050405020304" pitchFamily="2"/>
              </a:rPr>
              <a:t> Center di Bruxelles, in Belgio, affronta questa preoccupazione. Il Centro riunisce le parti interessate con l'obiettivo di pianificare il processo di transizione.</a:t>
            </a:r>
          </a:p>
          <a:p>
            <a:pPr marL="0" marR="0" indent="0" algn="l">
              <a:lnSpc>
                <a:spcPts val="1300"/>
              </a:lnSpc>
              <a:spcAft>
                <a:spcPts val="0"/>
              </a:spcAft>
            </a:pPr>
            <a:r>
              <a:rPr lang="it-IT" sz="1050" spc="30" dirty="0">
                <a:solidFill>
                  <a:srgbClr val="000000"/>
                </a:solidFill>
                <a:latin typeface="Tahoma" panose="02020603050405020304" pitchFamily="2"/>
              </a:rPr>
              <a:t>Va notato che, all'interno della comunità internazionale, la necessità di una giusta transizione ha ottenuto il riconoscimento dall'accordo di Parigi. Il lavoro intenso di patrocinio svolto dal movimento sindacale sta già dando i suoi frutti. La Dichiarazione della Slesia sulla solidarietà e la giusta transizione, un'iniziativa sindacale che è stata sostenuta dal governo polacco alla COP24, ha ricevuto il sostegno di 53 paesi, il che è abbastanza notevole.</a:t>
            </a:r>
          </a:p>
        </p:txBody>
      </p:sp>
      <p:sp>
        <p:nvSpPr>
          <p:cNvPr id="7" name="Segnaposto testo 6"/>
          <p:cNvSpPr>
            <a:spLocks noGrp="1"/>
          </p:cNvSpPr>
          <p:nvPr>
            <p:ph type="body" idx="10"/>
          </p:nvPr>
        </p:nvSpPr>
        <p:spPr>
          <a:xfrm>
            <a:off x="2487295" y="695960"/>
            <a:ext cx="1986915" cy="6076980"/>
          </a:xfrm>
          <a:prstGeom prst="rect">
            <a:avLst/>
          </a:prstGeom>
          <a:noFill/>
          <a:ln w="0" cmpd="sng">
            <a:noFill/>
            <a:prstDash val="solid"/>
          </a:ln>
        </p:spPr>
        <p:txBody>
          <a:bodyPr vert="horz" lIns="0" tIns="1905" rIns="0" bIns="0" anchor="t"/>
          <a:lstStyle/>
          <a:p>
            <a:pPr marL="0" marR="91440" indent="0" algn="l">
              <a:lnSpc>
                <a:spcPts val="1300"/>
              </a:lnSpc>
              <a:spcAft>
                <a:spcPts val="0"/>
              </a:spcAft>
            </a:pPr>
            <a:r>
              <a:rPr lang="it-IT" sz="1050" spc="20" dirty="0">
                <a:solidFill>
                  <a:srgbClr val="000000"/>
                </a:solidFill>
                <a:latin typeface="Tahoma" panose="02020603050405020304" pitchFamily="2"/>
              </a:rPr>
              <a:t>Ma resta ancora molto da fare, a partire dal convincere gli altri paesi a firmare la Dichiarazione. Inoltre, i risultati deludenti della COP24 di Katowice non hanno fatto nulla per attenuare il senso di urgenza.</a:t>
            </a:r>
          </a:p>
          <a:p>
            <a:pPr marL="0" marR="91440" indent="0" algn="l">
              <a:lnSpc>
                <a:spcPts val="1300"/>
              </a:lnSpc>
              <a:spcAft>
                <a:spcPts val="0"/>
              </a:spcAft>
            </a:pPr>
            <a:r>
              <a:rPr lang="it-IT" sz="1050" spc="20" dirty="0">
                <a:solidFill>
                  <a:srgbClr val="000000"/>
                </a:solidFill>
                <a:latin typeface="Tahoma" panose="02020603050405020304" pitchFamily="2"/>
              </a:rPr>
              <a:t>Da un lato, gli Stati non sono ancora d'accordo sull'aumento del loro livello di ambizione, il che consentirebbe di raggiungere l'obiettivo 1.5 °C accettato a livello internazionale. D'altro canto, la questione dei finanziamenti necessari previsti per il clima si sta ancora rivelando un ostacolo. La promessa fatta dai governi di stanziare 100 miliardi  $  all'anno per sostenere i paesi più vulnerabili deve essere mantenuta. La capacità di soddisfare le esigenze lampanti dell'emisfero SUD è passaggio di rito per qualsiasi politica climatica efficace.</a:t>
            </a:r>
          </a:p>
          <a:p>
            <a:pPr marL="0" marR="91440" indent="0" algn="l">
              <a:lnSpc>
                <a:spcPts val="1300"/>
              </a:lnSpc>
              <a:spcAft>
                <a:spcPts val="0"/>
              </a:spcAft>
            </a:pPr>
            <a:r>
              <a:rPr lang="it-IT" sz="1050" spc="20" dirty="0">
                <a:solidFill>
                  <a:srgbClr val="000000"/>
                </a:solidFill>
                <a:latin typeface="Tahoma" panose="02020603050405020304" pitchFamily="2"/>
              </a:rPr>
              <a:t>A questo proposito, la decisione del segretario generale ONU di tenere un vertice sul clima a settembre 2019 dovrebbe essere accolto L’IUC e il </a:t>
            </a:r>
            <a:r>
              <a:rPr lang="it-IT" sz="1050" spc="20" dirty="0" err="1">
                <a:solidFill>
                  <a:srgbClr val="000000"/>
                </a:solidFill>
                <a:latin typeface="Tahoma" panose="02020603050405020304" pitchFamily="2"/>
              </a:rPr>
              <a:t>il</a:t>
            </a:r>
            <a:r>
              <a:rPr lang="it-IT" sz="1050" spc="20" dirty="0">
                <a:solidFill>
                  <a:srgbClr val="000000"/>
                </a:solidFill>
                <a:latin typeface="Tahoma" panose="02020603050405020304" pitchFamily="2"/>
              </a:rPr>
              <a:t> movimento danno alla transizione giusta la</a:t>
            </a:r>
          </a:p>
          <a:p>
            <a:pPr marL="0" marR="91440" indent="0" algn="l">
              <a:lnSpc>
                <a:spcPts val="1300"/>
              </a:lnSpc>
              <a:spcAft>
                <a:spcPts val="0"/>
              </a:spcAft>
            </a:pPr>
            <a:r>
              <a:rPr lang="it-IT" sz="1050" spc="20" dirty="0">
                <a:solidFill>
                  <a:srgbClr val="000000"/>
                </a:solidFill>
                <a:latin typeface="Tahoma" panose="02020603050405020304" pitchFamily="2"/>
              </a:rPr>
              <a:t>massima priorità.</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4" name="Immagine 3"/>
          <p:cNvPicPr/>
          <p:nvPr/>
        </p:nvPicPr>
        <p:blipFill>
          <a:blip r:embed="rId2"/>
          <a:stretch>
            <a:fillRect/>
          </a:stretch>
        </p:blipFill>
        <p:spPr>
          <a:xfrm>
            <a:off x="146050" y="73025"/>
            <a:ext cx="600710" cy="6614160"/>
          </a:xfrm>
          <a:prstGeom prst="rect">
            <a:avLst/>
          </a:prstGeom>
        </p:spPr>
      </p:pic>
      <p:pic>
        <p:nvPicPr>
          <p:cNvPr id="11" name="Immagine 10"/>
          <p:cNvPicPr/>
          <p:nvPr/>
        </p:nvPicPr>
        <p:blipFill>
          <a:blip r:embed="rId3"/>
          <a:stretch>
            <a:fillRect/>
          </a:stretch>
        </p:blipFill>
        <p:spPr>
          <a:xfrm>
            <a:off x="3087370" y="4910455"/>
            <a:ext cx="4185285" cy="2291715"/>
          </a:xfrm>
          <a:prstGeom prst="rect">
            <a:avLst/>
          </a:prstGeom>
        </p:spPr>
      </p:pic>
      <p:sp>
        <p:nvSpPr>
          <p:cNvPr id="2" name="Segnaposto testo 1"/>
          <p:cNvSpPr>
            <a:spLocks noGrp="1"/>
          </p:cNvSpPr>
          <p:nvPr>
            <p:ph type="body" idx="10"/>
          </p:nvPr>
        </p:nvSpPr>
        <p:spPr>
          <a:xfrm>
            <a:off x="935989" y="63500"/>
            <a:ext cx="6053533" cy="1442085"/>
          </a:xfrm>
          <a:prstGeom prst="rect">
            <a:avLst/>
          </a:prstGeom>
          <a:noFill/>
          <a:ln w="0" cmpd="sng">
            <a:noFill/>
            <a:prstDash val="solid"/>
          </a:ln>
        </p:spPr>
        <p:txBody>
          <a:bodyPr vert="horz" lIns="0" tIns="573405" rIns="0" bIns="0" anchor="t"/>
          <a:lstStyle/>
          <a:p>
            <a:pPr marL="0" marR="0" indent="0" algn="just">
              <a:lnSpc>
                <a:spcPts val="2400"/>
              </a:lnSpc>
              <a:spcAft>
                <a:spcPts val="1990"/>
              </a:spcAft>
            </a:pPr>
            <a:r>
              <a:rPr lang="it-IT" sz="1650" b="1" dirty="0">
                <a:solidFill>
                  <a:srgbClr val="00ADB6"/>
                </a:solidFill>
                <a:latin typeface="Tahoma" panose="02020603050405020304" pitchFamily="2"/>
              </a:rPr>
              <a:t>Greta </a:t>
            </a:r>
            <a:r>
              <a:rPr lang="it-IT" sz="1650" b="1" dirty="0" err="1">
                <a:solidFill>
                  <a:srgbClr val="00ADB6"/>
                </a:solidFill>
                <a:latin typeface="Tahoma" panose="02020603050405020304" pitchFamily="2"/>
              </a:rPr>
              <a:t>Thunberg</a:t>
            </a:r>
            <a:r>
              <a:rPr lang="it-IT" sz="1650" b="1" dirty="0">
                <a:solidFill>
                  <a:srgbClr val="00ADB6"/>
                </a:solidFill>
                <a:latin typeface="Tahoma" panose="02020603050405020304" pitchFamily="2"/>
              </a:rPr>
              <a:t> e gli studenti per il clima: una lezione sulla cittadinanza globale</a:t>
            </a:r>
            <a:endParaRPr lang="it-IT" sz="1650" b="1" spc="0" dirty="0">
              <a:solidFill>
                <a:srgbClr val="00ADB6"/>
              </a:solidFill>
              <a:latin typeface="Tahoma" panose="02020603050405020304" pitchFamily="2"/>
            </a:endParaRPr>
          </a:p>
        </p:txBody>
      </p:sp>
      <p:sp>
        <p:nvSpPr>
          <p:cNvPr id="5" name="Segnaposto testo 4"/>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6" name="Segnaposto testo 5"/>
          <p:cNvSpPr>
            <a:spLocks noGrp="1"/>
          </p:cNvSpPr>
          <p:nvPr>
            <p:ph type="body" idx="10"/>
          </p:nvPr>
        </p:nvSpPr>
        <p:spPr>
          <a:xfrm>
            <a:off x="146050" y="6931025"/>
            <a:ext cx="485140" cy="631190"/>
          </a:xfrm>
          <a:prstGeom prst="rect">
            <a:avLst/>
          </a:prstGeom>
          <a:solidFill>
            <a:srgbClr val="00ADB6"/>
          </a:solidFill>
          <a:ln w="0" cmpd="sng">
            <a:noFill/>
            <a:prstDash val="solid"/>
          </a:ln>
        </p:spPr>
        <p:txBody>
          <a:bodyPr vert="horz" lIns="0" tIns="20320" rIns="0" bIns="0" anchor="t"/>
          <a:lstStyle/>
          <a:p>
            <a:pPr marL="91440" marR="0" indent="0" algn="l">
              <a:lnSpc>
                <a:spcPts val="2100"/>
              </a:lnSpc>
              <a:spcAft>
                <a:spcPts val="2750"/>
              </a:spcAft>
            </a:pPr>
            <a:r>
              <a:rPr lang="it-IT" sz="1800" b="1" spc="170">
                <a:solidFill>
                  <a:srgbClr val="FFFFFF"/>
                </a:solidFill>
                <a:latin typeface="Arial" panose="02020603050405020304" pitchFamily="2"/>
              </a:rPr>
              <a:t>22 </a:t>
            </a:r>
          </a:p>
        </p:txBody>
      </p:sp>
      <p:sp>
        <p:nvSpPr>
          <p:cNvPr id="7" name="Segnaposto testo 6"/>
          <p:cNvSpPr>
            <a:spLocks noGrp="1"/>
          </p:cNvSpPr>
          <p:nvPr>
            <p:ph type="body" idx="10"/>
          </p:nvPr>
        </p:nvSpPr>
        <p:spPr>
          <a:xfrm>
            <a:off x="899160" y="1505585"/>
            <a:ext cx="2008505" cy="5859719"/>
          </a:xfrm>
          <a:prstGeom prst="rect">
            <a:avLst/>
          </a:prstGeom>
          <a:noFill/>
          <a:ln w="0" cmpd="sng">
            <a:noFill/>
            <a:prstDash val="solid"/>
          </a:ln>
        </p:spPr>
        <p:txBody>
          <a:bodyPr vert="horz" lIns="0" tIns="3175" rIns="0" bIns="0" anchor="t"/>
          <a:lstStyle/>
          <a:p>
            <a:pPr marL="45720" marR="137160" indent="0" algn="l">
              <a:lnSpc>
                <a:spcPts val="1300"/>
              </a:lnSpc>
              <a:spcAft>
                <a:spcPts val="0"/>
              </a:spcAft>
            </a:pPr>
            <a:r>
              <a:rPr lang="it-IT" sz="1050" dirty="0" err="1">
                <a:solidFill>
                  <a:srgbClr val="000000"/>
                </a:solidFill>
                <a:latin typeface="Tahoma" panose="02020603050405020304" pitchFamily="2"/>
              </a:rPr>
              <a:t>Skolstrejk</a:t>
            </a:r>
            <a:r>
              <a:rPr lang="it-IT" sz="1050" dirty="0">
                <a:solidFill>
                  <a:srgbClr val="000000"/>
                </a:solidFill>
                <a:latin typeface="Tahoma" panose="02020603050405020304" pitchFamily="2"/>
              </a:rPr>
              <a:t> </a:t>
            </a:r>
            <a:r>
              <a:rPr lang="it-IT" sz="1050" dirty="0" err="1">
                <a:solidFill>
                  <a:srgbClr val="000000"/>
                </a:solidFill>
                <a:latin typeface="Tahoma" panose="02020603050405020304" pitchFamily="2"/>
              </a:rPr>
              <a:t>för</a:t>
            </a:r>
            <a:r>
              <a:rPr lang="it-IT" sz="1050" dirty="0">
                <a:solidFill>
                  <a:srgbClr val="000000"/>
                </a:solidFill>
                <a:latin typeface="Tahoma" panose="02020603050405020304" pitchFamily="2"/>
              </a:rPr>
              <a:t> </a:t>
            </a:r>
            <a:r>
              <a:rPr lang="it-IT" sz="1050" dirty="0" err="1">
                <a:solidFill>
                  <a:srgbClr val="000000"/>
                </a:solidFill>
                <a:latin typeface="Tahoma" panose="02020603050405020304" pitchFamily="2"/>
              </a:rPr>
              <a:t>klimatet</a:t>
            </a:r>
            <a:r>
              <a:rPr lang="it-IT" sz="1050" dirty="0">
                <a:solidFill>
                  <a:srgbClr val="000000"/>
                </a:solidFill>
                <a:latin typeface="Tahoma" panose="02020603050405020304" pitchFamily="2"/>
              </a:rPr>
              <a:t> ("Sciopero scolastico per il clima"). Questo è stato il breve testo scritto sul poster di Greta </a:t>
            </a:r>
            <a:r>
              <a:rPr lang="it-IT" sz="1050" dirty="0" err="1">
                <a:solidFill>
                  <a:srgbClr val="000000"/>
                </a:solidFill>
                <a:latin typeface="Tahoma" panose="02020603050405020304" pitchFamily="2"/>
              </a:rPr>
              <a:t>Thunberg</a:t>
            </a:r>
            <a:r>
              <a:rPr lang="it-IT" sz="1050" dirty="0">
                <a:solidFill>
                  <a:srgbClr val="000000"/>
                </a:solidFill>
                <a:latin typeface="Tahoma" panose="02020603050405020304" pitchFamily="2"/>
              </a:rPr>
              <a:t>, l'ormai famosa adolescente svedese che manifesta per il clima, che ha deciso di sedersi fuori dal parlamento svedese un venerdì soleggiato nell'agosto 2018. Mentre la sua protesta iniziale ha fatto sorridere le facce di un discreto numero di adulti, che hanno faticato a nascondere i loro atteggiamenti paternalistici, ne ha invece  sorpreso parecchi.</a:t>
            </a:r>
          </a:p>
          <a:p>
            <a:pPr marL="45720" marR="137160" indent="0" algn="l">
              <a:lnSpc>
                <a:spcPts val="1300"/>
              </a:lnSpc>
              <a:spcAft>
                <a:spcPts val="0"/>
              </a:spcAft>
            </a:pPr>
            <a:r>
              <a:rPr lang="it-IT" sz="1050" dirty="0">
                <a:solidFill>
                  <a:srgbClr val="000000"/>
                </a:solidFill>
                <a:latin typeface="Tahoma" panose="02020603050405020304" pitchFamily="2"/>
              </a:rPr>
              <a:t>E così iniziarono gli scioperi della scuola del venerdì, che si diffusero come un incendio in tutto il pianeta. Sette mesi dopo, il 15 marzo 2019, un milione di studenti è sceso in strada per protestare contro la mancanza di azione sui cambiamenti climatici. Ci sono state 2.000 manifestazioni in 125 paesi, in tutti i continenti inclusa l'Antartide!</a:t>
            </a:r>
          </a:p>
          <a:p>
            <a:pPr marL="45720" marR="137160" indent="0" algn="l">
              <a:lnSpc>
                <a:spcPts val="1300"/>
              </a:lnSpc>
              <a:spcAft>
                <a:spcPts val="0"/>
              </a:spcAft>
            </a:pPr>
            <a:r>
              <a:rPr lang="it-IT" sz="1050" dirty="0">
                <a:solidFill>
                  <a:srgbClr val="000000"/>
                </a:solidFill>
                <a:latin typeface="Tahoma" panose="02020603050405020304" pitchFamily="2"/>
              </a:rPr>
              <a:t>Nel frattempo, Greta </a:t>
            </a:r>
            <a:r>
              <a:rPr lang="it-IT" sz="1050" dirty="0" err="1">
                <a:solidFill>
                  <a:srgbClr val="000000"/>
                </a:solidFill>
                <a:latin typeface="Tahoma" panose="02020603050405020304" pitchFamily="2"/>
              </a:rPr>
              <a:t>Thunberg</a:t>
            </a:r>
            <a:r>
              <a:rPr lang="it-IT" sz="1050" dirty="0">
                <a:solidFill>
                  <a:srgbClr val="000000"/>
                </a:solidFill>
                <a:latin typeface="Tahoma" panose="02020603050405020304" pitchFamily="2"/>
              </a:rPr>
              <a:t> divenne rapidamente il nuovo volto dell'attivismo climatico. È stata spinta sotto i riflettori internazionali al COP 24</a:t>
            </a:r>
            <a:endParaRPr lang="it-IT" sz="1050" spc="0" dirty="0">
              <a:solidFill>
                <a:srgbClr val="000000"/>
              </a:solidFill>
              <a:latin typeface="Tahoma" panose="02020603050405020304" pitchFamily="2"/>
            </a:endParaRPr>
          </a:p>
        </p:txBody>
      </p:sp>
      <p:sp>
        <p:nvSpPr>
          <p:cNvPr id="8" name="Segnaposto testo 7"/>
          <p:cNvSpPr>
            <a:spLocks noGrp="1"/>
          </p:cNvSpPr>
          <p:nvPr>
            <p:ph type="body" idx="10"/>
          </p:nvPr>
        </p:nvSpPr>
        <p:spPr>
          <a:xfrm>
            <a:off x="3091815" y="1505585"/>
            <a:ext cx="2008505" cy="3139440"/>
          </a:xfrm>
          <a:prstGeom prst="rect">
            <a:avLst/>
          </a:prstGeom>
          <a:noFill/>
          <a:ln w="0" cmpd="sng">
            <a:noFill/>
            <a:prstDash val="solid"/>
          </a:ln>
        </p:spPr>
        <p:txBody>
          <a:bodyPr vert="horz" lIns="0" tIns="3175" rIns="0" bIns="0" anchor="t"/>
          <a:lstStyle/>
          <a:p>
            <a:pPr marL="0" marR="0" indent="0" algn="l">
              <a:lnSpc>
                <a:spcPts val="1300"/>
              </a:lnSpc>
              <a:spcAft>
                <a:spcPts val="0"/>
              </a:spcAft>
            </a:pPr>
            <a:r>
              <a:rPr lang="it-IT" sz="1050" spc="40" dirty="0">
                <a:solidFill>
                  <a:srgbClr val="000000"/>
                </a:solidFill>
                <a:latin typeface="Tahoma" panose="02020603050405020304" pitchFamily="2"/>
              </a:rPr>
              <a:t>in Polonia e al World </a:t>
            </a:r>
            <a:r>
              <a:rPr lang="it-IT" sz="1050" spc="40" dirty="0" err="1">
                <a:solidFill>
                  <a:srgbClr val="000000"/>
                </a:solidFill>
                <a:latin typeface="Tahoma" panose="02020603050405020304" pitchFamily="2"/>
              </a:rPr>
              <a:t>Economic</a:t>
            </a:r>
            <a:r>
              <a:rPr lang="it-IT" sz="1050" spc="40" dirty="0">
                <a:solidFill>
                  <a:srgbClr val="000000"/>
                </a:solidFill>
                <a:latin typeface="Tahoma" panose="02020603050405020304" pitchFamily="2"/>
              </a:rPr>
              <a:t> Forum di Davos, dove ha accusato i decisori politici ed economici di inerzia.</a:t>
            </a:r>
          </a:p>
          <a:p>
            <a:pPr marL="0" marR="0" indent="0" algn="l">
              <a:lnSpc>
                <a:spcPts val="1300"/>
              </a:lnSpc>
              <a:spcAft>
                <a:spcPts val="0"/>
              </a:spcAft>
            </a:pPr>
            <a:r>
              <a:rPr lang="it-IT" sz="1050" spc="40" dirty="0">
                <a:solidFill>
                  <a:srgbClr val="000000"/>
                </a:solidFill>
                <a:latin typeface="Tahoma" panose="02020603050405020304" pitchFamily="2"/>
              </a:rPr>
              <a:t>Le esigenze degli studenti sono tanto semplici quanto radicali. Questa è una generazione che si vede come la prima a soffrire davvero dei cambiamenti del clima e che crede che sarà l'ultima in grado di fare qualcosa al riguardo.</a:t>
            </a:r>
          </a:p>
          <a:p>
            <a:pPr marL="0" marR="0" indent="0" algn="l">
              <a:lnSpc>
                <a:spcPts val="1300"/>
              </a:lnSpc>
              <a:spcAft>
                <a:spcPts val="0"/>
              </a:spcAft>
            </a:pPr>
            <a:r>
              <a:rPr lang="it-IT" sz="1050" spc="40" dirty="0">
                <a:solidFill>
                  <a:srgbClr val="000000"/>
                </a:solidFill>
                <a:latin typeface="Tahoma" panose="02020603050405020304" pitchFamily="2"/>
              </a:rPr>
              <a:t>Per quanto riguarda questi giovani, i cambiamenti devono essere immediati e non lontani dal raggiungere l’obiettivo.</a:t>
            </a:r>
          </a:p>
        </p:txBody>
      </p:sp>
      <p:sp>
        <p:nvSpPr>
          <p:cNvPr id="9" name="Segnaposto testo 8"/>
          <p:cNvSpPr>
            <a:spLocks noGrp="1"/>
          </p:cNvSpPr>
          <p:nvPr>
            <p:ph type="body" idx="10"/>
          </p:nvPr>
        </p:nvSpPr>
        <p:spPr>
          <a:xfrm>
            <a:off x="5284470" y="1505585"/>
            <a:ext cx="2008505" cy="3130550"/>
          </a:xfrm>
          <a:prstGeom prst="rect">
            <a:avLst/>
          </a:prstGeom>
          <a:noFill/>
          <a:ln w="0" cmpd="sng">
            <a:noFill/>
            <a:prstDash val="solid"/>
          </a:ln>
        </p:spPr>
        <p:txBody>
          <a:bodyPr vert="horz" lIns="0" tIns="12065" rIns="0" bIns="0" anchor="t"/>
          <a:lstStyle/>
          <a:p>
            <a:pPr marL="0" marR="45720" indent="0" algn="l">
              <a:lnSpc>
                <a:spcPts val="1300"/>
              </a:lnSpc>
              <a:spcAft>
                <a:spcPts val="0"/>
              </a:spcAft>
            </a:pPr>
            <a:r>
              <a:rPr lang="it-IT" sz="1050" dirty="0">
                <a:solidFill>
                  <a:srgbClr val="000000"/>
                </a:solidFill>
                <a:latin typeface="Tahoma" panose="02020603050405020304" pitchFamily="2"/>
              </a:rPr>
              <a:t> L'equazione climatica è impossibile da risolvere senza sfidare la società dei consumi esistente. Secondo loro, parlare di "crescita verde" è totalmente contraddittorio. Stanno quindi facendo una campagna per:</a:t>
            </a:r>
          </a:p>
          <a:p>
            <a:pPr marL="171450" marR="45720" indent="-171450" algn="l">
              <a:lnSpc>
                <a:spcPts val="1300"/>
              </a:lnSpc>
              <a:spcAft>
                <a:spcPts val="0"/>
              </a:spcAft>
              <a:buFont typeface="Wingdings" panose="05000000000000000000" pitchFamily="2" charset="2"/>
              <a:buChar char="§"/>
            </a:pPr>
            <a:r>
              <a:rPr lang="it-IT" sz="1050" dirty="0">
                <a:solidFill>
                  <a:srgbClr val="FF0000"/>
                </a:solidFill>
                <a:latin typeface="Tahoma" panose="02020603050405020304" pitchFamily="2"/>
              </a:rPr>
              <a:t>«Una transizione al 100% verso energia pulita</a:t>
            </a:r>
          </a:p>
          <a:p>
            <a:pPr marL="171450" marR="45720" indent="-171450" algn="l">
              <a:lnSpc>
                <a:spcPts val="1300"/>
              </a:lnSpc>
              <a:spcAft>
                <a:spcPts val="0"/>
              </a:spcAft>
              <a:buFont typeface="Wingdings" panose="05000000000000000000" pitchFamily="2" charset="2"/>
              <a:buChar char="§"/>
            </a:pPr>
            <a:r>
              <a:rPr lang="it-IT" sz="1050" dirty="0">
                <a:solidFill>
                  <a:srgbClr val="FF0000"/>
                </a:solidFill>
                <a:latin typeface="Tahoma" panose="02020603050405020304" pitchFamily="2"/>
              </a:rPr>
              <a:t>La fine dell'estrazione di combustibili fossili</a:t>
            </a:r>
          </a:p>
          <a:p>
            <a:pPr marL="171450" marR="45720" indent="-171450" algn="l">
              <a:lnSpc>
                <a:spcPts val="1300"/>
              </a:lnSpc>
              <a:spcAft>
                <a:spcPts val="0"/>
              </a:spcAft>
              <a:buFont typeface="Wingdings" panose="05000000000000000000" pitchFamily="2" charset="2"/>
              <a:buChar char="§"/>
            </a:pPr>
            <a:r>
              <a:rPr lang="it-IT" sz="1050" dirty="0">
                <a:solidFill>
                  <a:srgbClr val="FF0000"/>
                </a:solidFill>
                <a:latin typeface="Tahoma" panose="02020603050405020304" pitchFamily="2"/>
              </a:rPr>
              <a:t>L'attuazione dell'aiuto per le vittime dei cambiamenti climatici»</a:t>
            </a:r>
          </a:p>
          <a:p>
            <a:pPr marL="0" marR="45720" indent="0" algn="l">
              <a:lnSpc>
                <a:spcPts val="1300"/>
              </a:lnSpc>
              <a:spcAft>
                <a:spcPts val="0"/>
              </a:spcAft>
            </a:pPr>
            <a:r>
              <a:rPr lang="it-IT" sz="1050" dirty="0">
                <a:solidFill>
                  <a:schemeClr val="tx1"/>
                </a:solidFill>
                <a:latin typeface="Tahoma" panose="02020603050405020304" pitchFamily="2"/>
              </a:rPr>
              <a:t>Questa mobilitazione sempre crescente è destinata a portare a uno sciopero generale globale il 20-27 settembre 2019.</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Immagine 2"/>
          <p:cNvPicPr/>
          <p:nvPr/>
        </p:nvPicPr>
        <p:blipFill>
          <a:blip r:embed="rId2"/>
          <a:stretch>
            <a:fillRect/>
          </a:stretch>
        </p:blipFill>
        <p:spPr>
          <a:xfrm>
            <a:off x="2456815" y="73025"/>
            <a:ext cx="5062855" cy="6614160"/>
          </a:xfrm>
          <a:prstGeom prst="rect">
            <a:avLst/>
          </a:prstGeom>
        </p:spPr>
      </p:pic>
      <p:sp>
        <p:nvSpPr>
          <p:cNvPr id="4" name="Segnaposto testo 3"/>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5" name="Segnaposto testo 4"/>
          <p:cNvSpPr>
            <a:spLocks noGrp="1"/>
          </p:cNvSpPr>
          <p:nvPr>
            <p:ph type="body" idx="10"/>
          </p:nvPr>
        </p:nvSpPr>
        <p:spPr>
          <a:xfrm>
            <a:off x="229235" y="954722"/>
            <a:ext cx="2008505" cy="6607493"/>
          </a:xfrm>
          <a:prstGeom prst="rect">
            <a:avLst/>
          </a:prstGeom>
          <a:noFill/>
          <a:ln w="0" cmpd="sng">
            <a:noFill/>
            <a:prstDash val="solid"/>
          </a:ln>
        </p:spPr>
        <p:txBody>
          <a:bodyPr vert="horz" lIns="0" tIns="1905" rIns="0" bIns="0" anchor="t"/>
          <a:lstStyle/>
          <a:p>
            <a:pPr marL="0" marR="0" indent="0" algn="l">
              <a:lnSpc>
                <a:spcPts val="1300"/>
              </a:lnSpc>
              <a:spcAft>
                <a:spcPts val="0"/>
              </a:spcAft>
            </a:pPr>
            <a:r>
              <a:rPr lang="it-IT" sz="1050" spc="30" dirty="0">
                <a:solidFill>
                  <a:srgbClr val="000000"/>
                </a:solidFill>
                <a:latin typeface="Tahoma" panose="02020603050405020304" pitchFamily="2"/>
              </a:rPr>
              <a:t>Commentando questo</a:t>
            </a:r>
          </a:p>
          <a:p>
            <a:pPr marL="0" marR="0" indent="0" algn="l">
              <a:lnSpc>
                <a:spcPts val="1300"/>
              </a:lnSpc>
              <a:spcAft>
                <a:spcPts val="0"/>
              </a:spcAft>
            </a:pPr>
            <a:r>
              <a:rPr lang="it-IT" sz="1050" spc="30" dirty="0">
                <a:solidFill>
                  <a:srgbClr val="000000"/>
                </a:solidFill>
                <a:latin typeface="Tahoma" panose="02020603050405020304" pitchFamily="2"/>
              </a:rPr>
              <a:t>eccezionale movimento degli studenti,</a:t>
            </a:r>
          </a:p>
          <a:p>
            <a:pPr marL="0" marR="0" indent="0" algn="l">
              <a:lnSpc>
                <a:spcPts val="1300"/>
              </a:lnSpc>
              <a:spcAft>
                <a:spcPts val="0"/>
              </a:spcAft>
            </a:pPr>
            <a:r>
              <a:rPr lang="it-IT" sz="1050" spc="30" dirty="0">
                <a:solidFill>
                  <a:srgbClr val="000000"/>
                </a:solidFill>
                <a:latin typeface="Tahoma" panose="02020603050405020304" pitchFamily="2"/>
              </a:rPr>
              <a:t>Il segretario generale dell'EI David Edwards ha dichiarato che:</a:t>
            </a:r>
          </a:p>
          <a:p>
            <a:pPr algn="l">
              <a:lnSpc>
                <a:spcPts val="1300"/>
              </a:lnSpc>
            </a:pPr>
            <a:r>
              <a:rPr lang="it-IT" sz="1050" spc="30" dirty="0">
                <a:solidFill>
                  <a:srgbClr val="000000"/>
                </a:solidFill>
                <a:latin typeface="Tahoma" panose="02020603050405020304" pitchFamily="2"/>
              </a:rPr>
              <a:t>“</a:t>
            </a:r>
            <a:r>
              <a:rPr lang="it-IT" sz="1050" b="1" spc="30" dirty="0">
                <a:solidFill>
                  <a:srgbClr val="000000"/>
                </a:solidFill>
                <a:latin typeface="Tahoma" panose="02020603050405020304" pitchFamily="2"/>
              </a:rPr>
              <a:t>La mobilitazione globale</a:t>
            </a:r>
          </a:p>
          <a:p>
            <a:pPr marL="0" marR="0" indent="0" algn="l">
              <a:lnSpc>
                <a:spcPts val="1300"/>
              </a:lnSpc>
              <a:spcAft>
                <a:spcPts val="0"/>
              </a:spcAft>
            </a:pPr>
            <a:r>
              <a:rPr lang="it-IT" sz="1050" b="1" spc="30" dirty="0">
                <a:solidFill>
                  <a:srgbClr val="000000"/>
                </a:solidFill>
                <a:latin typeface="Tahoma" panose="02020603050405020304" pitchFamily="2"/>
              </a:rPr>
              <a:t> degli studenti sui cambiamenti climatici è una fonte di grande speranza per la democrazia; democrazia che promuoverà l'uguaglianza, la giustizia sociale e la protezione dell'ambiente. Una riduzione delle emissioni di carbonio può significare la sopravvivenza dell'umanità. Ma vite dignitose e giustizia per i sopravvissuti devono far parte di quella lotta. Se questo movimento studentesco può essere sostenuto e ampliato, e se può essere organizzato e strutturato nella società civile, compresi i partiti politici e i sindacati, può essere un catalizzatore per una trasformazione radicale per le persone e il pianeta. " (</a:t>
            </a:r>
            <a:r>
              <a:rPr lang="it-IT" sz="1050" spc="30" dirty="0">
                <a:solidFill>
                  <a:srgbClr val="000000"/>
                </a:solidFill>
                <a:latin typeface="Tahoma" panose="02020603050405020304" pitchFamily="2"/>
              </a:rPr>
              <a:t>25)</a:t>
            </a:r>
          </a:p>
          <a:p>
            <a:pPr marL="0" marR="0" indent="0" algn="l">
              <a:lnSpc>
                <a:spcPts val="1300"/>
              </a:lnSpc>
              <a:spcAft>
                <a:spcPts val="0"/>
              </a:spcAft>
            </a:pPr>
            <a:r>
              <a:rPr lang="it-IT" sz="1050" spc="30" dirty="0">
                <a:solidFill>
                  <a:srgbClr val="000000"/>
                </a:solidFill>
                <a:latin typeface="Tahoma" panose="02020603050405020304" pitchFamily="2"/>
              </a:rPr>
              <a:t>per esprimere solidarietà con il movimento studentesco a livello globale, EI e altri sindacati globali hanno sostenuto e partecipato a dimostrazioni sul cambiamento climatico guidate dagli studenti a Bruxelles,</a:t>
            </a:r>
          </a:p>
        </p:txBody>
      </p:sp>
      <p:sp>
        <p:nvSpPr>
          <p:cNvPr id="6" name="Segnaposto testo 5"/>
          <p:cNvSpPr>
            <a:spLocks noGrp="1"/>
          </p:cNvSpPr>
          <p:nvPr>
            <p:ph type="body" idx="10"/>
          </p:nvPr>
        </p:nvSpPr>
        <p:spPr>
          <a:xfrm>
            <a:off x="2492692" y="1352810"/>
            <a:ext cx="2008505" cy="6137015"/>
          </a:xfrm>
          <a:prstGeom prst="rect">
            <a:avLst/>
          </a:prstGeom>
          <a:noFill/>
          <a:ln w="0" cmpd="sng">
            <a:noFill/>
            <a:prstDash val="solid"/>
          </a:ln>
        </p:spPr>
        <p:txBody>
          <a:bodyPr vert="horz" lIns="0" tIns="3800475" rIns="0" bIns="0" anchor="t"/>
          <a:lstStyle/>
          <a:p>
            <a:pPr marL="0" marR="0" indent="0" algn="l">
              <a:lnSpc>
                <a:spcPts val="1300"/>
              </a:lnSpc>
              <a:spcAft>
                <a:spcPts val="0"/>
              </a:spcAft>
            </a:pPr>
            <a:r>
              <a:rPr lang="it-IT" sz="1050" spc="20" dirty="0">
                <a:solidFill>
                  <a:srgbClr val="000000"/>
                </a:solidFill>
                <a:latin typeface="Tahoma" panose="02020603050405020304" pitchFamily="2"/>
              </a:rPr>
              <a:t>Molti studenti dei movimenti hanno anche chiesto cambiamenti nei loro sistemi educativi, affermando che</a:t>
            </a:r>
          </a:p>
          <a:p>
            <a:pPr marL="0" marR="0" indent="0" algn="l">
              <a:lnSpc>
                <a:spcPts val="1300"/>
              </a:lnSpc>
              <a:spcAft>
                <a:spcPts val="0"/>
              </a:spcAft>
            </a:pPr>
            <a:r>
              <a:rPr lang="it-IT" sz="1050" spc="20" dirty="0">
                <a:solidFill>
                  <a:srgbClr val="000000"/>
                </a:solidFill>
                <a:latin typeface="Tahoma" panose="02020603050405020304" pitchFamily="2"/>
              </a:rPr>
              <a:t>un'istruzione di qualità è fondamentale per comprendere il cambiamento climatico e il suo impatto.</a:t>
            </a:r>
          </a:p>
          <a:p>
            <a:pPr marL="0" marR="0" indent="0" algn="l">
              <a:lnSpc>
                <a:spcPts val="1300"/>
              </a:lnSpc>
              <a:spcAft>
                <a:spcPts val="0"/>
              </a:spcAft>
            </a:pPr>
            <a:r>
              <a:rPr lang="it-IT" sz="1050" spc="20" dirty="0">
                <a:solidFill>
                  <a:srgbClr val="000000"/>
                </a:solidFill>
                <a:latin typeface="Tahoma" panose="02020603050405020304" pitchFamily="2"/>
              </a:rPr>
              <a:t>Hanno richiesto l'immediata inclusione dell'educazione ai cambiamenti climatici nei curricula e hanno invocato esplicitamente</a:t>
            </a:r>
          </a:p>
        </p:txBody>
      </p:sp>
      <p:sp>
        <p:nvSpPr>
          <p:cNvPr id="7" name="Segnaposto testo 6"/>
          <p:cNvSpPr>
            <a:spLocks noGrp="1"/>
          </p:cNvSpPr>
          <p:nvPr>
            <p:ph type="body" idx="10"/>
          </p:nvPr>
        </p:nvSpPr>
        <p:spPr>
          <a:xfrm>
            <a:off x="4640580" y="1509395"/>
            <a:ext cx="2008505" cy="5980430"/>
          </a:xfrm>
          <a:prstGeom prst="rect">
            <a:avLst/>
          </a:prstGeom>
          <a:noFill/>
          <a:ln w="0" cmpd="sng">
            <a:noFill/>
            <a:prstDash val="solid"/>
          </a:ln>
        </p:spPr>
        <p:txBody>
          <a:bodyPr vert="horz" lIns="0" tIns="3800475" rIns="0" bIns="0" anchor="t"/>
          <a:lstStyle/>
          <a:p>
            <a:pPr marL="0" marR="45720" indent="0" algn="l">
              <a:lnSpc>
                <a:spcPts val="1300"/>
              </a:lnSpc>
              <a:spcAft>
                <a:spcPts val="0"/>
              </a:spcAft>
            </a:pPr>
            <a:r>
              <a:rPr lang="it-IT" sz="1050" spc="25" dirty="0">
                <a:solidFill>
                  <a:srgbClr val="000000"/>
                </a:solidFill>
                <a:latin typeface="Tahoma" panose="02020603050405020304" pitchFamily="2"/>
              </a:rPr>
              <a:t>un'educazione che li prepari e li supporti nel prendere provvedimenti per la giustizia climatica. Oltre all'educazione ai cambiamenti climatici, ciò richiede maggiore attenzione all'apprendimento comportamentale, sociale ed emotivo e alla misura in cui i sistemi educativi promuovono il pensiero critico e la cittadinanza attiva.</a:t>
            </a:r>
          </a:p>
        </p:txBody>
      </p:sp>
      <p:sp>
        <p:nvSpPr>
          <p:cNvPr id="8" name="Segnaposto testo 7"/>
          <p:cNvSpPr>
            <a:spLocks noGrp="1"/>
          </p:cNvSpPr>
          <p:nvPr>
            <p:ph type="body" idx="10"/>
          </p:nvPr>
        </p:nvSpPr>
        <p:spPr>
          <a:xfrm>
            <a:off x="6927850" y="6931025"/>
            <a:ext cx="475615" cy="631190"/>
          </a:xfrm>
          <a:prstGeom prst="rect">
            <a:avLst/>
          </a:prstGeom>
          <a:solidFill>
            <a:srgbClr val="01ADB4"/>
          </a:solidFill>
          <a:ln w="0" cmpd="sng">
            <a:noFill/>
            <a:prstDash val="solid"/>
          </a:ln>
        </p:spPr>
        <p:txBody>
          <a:bodyPr vert="horz" lIns="0" tIns="20320" rIns="0" bIns="0" anchor="t"/>
          <a:lstStyle/>
          <a:p>
            <a:pPr marL="45720" marR="0" indent="0" algn="l">
              <a:lnSpc>
                <a:spcPts val="2100"/>
              </a:lnSpc>
              <a:spcAft>
                <a:spcPts val="2750"/>
              </a:spcAft>
            </a:pPr>
            <a:r>
              <a:rPr lang="it-IT" sz="1800" spc="160">
                <a:solidFill>
                  <a:srgbClr val="FFFFFF"/>
                </a:solidFill>
                <a:latin typeface="Arial" panose="02020603050405020304" pitchFamily="2"/>
              </a:rPr>
              <a:t>23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Immagine 2"/>
          <p:cNvPicPr/>
          <p:nvPr/>
        </p:nvPicPr>
        <p:blipFill>
          <a:blip r:embed="rId2"/>
          <a:stretch>
            <a:fillRect/>
          </a:stretch>
        </p:blipFill>
        <p:spPr>
          <a:xfrm>
            <a:off x="152400" y="73025"/>
            <a:ext cx="594360" cy="7489190"/>
          </a:xfrm>
          <a:prstGeom prst="rect">
            <a:avLst/>
          </a:prstGeom>
        </p:spPr>
      </p:pic>
      <p:sp>
        <p:nvSpPr>
          <p:cNvPr id="4" name="Segnaposto testo 3"/>
          <p:cNvSpPr>
            <a:spLocks noGrp="1"/>
          </p:cNvSpPr>
          <p:nvPr>
            <p:ph type="body" idx="10"/>
          </p:nvPr>
        </p:nvSpPr>
        <p:spPr>
          <a:xfrm>
            <a:off x="155575" y="6931025"/>
            <a:ext cx="475615" cy="631190"/>
          </a:xfrm>
          <a:prstGeom prst="rect">
            <a:avLst/>
          </a:prstGeom>
          <a:noFill/>
          <a:ln w="0" cmpd="sng">
            <a:noFill/>
            <a:prstDash val="solid"/>
          </a:ln>
        </p:spPr>
        <p:txBody>
          <a:bodyPr vert="horz" lIns="0" tIns="20955" rIns="0" bIns="0" anchor="t"/>
          <a:lstStyle/>
          <a:p>
            <a:pPr marL="45720" marR="0" indent="0" algn="l">
              <a:lnSpc>
                <a:spcPts val="2000"/>
              </a:lnSpc>
              <a:spcAft>
                <a:spcPts val="2765"/>
              </a:spcAft>
            </a:pPr>
            <a:r>
              <a:rPr lang="it-IT" sz="1750" spc="185">
                <a:solidFill>
                  <a:srgbClr val="FFFFFF"/>
                </a:solidFill>
                <a:latin typeface="Arial" panose="02020603050405020304" pitchFamily="2"/>
              </a:rPr>
              <a:t>24 </a:t>
            </a:r>
          </a:p>
        </p:txBody>
      </p:sp>
      <p:sp>
        <p:nvSpPr>
          <p:cNvPr id="5" name="Segnaposto testo 4"/>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6" name="Segnaposto testo 5"/>
          <p:cNvSpPr>
            <a:spLocks noGrp="1"/>
          </p:cNvSpPr>
          <p:nvPr>
            <p:ph type="body" idx="10"/>
          </p:nvPr>
        </p:nvSpPr>
        <p:spPr>
          <a:xfrm>
            <a:off x="746760" y="73025"/>
            <a:ext cx="6400800" cy="2064120"/>
          </a:xfrm>
          <a:prstGeom prst="rect">
            <a:avLst/>
          </a:prstGeom>
          <a:noFill/>
          <a:ln w="0" cmpd="sng">
            <a:noFill/>
            <a:prstDash val="solid"/>
          </a:ln>
        </p:spPr>
        <p:txBody>
          <a:bodyPr vert="horz" lIns="0" tIns="649605" rIns="0" bIns="0" anchor="t"/>
          <a:lstStyle/>
          <a:p>
            <a:pPr marL="0" marR="0" indent="0" algn="l">
              <a:lnSpc>
                <a:spcPts val="3600"/>
              </a:lnSpc>
              <a:spcAft>
                <a:spcPts val="0"/>
              </a:spcAft>
            </a:pPr>
            <a:r>
              <a:rPr lang="it-IT" sz="2800" b="1" spc="-25" dirty="0">
                <a:solidFill>
                  <a:srgbClr val="00ADB6"/>
                </a:solidFill>
                <a:latin typeface="Tahoma" panose="02020603050405020304" pitchFamily="2"/>
              </a:rPr>
              <a:t>4. Istruzione: un potente</a:t>
            </a:r>
          </a:p>
          <a:p>
            <a:pPr marL="0" marR="0" indent="0" algn="l">
              <a:lnSpc>
                <a:spcPts val="3600"/>
              </a:lnSpc>
              <a:spcAft>
                <a:spcPts val="0"/>
              </a:spcAft>
            </a:pPr>
            <a:r>
              <a:rPr lang="it-IT" sz="2800" b="1" spc="-25" dirty="0">
                <a:solidFill>
                  <a:srgbClr val="00ADB6"/>
                </a:solidFill>
                <a:latin typeface="Tahoma" panose="02020603050405020304" pitchFamily="2"/>
              </a:rPr>
              <a:t>strumento per combattere il cambiamento climatico</a:t>
            </a:r>
            <a:endParaRPr lang="it-IT" sz="2800" b="1" spc="0" dirty="0">
              <a:solidFill>
                <a:srgbClr val="00ADB6"/>
              </a:solidFill>
              <a:latin typeface="Tahoma" panose="02020603050405020304" pitchFamily="2"/>
            </a:endParaRPr>
          </a:p>
        </p:txBody>
      </p:sp>
      <p:sp>
        <p:nvSpPr>
          <p:cNvPr id="7" name="Segnaposto testo 6"/>
          <p:cNvSpPr>
            <a:spLocks noGrp="1"/>
          </p:cNvSpPr>
          <p:nvPr>
            <p:ph type="body" idx="10"/>
          </p:nvPr>
        </p:nvSpPr>
        <p:spPr>
          <a:xfrm>
            <a:off x="935990" y="2137145"/>
            <a:ext cx="6400800" cy="5425070"/>
          </a:xfrm>
          <a:prstGeom prst="rect">
            <a:avLst/>
          </a:prstGeom>
          <a:noFill/>
          <a:ln w="0" cmpd="sng">
            <a:noFill/>
            <a:prstDash val="solid"/>
          </a:ln>
        </p:spPr>
        <p:txBody>
          <a:bodyPr vert="horz" lIns="0" tIns="8890" rIns="0" bIns="0" anchor="t"/>
          <a:lstStyle/>
          <a:p>
            <a:pPr marL="0" marR="0" indent="0" algn="l">
              <a:lnSpc>
                <a:spcPts val="1200"/>
              </a:lnSpc>
              <a:spcBef>
                <a:spcPts val="1095"/>
              </a:spcBef>
              <a:spcAft>
                <a:spcPts val="0"/>
              </a:spcAft>
            </a:pPr>
            <a:r>
              <a:rPr lang="it-IT" b="1" spc="10" dirty="0">
                <a:solidFill>
                  <a:srgbClr val="7030A0"/>
                </a:solidFill>
                <a:latin typeface="Tahoma" panose="02020603050405020304" pitchFamily="2"/>
              </a:rPr>
              <a:t>“Non si tratta solo di studiare il cambiamento</a:t>
            </a:r>
          </a:p>
          <a:p>
            <a:pPr marL="0" marR="0" indent="0" algn="l">
              <a:lnSpc>
                <a:spcPts val="1200"/>
              </a:lnSpc>
              <a:spcBef>
                <a:spcPts val="1095"/>
              </a:spcBef>
              <a:spcAft>
                <a:spcPts val="0"/>
              </a:spcAft>
            </a:pPr>
            <a:r>
              <a:rPr lang="it-IT" b="1" spc="10" dirty="0">
                <a:solidFill>
                  <a:srgbClr val="7030A0"/>
                </a:solidFill>
                <a:latin typeface="Tahoma" panose="02020603050405020304" pitchFamily="2"/>
              </a:rPr>
              <a:t> climatico, ma anche di capirlo. È fondamentale</a:t>
            </a:r>
          </a:p>
          <a:p>
            <a:pPr marL="0" marR="0" indent="0" algn="l">
              <a:lnSpc>
                <a:spcPts val="1200"/>
              </a:lnSpc>
              <a:spcBef>
                <a:spcPts val="1095"/>
              </a:spcBef>
              <a:spcAft>
                <a:spcPts val="0"/>
              </a:spcAft>
            </a:pPr>
            <a:r>
              <a:rPr lang="it-IT" b="1" spc="10" dirty="0">
                <a:solidFill>
                  <a:srgbClr val="7030A0"/>
                </a:solidFill>
                <a:latin typeface="Tahoma" panose="02020603050405020304" pitchFamily="2"/>
              </a:rPr>
              <a:t> includerlo nei curricula, ma deve essere incorporato</a:t>
            </a:r>
          </a:p>
          <a:p>
            <a:pPr marL="0" marR="0" indent="0" algn="l">
              <a:lnSpc>
                <a:spcPts val="1200"/>
              </a:lnSpc>
              <a:spcBef>
                <a:spcPts val="1095"/>
              </a:spcBef>
              <a:spcAft>
                <a:spcPts val="0"/>
              </a:spcAft>
            </a:pPr>
            <a:r>
              <a:rPr lang="it-IT" b="1" spc="10" dirty="0">
                <a:solidFill>
                  <a:srgbClr val="7030A0"/>
                </a:solidFill>
                <a:latin typeface="Tahoma" panose="02020603050405020304" pitchFamily="2"/>
              </a:rPr>
              <a:t>nel DNA del concetto stesso di educazione di oggi</a:t>
            </a:r>
            <a:r>
              <a:rPr lang="it-IT" b="1" spc="10" dirty="0">
                <a:solidFill>
                  <a:schemeClr val="accent5">
                    <a:lumMod val="75000"/>
                  </a:schemeClr>
                </a:solidFill>
                <a:latin typeface="Tahoma" panose="02020603050405020304" pitchFamily="2"/>
              </a:rPr>
              <a:t>. </a:t>
            </a:r>
          </a:p>
          <a:p>
            <a:pPr marL="0" marR="0" indent="0" algn="l">
              <a:lnSpc>
                <a:spcPts val="1200"/>
              </a:lnSpc>
              <a:spcBef>
                <a:spcPts val="1095"/>
              </a:spcBef>
              <a:spcAft>
                <a:spcPts val="0"/>
              </a:spcAft>
            </a:pPr>
            <a:r>
              <a:rPr lang="it-IT" sz="1600" b="1" spc="10" dirty="0">
                <a:solidFill>
                  <a:schemeClr val="accent5">
                    <a:lumMod val="75000"/>
                  </a:schemeClr>
                </a:solidFill>
                <a:latin typeface="Tahoma" panose="02020603050405020304" pitchFamily="2"/>
              </a:rPr>
              <a:t>Non è solo un altro corso; si tratta di come tutto il resto che studiamo o facciamo è influenzato dai cambiamenti climatici. Si tratta di capire la trasformazione per poter agire su di essa. </a:t>
            </a:r>
            <a:r>
              <a:rPr lang="it-IT" sz="1000" b="1" spc="10" dirty="0">
                <a:solidFill>
                  <a:srgbClr val="000000"/>
                </a:solidFill>
                <a:latin typeface="Tahoma" panose="02020603050405020304" pitchFamily="2"/>
              </a:rPr>
              <a:t>Christiana </a:t>
            </a:r>
            <a:r>
              <a:rPr lang="it-IT" sz="1000" b="1" spc="10" dirty="0" err="1">
                <a:solidFill>
                  <a:srgbClr val="000000"/>
                </a:solidFill>
                <a:latin typeface="Tahoma" panose="02020603050405020304" pitchFamily="2"/>
              </a:rPr>
              <a:t>Figueres</a:t>
            </a:r>
            <a:r>
              <a:rPr lang="it-IT" sz="1000" b="1" spc="10" dirty="0">
                <a:solidFill>
                  <a:srgbClr val="000000"/>
                </a:solidFill>
                <a:latin typeface="Tahoma" panose="02020603050405020304" pitchFamily="2"/>
              </a:rPr>
              <a:t>, Executive </a:t>
            </a:r>
            <a:r>
              <a:rPr lang="it-IT" sz="1000" b="1" spc="10" dirty="0" err="1">
                <a:solidFill>
                  <a:srgbClr val="000000"/>
                </a:solidFill>
                <a:latin typeface="Tahoma" panose="02020603050405020304" pitchFamily="2"/>
              </a:rPr>
              <a:t>Secretary</a:t>
            </a:r>
            <a:r>
              <a:rPr lang="it-IT" sz="1000" b="1" spc="10" dirty="0">
                <a:solidFill>
                  <a:srgbClr val="000000"/>
                </a:solidFill>
                <a:latin typeface="Tahoma" panose="02020603050405020304" pitchFamily="2"/>
              </a:rPr>
              <a:t> of the UNFCCC </a:t>
            </a:r>
          </a:p>
          <a:p>
            <a:pPr marL="0" marR="0" indent="0" algn="l">
              <a:lnSpc>
                <a:spcPts val="1200"/>
              </a:lnSpc>
              <a:spcBef>
                <a:spcPts val="1095"/>
              </a:spcBef>
              <a:spcAft>
                <a:spcPts val="0"/>
              </a:spcAft>
            </a:pPr>
            <a:r>
              <a:rPr lang="it-IT" sz="2000" b="1" spc="40" dirty="0">
                <a:solidFill>
                  <a:srgbClr val="00ADB6"/>
                </a:solidFill>
                <a:latin typeface="Tahoma" panose="02020603050405020304" pitchFamily="2"/>
              </a:rPr>
              <a:t>Dovremmo cambiare le menti o il clima?</a:t>
            </a:r>
          </a:p>
          <a:p>
            <a:pPr marL="0" marR="0" indent="0" algn="l">
              <a:spcBef>
                <a:spcPts val="600"/>
              </a:spcBef>
              <a:spcAft>
                <a:spcPts val="0"/>
              </a:spcAft>
            </a:pPr>
            <a:r>
              <a:rPr lang="it-IT" sz="1200" b="1" spc="40" dirty="0">
                <a:solidFill>
                  <a:schemeClr val="tx1"/>
                </a:solidFill>
                <a:latin typeface="Tahoma" panose="02020603050405020304" pitchFamily="2"/>
              </a:rPr>
              <a:t>Dopo questi anni di sfruttamento eccessivo, è stato riconosciuto, come sottolinea l'UNESCO, che il consumo  di risorse da parte della comunità internazionale e la sovrapproduzione sono stati eccessivi e che l'educazione deve svolgere un ruolo centrale per cogliere questo danno. Occorre cioè "Istruzione e </a:t>
            </a:r>
            <a:r>
              <a:rPr lang="it-IT" sz="1200" b="1" spc="40" dirty="0" err="1">
                <a:solidFill>
                  <a:schemeClr val="tx1"/>
                </a:solidFill>
                <a:latin typeface="Tahoma" panose="02020603050405020304" pitchFamily="2"/>
              </a:rPr>
              <a:t>consapevolezza».L’istruzione</a:t>
            </a:r>
            <a:r>
              <a:rPr lang="it-IT" sz="1200" b="1" spc="40" dirty="0">
                <a:solidFill>
                  <a:schemeClr val="tx1"/>
                </a:solidFill>
                <a:latin typeface="Tahoma" panose="02020603050405020304" pitchFamily="2"/>
              </a:rPr>
              <a:t> ha un ruolo cruciale nella transizione: deve essere niente meno che la leva mentale di un vero e proprio rilancio abilitato e informato verso una rivoluzione globale a basse emissioni di carbonio! il processo decisionale gioca un ruolo fondamentale in economia: questa è la ragione per cui adattamento e mitigazione negli accordi climatici richiedono una gamma di interventi che prevedano anche le conoscenze e la capacità delle comunità di ricorrere a misure preventive.  Le donne e gli uomini  devono essere in grado, dove vivono abitano studiano e lavorano, di adottare stili di vita sostenibili in un arco di tempo sufficientemente breve anche laddove hanno meno mezzi e conoscenze a disposizione. (26)</a:t>
            </a:r>
          </a:p>
          <a:p>
            <a:pPr marL="0" marR="0" indent="0" algn="l">
              <a:spcBef>
                <a:spcPts val="600"/>
              </a:spcBef>
              <a:spcAft>
                <a:spcPts val="0"/>
              </a:spcAft>
            </a:pPr>
            <a:r>
              <a:rPr lang="it-IT" sz="1200" b="1" spc="40" dirty="0">
                <a:solidFill>
                  <a:schemeClr val="tx1"/>
                </a:solidFill>
                <a:latin typeface="Tahoma" panose="02020603050405020304" pitchFamily="2"/>
              </a:rPr>
              <a:t>Per arginare il riscaldamento occorre avere a disposizione tutta la strumentazione anche in termini di istruzione generale e di base </a:t>
            </a:r>
            <a:r>
              <a:rPr lang="it-IT" sz="1200" b="1" spc="40" dirty="0">
                <a:solidFill>
                  <a:srgbClr val="00ADB6"/>
                </a:solidFill>
                <a:latin typeface="Tahoma" panose="02020603050405020304" pitchFamily="2"/>
              </a:rPr>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11" name="Immagine 10"/>
          <p:cNvPicPr/>
          <p:nvPr/>
        </p:nvPicPr>
        <p:blipFill>
          <a:blip r:embed="rId2"/>
          <a:stretch>
            <a:fillRect/>
          </a:stretch>
        </p:blipFill>
        <p:spPr>
          <a:xfrm>
            <a:off x="6922135" y="73025"/>
            <a:ext cx="597535" cy="6614160"/>
          </a:xfrm>
          <a:prstGeom prst="rect">
            <a:avLst/>
          </a:prstGeom>
        </p:spPr>
      </p:pic>
      <p:sp>
        <p:nvSpPr>
          <p:cNvPr id="2" name="Segnaposto testo 1"/>
          <p:cNvSpPr>
            <a:spLocks noGrp="1"/>
          </p:cNvSpPr>
          <p:nvPr>
            <p:ph type="body" idx="10"/>
          </p:nvPr>
        </p:nvSpPr>
        <p:spPr>
          <a:xfrm>
            <a:off x="247650" y="695960"/>
            <a:ext cx="2008505" cy="3562889"/>
          </a:xfrm>
          <a:prstGeom prst="rect">
            <a:avLst/>
          </a:prstGeom>
          <a:noFill/>
          <a:ln w="0" cmpd="sng">
            <a:noFill/>
            <a:prstDash val="solid"/>
          </a:ln>
        </p:spPr>
        <p:txBody>
          <a:bodyPr vert="horz" lIns="0" tIns="1905" rIns="0" bIns="0" anchor="t"/>
          <a:lstStyle/>
          <a:p>
            <a:pPr marL="45720" marR="0" indent="0" algn="l">
              <a:lnSpc>
                <a:spcPts val="1300"/>
              </a:lnSpc>
              <a:spcAft>
                <a:spcPts val="0"/>
              </a:spcAft>
            </a:pPr>
            <a:r>
              <a:rPr lang="it-IT" sz="1050" spc="-5" dirty="0">
                <a:solidFill>
                  <a:srgbClr val="000000"/>
                </a:solidFill>
                <a:latin typeface="Tahoma" panose="02020603050405020304" pitchFamily="2"/>
              </a:rPr>
              <a:t>Per lungo tempo, l'UNESCO ha promosso la cosiddetta educazione ambientale, ma negli anni '80 la dimensione sociale è stata rafforzata ed è stata introdotta l'educazione allo sviluppo sostenibile. C’è stata una evoluzione nel tempo, a seguito delle critiche di non aver  affrontato a sufficienza i cambiamenti climatici e la conoscenza indigena, (per es.)</a:t>
            </a:r>
          </a:p>
          <a:p>
            <a:pPr marL="45720" marR="0" indent="0" algn="l">
              <a:lnSpc>
                <a:spcPts val="1300"/>
              </a:lnSpc>
              <a:spcAft>
                <a:spcPts val="0"/>
              </a:spcAft>
            </a:pPr>
            <a:r>
              <a:rPr lang="it-IT" sz="1050" spc="-5" dirty="0">
                <a:solidFill>
                  <a:srgbClr val="000000"/>
                </a:solidFill>
                <a:latin typeface="Tahoma" panose="02020603050405020304" pitchFamily="2"/>
              </a:rPr>
              <a:t>Il Programma d'azione globale (GAP) sull'educazione allo sviluppo sostenibile, adottato dagli stati membri dell'UNESCO e lanciato nel 2014 ad </a:t>
            </a:r>
            <a:r>
              <a:rPr lang="it-IT" sz="1050" spc="-5" dirty="0" err="1">
                <a:solidFill>
                  <a:srgbClr val="000000"/>
                </a:solidFill>
                <a:latin typeface="Tahoma" panose="02020603050405020304" pitchFamily="2"/>
              </a:rPr>
              <a:t>Aichi</a:t>
            </a:r>
            <a:r>
              <a:rPr lang="it-IT" sz="1050" spc="-5" dirty="0">
                <a:solidFill>
                  <a:srgbClr val="000000"/>
                </a:solidFill>
                <a:latin typeface="Tahoma" panose="02020603050405020304" pitchFamily="2"/>
              </a:rPr>
              <a:t>-Nagoya (Giappone), testimonia questo riconoscimento internazionale. Si concentra sulla generazione e sul</a:t>
            </a:r>
          </a:p>
        </p:txBody>
      </p:sp>
      <p:sp>
        <p:nvSpPr>
          <p:cNvPr id="3" name="Segnaposto testo 2"/>
          <p:cNvSpPr>
            <a:spLocks noGrp="1"/>
          </p:cNvSpPr>
          <p:nvPr>
            <p:ph type="body" idx="10"/>
          </p:nvPr>
        </p:nvSpPr>
        <p:spPr>
          <a:xfrm>
            <a:off x="2440305" y="695960"/>
            <a:ext cx="2008505" cy="3562889"/>
          </a:xfrm>
          <a:prstGeom prst="rect">
            <a:avLst/>
          </a:prstGeom>
          <a:noFill/>
          <a:ln w="0" cmpd="sng">
            <a:noFill/>
            <a:prstDash val="solid"/>
          </a:ln>
        </p:spPr>
        <p:txBody>
          <a:bodyPr vert="horz" lIns="0" tIns="1905" rIns="0" bIns="0" anchor="t"/>
          <a:lstStyle/>
          <a:p>
            <a:pPr marL="0" marR="45720" indent="0" algn="l">
              <a:lnSpc>
                <a:spcPts val="1300"/>
              </a:lnSpc>
              <a:spcAft>
                <a:spcPts val="0"/>
              </a:spcAft>
            </a:pPr>
            <a:r>
              <a:rPr lang="it-IT" sz="1050" dirty="0">
                <a:solidFill>
                  <a:srgbClr val="000000"/>
                </a:solidFill>
                <a:latin typeface="Tahoma" panose="02020603050405020304" pitchFamily="2"/>
              </a:rPr>
              <a:t>potenziamento dell'azione ESD a tutti i livelli, in tutti i settori dell'istruzione e in tutti i settori dello sviluppo sostenibile. (27). Quale componente chiave della risposta globale ai cambiamenti climatici, l'educazione ai cambiamenti climatici (CCE) fa parte del Programma d'azione globale.</a:t>
            </a:r>
          </a:p>
          <a:p>
            <a:pPr marL="0" marR="45720" indent="0" algn="l">
              <a:lnSpc>
                <a:spcPts val="1300"/>
              </a:lnSpc>
              <a:spcAft>
                <a:spcPts val="0"/>
              </a:spcAft>
            </a:pPr>
            <a:r>
              <a:rPr lang="it-IT" sz="1050" dirty="0">
                <a:solidFill>
                  <a:srgbClr val="000000"/>
                </a:solidFill>
                <a:latin typeface="Tahoma" panose="02020603050405020304" pitchFamily="2"/>
              </a:rPr>
              <a:t>Come membro della rete di partner del programma d'azione sin dall'inizio, EI sostiene questa iniziativa, che mira a promuovere l'azione ESD, in particolare per quanto riguarda le questioni relative al clima. In effetti, CCE aiuta le persone a comprendere meglio i cambiamenti climatici e organizzarsi meglio di fronte agli effetti dannosi del riscaldamento</a:t>
            </a:r>
            <a:endParaRPr lang="it-IT" sz="1050" spc="0" dirty="0">
              <a:solidFill>
                <a:srgbClr val="000000"/>
              </a:solidFill>
              <a:latin typeface="Tahoma" panose="02020603050405020304" pitchFamily="2"/>
            </a:endParaRPr>
          </a:p>
        </p:txBody>
      </p:sp>
      <p:sp>
        <p:nvSpPr>
          <p:cNvPr id="4" name="Segnaposto testo 3"/>
          <p:cNvSpPr>
            <a:spLocks noGrp="1"/>
          </p:cNvSpPr>
          <p:nvPr>
            <p:ph type="body" idx="10"/>
          </p:nvPr>
        </p:nvSpPr>
        <p:spPr>
          <a:xfrm>
            <a:off x="4596130" y="516572"/>
            <a:ext cx="2008505" cy="3742277"/>
          </a:xfrm>
          <a:prstGeom prst="rect">
            <a:avLst/>
          </a:prstGeom>
          <a:noFill/>
          <a:ln w="0" cmpd="sng">
            <a:noFill/>
            <a:prstDash val="solid"/>
          </a:ln>
        </p:spPr>
        <p:txBody>
          <a:bodyPr vert="horz" lIns="0" tIns="1905" rIns="0" bIns="0" anchor="t"/>
          <a:lstStyle/>
          <a:p>
            <a:pPr marL="0" marR="45720" indent="0" algn="l">
              <a:lnSpc>
                <a:spcPts val="1300"/>
              </a:lnSpc>
              <a:spcAft>
                <a:spcPts val="0"/>
              </a:spcAft>
            </a:pPr>
            <a:r>
              <a:rPr lang="it-IT" sz="1050" dirty="0">
                <a:solidFill>
                  <a:srgbClr val="000000"/>
                </a:solidFill>
                <a:latin typeface="Tahoma" panose="02020603050405020304" pitchFamily="2"/>
              </a:rPr>
              <a:t>globale. Aumenta la conoscenza del clima tra le giovani generazioni, incoraggia un cambiamento nell'atteggiamento e nel comportamento e favorisce quindi l'emergere di una nuova cultura.</a:t>
            </a:r>
          </a:p>
          <a:p>
            <a:pPr marL="0" marR="45720" indent="0" algn="l">
              <a:lnSpc>
                <a:spcPts val="1300"/>
              </a:lnSpc>
              <a:spcAft>
                <a:spcPts val="0"/>
              </a:spcAft>
            </a:pPr>
            <a:r>
              <a:rPr lang="it-IT" sz="1050" dirty="0">
                <a:solidFill>
                  <a:srgbClr val="000000"/>
                </a:solidFill>
                <a:latin typeface="Tahoma" panose="02020603050405020304" pitchFamily="2"/>
              </a:rPr>
              <a:t>Facilitando anche il processo decisionale informato, l'istruzione e la consapevolezza svolgono un ruolo chiave nel migliorare la capacità delle popolazioni di mitigare, adattarsi, aprire conflitti.</a:t>
            </a:r>
          </a:p>
          <a:p>
            <a:pPr marL="0" marR="45720" indent="0" algn="l">
              <a:lnSpc>
                <a:spcPts val="1300"/>
              </a:lnSpc>
              <a:spcAft>
                <a:spcPts val="0"/>
              </a:spcAft>
            </a:pPr>
            <a:r>
              <a:rPr lang="it-IT" sz="1050" dirty="0">
                <a:solidFill>
                  <a:srgbClr val="000000"/>
                </a:solidFill>
                <a:latin typeface="Tahoma" panose="02020603050405020304" pitchFamily="2"/>
              </a:rPr>
              <a:t>Il CCE svolge quindi un ruolo altrettanto importante nelle diverse fasi della crisi climatica: in anticipo, come importante fattore di prevenzione, e successivamente, aiutando le comunità colpite ad adattare e mitigare gli effetti</a:t>
            </a:r>
            <a:endParaRPr lang="it-IT" sz="1050" spc="0" dirty="0">
              <a:solidFill>
                <a:srgbClr val="000000"/>
              </a:solidFill>
              <a:latin typeface="Tahoma" panose="02020603050405020304" pitchFamily="2"/>
            </a:endParaRPr>
          </a:p>
        </p:txBody>
      </p:sp>
      <p:sp>
        <p:nvSpPr>
          <p:cNvPr id="5" name="Segnaposto testo 4"/>
          <p:cNvSpPr>
            <a:spLocks noGrp="1"/>
          </p:cNvSpPr>
          <p:nvPr>
            <p:ph type="body" idx="10"/>
          </p:nvPr>
        </p:nvSpPr>
        <p:spPr>
          <a:xfrm>
            <a:off x="289560" y="4026535"/>
            <a:ext cx="5486400" cy="878205"/>
          </a:xfrm>
          <a:prstGeom prst="rect">
            <a:avLst/>
          </a:prstGeom>
          <a:noFill/>
          <a:ln w="0" cmpd="sng">
            <a:noFill/>
            <a:prstDash val="solid"/>
          </a:ln>
        </p:spPr>
        <p:txBody>
          <a:bodyPr vert="horz" lIns="0" tIns="353060" rIns="0" bIns="0" anchor="t"/>
          <a:lstStyle/>
          <a:p>
            <a:pPr marL="0" marR="0" indent="0" algn="l">
              <a:lnSpc>
                <a:spcPts val="2000"/>
              </a:lnSpc>
              <a:spcAft>
                <a:spcPts val="2060"/>
              </a:spcAft>
            </a:pPr>
            <a:r>
              <a:rPr lang="it-IT" sz="1650" b="1" spc="40" dirty="0">
                <a:solidFill>
                  <a:srgbClr val="00ADB6"/>
                </a:solidFill>
                <a:latin typeface="Tahoma" panose="02020603050405020304" pitchFamily="2"/>
              </a:rPr>
              <a:t>Quando l'istruzione si unisce al dibattito sui cambiamenti climatici</a:t>
            </a:r>
          </a:p>
        </p:txBody>
      </p:sp>
      <p:sp>
        <p:nvSpPr>
          <p:cNvPr id="6" name="Segnaposto testo 5"/>
          <p:cNvSpPr>
            <a:spLocks noGrp="1"/>
          </p:cNvSpPr>
          <p:nvPr>
            <p:ph type="body" idx="10"/>
          </p:nvPr>
        </p:nvSpPr>
        <p:spPr>
          <a:xfrm>
            <a:off x="253365" y="4904740"/>
            <a:ext cx="2008505" cy="2325370"/>
          </a:xfrm>
          <a:prstGeom prst="rect">
            <a:avLst/>
          </a:prstGeom>
          <a:noFill/>
          <a:ln w="0" cmpd="sng">
            <a:noFill/>
            <a:prstDash val="solid"/>
          </a:ln>
        </p:spPr>
        <p:txBody>
          <a:bodyPr vert="horz" lIns="0" tIns="635" rIns="0" bIns="0" anchor="t"/>
          <a:lstStyle/>
          <a:p>
            <a:pPr marL="0" marR="0" indent="0" algn="l">
              <a:lnSpc>
                <a:spcPts val="1300"/>
              </a:lnSpc>
              <a:spcAft>
                <a:spcPts val="0"/>
              </a:spcAft>
            </a:pPr>
            <a:r>
              <a:rPr lang="it-IT" sz="1050" dirty="0">
                <a:solidFill>
                  <a:srgbClr val="000000"/>
                </a:solidFill>
                <a:latin typeface="Tahoma" panose="02020603050405020304" pitchFamily="2"/>
              </a:rPr>
              <a:t>Mentre il rapido riconoscimento da parte della comunità internazionale del ruolo strategico dell'educazione nella lotta ai cambiamenti climatici deve certamente essere accolto favorevolmente, in seguito in questo documento diventerà chiaro che c'è ancora molto lavoro da fare per garantire che questo riconoscimento si traduca in azione.</a:t>
            </a:r>
          </a:p>
          <a:p>
            <a:pPr marL="0" marR="0" indent="0" algn="l">
              <a:lnSpc>
                <a:spcPts val="1300"/>
              </a:lnSpc>
              <a:spcAft>
                <a:spcPts val="0"/>
              </a:spcAft>
            </a:pPr>
            <a:r>
              <a:rPr lang="it-IT" sz="1050" dirty="0">
                <a:solidFill>
                  <a:srgbClr val="000000"/>
                </a:solidFill>
                <a:latin typeface="Tahoma" panose="02020603050405020304" pitchFamily="2"/>
              </a:rPr>
              <a:t>Sulla scia del vertice di Rio</a:t>
            </a:r>
            <a:endParaRPr lang="it-IT" sz="1050" spc="0" dirty="0">
              <a:solidFill>
                <a:srgbClr val="000000"/>
              </a:solidFill>
              <a:latin typeface="Tahoma" panose="02020603050405020304" pitchFamily="2"/>
            </a:endParaRPr>
          </a:p>
        </p:txBody>
      </p:sp>
      <p:sp>
        <p:nvSpPr>
          <p:cNvPr id="7" name="Segnaposto testo 6"/>
          <p:cNvSpPr>
            <a:spLocks noGrp="1"/>
          </p:cNvSpPr>
          <p:nvPr>
            <p:ph type="body" idx="10"/>
          </p:nvPr>
        </p:nvSpPr>
        <p:spPr>
          <a:xfrm>
            <a:off x="2446020" y="4904740"/>
            <a:ext cx="2008505" cy="2219074"/>
          </a:xfrm>
          <a:prstGeom prst="rect">
            <a:avLst/>
          </a:prstGeom>
          <a:noFill/>
          <a:ln w="0" cmpd="sng">
            <a:noFill/>
            <a:prstDash val="solid"/>
          </a:ln>
        </p:spPr>
        <p:txBody>
          <a:bodyPr vert="horz" lIns="0" tIns="635" rIns="0" bIns="0" anchor="t"/>
          <a:lstStyle/>
          <a:p>
            <a:pPr marL="0" marR="0" indent="0" algn="l">
              <a:lnSpc>
                <a:spcPts val="1300"/>
              </a:lnSpc>
              <a:spcAft>
                <a:spcPts val="0"/>
              </a:spcAft>
            </a:pPr>
            <a:r>
              <a:rPr lang="it-IT" sz="1050" spc="30" dirty="0">
                <a:solidFill>
                  <a:srgbClr val="000000"/>
                </a:solidFill>
                <a:latin typeface="Tahoma" panose="02020603050405020304" pitchFamily="2"/>
              </a:rPr>
              <a:t>sui cambiamenti climatici (UNFCCC) si è riconosciuta questa importanza già nel 1995 grazie all'inclusione dell'articolo 6 (cfr. riquadro). Ciò ha convinto i governi a iniziare e incoraggiare lo sviluppo di attività educative e di sensibilizzazione e a cooperare a livello internazionale.</a:t>
            </a:r>
          </a:p>
          <a:p>
            <a:pPr marL="0" marR="0" indent="0" algn="l">
              <a:lnSpc>
                <a:spcPts val="1300"/>
              </a:lnSpc>
              <a:spcAft>
                <a:spcPts val="0"/>
              </a:spcAft>
            </a:pPr>
            <a:r>
              <a:rPr lang="it-IT" sz="1050" spc="30" dirty="0">
                <a:solidFill>
                  <a:srgbClr val="000000"/>
                </a:solidFill>
                <a:latin typeface="Tahoma" panose="02020603050405020304" pitchFamily="2"/>
              </a:rPr>
              <a:t>Già, c'era una chiara enfasi sull'importanza di preparare materiale didattico e sviluppare</a:t>
            </a:r>
          </a:p>
        </p:txBody>
      </p:sp>
      <p:sp>
        <p:nvSpPr>
          <p:cNvPr id="8" name="Segnaposto testo 7"/>
          <p:cNvSpPr>
            <a:spLocks noGrp="1"/>
          </p:cNvSpPr>
          <p:nvPr>
            <p:ph type="body" idx="10"/>
          </p:nvPr>
        </p:nvSpPr>
        <p:spPr>
          <a:xfrm>
            <a:off x="4638675" y="4904740"/>
            <a:ext cx="2008505" cy="1844675"/>
          </a:xfrm>
          <a:prstGeom prst="rect">
            <a:avLst/>
          </a:prstGeom>
          <a:noFill/>
          <a:ln w="0" cmpd="sng">
            <a:noFill/>
            <a:prstDash val="solid"/>
          </a:ln>
        </p:spPr>
        <p:txBody>
          <a:bodyPr vert="horz" lIns="0" tIns="635" rIns="0" bIns="0" anchor="t"/>
          <a:lstStyle/>
          <a:p>
            <a:pPr marL="0" marR="91440" indent="0" algn="l">
              <a:lnSpc>
                <a:spcPts val="1300"/>
              </a:lnSpc>
              <a:spcAft>
                <a:spcPts val="0"/>
              </a:spcAft>
            </a:pPr>
            <a:r>
              <a:rPr lang="it-IT" sz="1050" dirty="0">
                <a:solidFill>
                  <a:srgbClr val="000000"/>
                </a:solidFill>
                <a:latin typeface="Tahoma" panose="02020603050405020304" pitchFamily="2"/>
              </a:rPr>
              <a:t>programmi di istruzione e formazione, senza alcun riferimento specifico al personale educativo. La spinosa questione delle risorse necessarie per l'attuazione di queste proposte sarà affrontata più avanti, nei programmi di lavoro progettati per svolgere le attività previste dall'articolo 6 della Convenzione.</a:t>
            </a:r>
            <a:endParaRPr lang="it-IT" sz="1050" spc="0" dirty="0">
              <a:solidFill>
                <a:srgbClr val="000000"/>
              </a:solidFill>
              <a:latin typeface="Tahoma" panose="02020603050405020304" pitchFamily="2"/>
            </a:endParaRPr>
          </a:p>
        </p:txBody>
      </p:sp>
      <p:sp>
        <p:nvSpPr>
          <p:cNvPr id="9" name="Segnaposto testo 8"/>
          <p:cNvSpPr>
            <a:spLocks noGrp="1"/>
          </p:cNvSpPr>
          <p:nvPr>
            <p:ph type="body" idx="10"/>
          </p:nvPr>
        </p:nvSpPr>
        <p:spPr>
          <a:xfrm>
            <a:off x="6927850" y="6931025"/>
            <a:ext cx="475615" cy="631190"/>
          </a:xfrm>
          <a:prstGeom prst="rect">
            <a:avLst/>
          </a:prstGeom>
          <a:solidFill>
            <a:srgbClr val="00ADB6"/>
          </a:solidFill>
          <a:ln w="0" cmpd="sng">
            <a:noFill/>
            <a:prstDash val="solid"/>
          </a:ln>
        </p:spPr>
        <p:txBody>
          <a:bodyPr vert="horz" lIns="0" tIns="20320" rIns="0" bIns="0" anchor="t">
            <a:normAutofit fontScale="95000"/>
          </a:bodyPr>
          <a:lstStyle/>
          <a:p>
            <a:pPr marL="45720" marR="0" indent="0" algn="l">
              <a:lnSpc>
                <a:spcPts val="2100"/>
              </a:lnSpc>
              <a:spcAft>
                <a:spcPts val="2750"/>
              </a:spcAft>
            </a:pPr>
            <a:r>
              <a:rPr lang="it-IT" sz="1800" b="1" spc="220">
                <a:solidFill>
                  <a:srgbClr val="FFFFFF"/>
                </a:solidFill>
                <a:latin typeface="Arial" panose="02020603050405020304" pitchFamily="2"/>
              </a:rPr>
              <a:t>25 </a:t>
            </a:r>
          </a:p>
        </p:txBody>
      </p:sp>
      <p:sp>
        <p:nvSpPr>
          <p:cNvPr id="12" name="Segnaposto testo 11"/>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4" name="Immagine 3"/>
          <p:cNvPicPr/>
          <p:nvPr/>
        </p:nvPicPr>
        <p:blipFill>
          <a:blip r:embed="rId2"/>
          <a:stretch>
            <a:fillRect/>
          </a:stretch>
        </p:blipFill>
        <p:spPr>
          <a:xfrm>
            <a:off x="152400" y="926465"/>
            <a:ext cx="484505" cy="277495"/>
          </a:xfrm>
          <a:prstGeom prst="rect">
            <a:avLst/>
          </a:prstGeom>
        </p:spPr>
      </p:pic>
      <p:pic>
        <p:nvPicPr>
          <p:cNvPr id="6" name="Immagine 5"/>
          <p:cNvPicPr/>
          <p:nvPr/>
        </p:nvPicPr>
        <p:blipFill>
          <a:blip r:embed="rId3"/>
          <a:stretch>
            <a:fillRect/>
          </a:stretch>
        </p:blipFill>
        <p:spPr>
          <a:xfrm>
            <a:off x="155575" y="73025"/>
            <a:ext cx="591185" cy="713105"/>
          </a:xfrm>
          <a:prstGeom prst="rect">
            <a:avLst/>
          </a:prstGeom>
        </p:spPr>
      </p:pic>
      <p:pic>
        <p:nvPicPr>
          <p:cNvPr id="8" name="Immagine 7"/>
          <p:cNvPicPr/>
          <p:nvPr/>
        </p:nvPicPr>
        <p:blipFill>
          <a:blip r:embed="rId4"/>
          <a:stretch>
            <a:fillRect/>
          </a:stretch>
        </p:blipFill>
        <p:spPr>
          <a:xfrm>
            <a:off x="161290" y="2072640"/>
            <a:ext cx="466725" cy="4614545"/>
          </a:xfrm>
          <a:prstGeom prst="rect">
            <a:avLst/>
          </a:prstGeom>
        </p:spPr>
      </p:pic>
      <p:sp>
        <p:nvSpPr>
          <p:cNvPr id="2" name="Segnaposto testo 1"/>
          <p:cNvSpPr>
            <a:spLocks noGrp="1"/>
          </p:cNvSpPr>
          <p:nvPr>
            <p:ph type="body" idx="10"/>
          </p:nvPr>
        </p:nvSpPr>
        <p:spPr>
          <a:xfrm>
            <a:off x="155575" y="6931025"/>
            <a:ext cx="482600" cy="631190"/>
          </a:xfrm>
          <a:prstGeom prst="rect">
            <a:avLst/>
          </a:prstGeom>
          <a:solidFill>
            <a:srgbClr val="00ADB6"/>
          </a:solidFill>
          <a:ln w="0" cmpd="sng">
            <a:noFill/>
            <a:prstDash val="solid"/>
          </a:ln>
        </p:spPr>
        <p:txBody>
          <a:bodyPr vert="horz" lIns="0" tIns="20320" rIns="0" bIns="0" anchor="t"/>
          <a:lstStyle/>
          <a:p>
            <a:pPr marL="45720" marR="0" indent="0" algn="l">
              <a:lnSpc>
                <a:spcPts val="2100"/>
              </a:lnSpc>
              <a:spcAft>
                <a:spcPts val="2750"/>
              </a:spcAft>
            </a:pPr>
            <a:r>
              <a:rPr lang="it-IT" sz="1800" b="1" spc="180">
                <a:solidFill>
                  <a:srgbClr val="FFFFFF"/>
                </a:solidFill>
                <a:latin typeface="Arial" panose="02020603050405020304" pitchFamily="2"/>
              </a:rPr>
              <a:t>26 </a:t>
            </a:r>
          </a:p>
        </p:txBody>
      </p:sp>
      <p:sp>
        <p:nvSpPr>
          <p:cNvPr id="9" name="Segnaposto testo 8"/>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10" name="Segnaposto testo 9"/>
          <p:cNvSpPr>
            <a:spLocks noGrp="1"/>
          </p:cNvSpPr>
          <p:nvPr>
            <p:ph type="body" idx="10"/>
          </p:nvPr>
        </p:nvSpPr>
        <p:spPr>
          <a:xfrm>
            <a:off x="878205" y="926465"/>
            <a:ext cx="6532245" cy="6016572"/>
          </a:xfrm>
          <a:prstGeom prst="rect">
            <a:avLst/>
          </a:prstGeom>
          <a:solidFill>
            <a:srgbClr val="00ADB6"/>
          </a:solidFill>
          <a:ln w="0" cmpd="sng">
            <a:noFill/>
            <a:prstDash val="solid"/>
          </a:ln>
        </p:spPr>
        <p:txBody>
          <a:bodyPr vert="horz" lIns="0" tIns="121920" rIns="0" bIns="0" anchor="t"/>
          <a:lstStyle/>
          <a:p>
            <a:pPr marL="274320" marR="274320" indent="0" algn="l">
              <a:lnSpc>
                <a:spcPts val="1600"/>
              </a:lnSpc>
              <a:spcBef>
                <a:spcPts val="1040"/>
              </a:spcBef>
              <a:spcAft>
                <a:spcPts val="0"/>
              </a:spcAft>
            </a:pPr>
            <a:r>
              <a:rPr lang="it-IT" sz="1400" b="1" spc="15" dirty="0">
                <a:solidFill>
                  <a:srgbClr val="FFFFFF"/>
                </a:solidFill>
                <a:latin typeface="Tahoma" panose="02020603050405020304" pitchFamily="2"/>
              </a:rPr>
              <a:t>Articolo 6 della Convenzione quadro delle Nazioni Unite sull'educazione ai cambiamenti climatici, formazione e sensibilizzazione dell'opinione pubblica</a:t>
            </a:r>
          </a:p>
          <a:p>
            <a:pPr marL="274320" marR="274320" indent="0" algn="l">
              <a:lnSpc>
                <a:spcPts val="1600"/>
              </a:lnSpc>
              <a:spcBef>
                <a:spcPts val="1040"/>
              </a:spcBef>
              <a:spcAft>
                <a:spcPts val="0"/>
              </a:spcAft>
            </a:pPr>
            <a:r>
              <a:rPr lang="it-IT" sz="1200" b="1" spc="15" dirty="0">
                <a:solidFill>
                  <a:srgbClr val="FFFFFF"/>
                </a:solidFill>
                <a:latin typeface="Tahoma" panose="02020603050405020304" pitchFamily="2"/>
              </a:rPr>
              <a:t>a) Promuovere e facilitare a livello nazionale e, se del caso, a livello subregionale e regionale e conformemente alle leggi e ai regolamenti nazionali e nell'ambito delle rispettive capacità:</a:t>
            </a:r>
          </a:p>
          <a:p>
            <a:pPr marL="274320" marR="274320" indent="0" algn="l">
              <a:lnSpc>
                <a:spcPts val="1600"/>
              </a:lnSpc>
              <a:spcBef>
                <a:spcPts val="1040"/>
              </a:spcBef>
              <a:spcAft>
                <a:spcPts val="0"/>
              </a:spcAft>
            </a:pPr>
            <a:r>
              <a:rPr lang="it-IT" sz="1200" b="1" spc="15" dirty="0">
                <a:solidFill>
                  <a:srgbClr val="FFFFFF"/>
                </a:solidFill>
                <a:latin typeface="Tahoma" panose="02020603050405020304" pitchFamily="2"/>
              </a:rPr>
              <a:t>(i) lo sviluppo e l'attuazione di programmi educativi e di sensibilizzazione del pubblico sui cambiamenti climatici e i suoi effetti;</a:t>
            </a:r>
          </a:p>
          <a:p>
            <a:pPr marL="274320" marR="274320" indent="0" algn="l">
              <a:lnSpc>
                <a:spcPts val="1600"/>
              </a:lnSpc>
              <a:spcBef>
                <a:spcPts val="1040"/>
              </a:spcBef>
              <a:spcAft>
                <a:spcPts val="0"/>
              </a:spcAft>
            </a:pPr>
            <a:r>
              <a:rPr lang="it-IT" sz="1200" b="1" spc="15" dirty="0">
                <a:solidFill>
                  <a:srgbClr val="FFFFFF"/>
                </a:solidFill>
                <a:latin typeface="Tahoma" panose="02020603050405020304" pitchFamily="2"/>
              </a:rPr>
              <a:t>(ii) accesso del pubblico alle informazioni sui cambiamenti climatici e i suoi effetti;</a:t>
            </a:r>
          </a:p>
          <a:p>
            <a:pPr marL="274320" marR="274320" indent="0" algn="l">
              <a:lnSpc>
                <a:spcPts val="1600"/>
              </a:lnSpc>
              <a:spcBef>
                <a:spcPts val="1040"/>
              </a:spcBef>
              <a:spcAft>
                <a:spcPts val="0"/>
              </a:spcAft>
            </a:pPr>
            <a:r>
              <a:rPr lang="it-IT" sz="1200" b="1" spc="15" dirty="0">
                <a:solidFill>
                  <a:srgbClr val="FFFFFF"/>
                </a:solidFill>
                <a:latin typeface="Tahoma" panose="02020603050405020304" pitchFamily="2"/>
              </a:rPr>
              <a:t>(iii) partecipazione pubblica alla lotta ai cambiamenti climatici e ai suoi effetti e allo sviluppo di risposte adeguate; </a:t>
            </a:r>
          </a:p>
          <a:p>
            <a:pPr marL="274320" marR="274320" indent="0" algn="l">
              <a:lnSpc>
                <a:spcPts val="1600"/>
              </a:lnSpc>
              <a:spcBef>
                <a:spcPts val="1040"/>
              </a:spcBef>
              <a:spcAft>
                <a:spcPts val="0"/>
              </a:spcAft>
            </a:pPr>
            <a:r>
              <a:rPr lang="it-IT" sz="1200" b="1" spc="15" dirty="0">
                <a:solidFill>
                  <a:srgbClr val="FFFFFF"/>
                </a:solidFill>
                <a:latin typeface="Tahoma" panose="02020603050405020304" pitchFamily="2"/>
              </a:rPr>
              <a:t>(iv) formazione del personale scientifico, tecnico e manageriale;</a:t>
            </a:r>
          </a:p>
          <a:p>
            <a:pPr marL="274320" marR="274320" indent="0" algn="l">
              <a:lnSpc>
                <a:spcPts val="1600"/>
              </a:lnSpc>
              <a:spcBef>
                <a:spcPts val="1040"/>
              </a:spcBef>
              <a:spcAft>
                <a:spcPts val="0"/>
              </a:spcAft>
            </a:pPr>
            <a:r>
              <a:rPr lang="it-IT" sz="1200" b="1" spc="15" dirty="0">
                <a:solidFill>
                  <a:srgbClr val="FFFFFF"/>
                </a:solidFill>
                <a:latin typeface="Tahoma" panose="02020603050405020304" pitchFamily="2"/>
              </a:rPr>
              <a:t>(b) cooperare e promuovere, a livello internazionale, e, se del caso, utilizzando organismi esistenti:</a:t>
            </a:r>
          </a:p>
          <a:p>
            <a:pPr marL="274320" marR="274320" indent="0" algn="l">
              <a:lnSpc>
                <a:spcPts val="1600"/>
              </a:lnSpc>
              <a:spcBef>
                <a:spcPts val="1040"/>
              </a:spcBef>
              <a:spcAft>
                <a:spcPts val="0"/>
              </a:spcAft>
            </a:pPr>
            <a:r>
              <a:rPr lang="it-IT" sz="1200" b="1" spc="15" dirty="0">
                <a:solidFill>
                  <a:srgbClr val="FFFFFF"/>
                </a:solidFill>
                <a:latin typeface="Tahoma" panose="02020603050405020304" pitchFamily="2"/>
              </a:rPr>
              <a:t>(i) lo sviluppo e lo scambio di materiale educativo e di sensibilizzazione del pubblico sui cambiamenti climatici e i suoi effetti; </a:t>
            </a:r>
          </a:p>
          <a:p>
            <a:pPr marL="274320" marR="274320" indent="0" algn="l">
              <a:lnSpc>
                <a:spcPts val="1600"/>
              </a:lnSpc>
              <a:spcBef>
                <a:spcPts val="1040"/>
              </a:spcBef>
              <a:spcAft>
                <a:spcPts val="0"/>
              </a:spcAft>
            </a:pPr>
            <a:r>
              <a:rPr lang="it-IT" sz="1200" b="1" spc="15" dirty="0">
                <a:solidFill>
                  <a:srgbClr val="FFFFFF"/>
                </a:solidFill>
                <a:latin typeface="Tahoma" panose="02020603050405020304" pitchFamily="2"/>
              </a:rPr>
              <a:t>(ii) lo sviluppo e l'attuazione di programmi di istruzione e formazione, compreso il rafforzamento delle istituzioni nazionali e lo scambio o il distacco di personale per la formazione di esperti in questo campo, in particolare per i paesi in via di sviluppo.</a:t>
            </a:r>
          </a:p>
        </p:txBody>
      </p:sp>
      <p:cxnSp>
        <p:nvCxnSpPr>
          <p:cNvPr id="11" name="Connettore diritto 10"/>
          <p:cNvCxnSpPr/>
          <p:nvPr/>
        </p:nvCxnSpPr>
        <p:spPr>
          <a:xfrm>
            <a:off x="490855" y="1203960"/>
            <a:ext cx="0" cy="832485"/>
          </a:xfrm>
          <a:prstGeom prst="line">
            <a:avLst/>
          </a:prstGeom>
          <a:ln w="3175" cmpd="sng">
            <a:solidFill>
              <a:srgbClr val="444E5D"/>
            </a:solidFill>
          </a:ln>
        </p:spPr>
      </p:cxnSp>
      <p:cxnSp>
        <p:nvCxnSpPr>
          <p:cNvPr id="12" name="Connettore diritto 11"/>
          <p:cNvCxnSpPr/>
          <p:nvPr/>
        </p:nvCxnSpPr>
        <p:spPr>
          <a:xfrm>
            <a:off x="274320" y="1203960"/>
            <a:ext cx="0" cy="869315"/>
          </a:xfrm>
          <a:prstGeom prst="line">
            <a:avLst/>
          </a:prstGeom>
          <a:ln w="3175" cmpd="sng">
            <a:solidFill>
              <a:srgbClr val="EDEDED"/>
            </a:solidFill>
          </a:ln>
        </p:spPr>
      </p:cxn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8" name="Immagine 7"/>
          <p:cNvPicPr/>
          <p:nvPr/>
        </p:nvPicPr>
        <p:blipFill>
          <a:blip r:embed="rId2"/>
          <a:stretch>
            <a:fillRect/>
          </a:stretch>
        </p:blipFill>
        <p:spPr>
          <a:xfrm>
            <a:off x="6922135" y="73025"/>
            <a:ext cx="597535" cy="6614160"/>
          </a:xfrm>
          <a:prstGeom prst="rect">
            <a:avLst/>
          </a:prstGeom>
        </p:spPr>
      </p:pic>
      <p:sp>
        <p:nvSpPr>
          <p:cNvPr id="2" name="Segnaposto testo 1"/>
          <p:cNvSpPr>
            <a:spLocks noGrp="1"/>
          </p:cNvSpPr>
          <p:nvPr>
            <p:ph type="body" idx="10"/>
          </p:nvPr>
        </p:nvSpPr>
        <p:spPr>
          <a:xfrm>
            <a:off x="292735" y="63500"/>
            <a:ext cx="5753100" cy="1452245"/>
          </a:xfrm>
          <a:prstGeom prst="rect">
            <a:avLst/>
          </a:prstGeom>
          <a:noFill/>
          <a:ln w="0" cmpd="sng">
            <a:noFill/>
            <a:prstDash val="solid"/>
          </a:ln>
        </p:spPr>
        <p:txBody>
          <a:bodyPr vert="horz" lIns="0" tIns="573405" rIns="0" bIns="0" anchor="t"/>
          <a:lstStyle/>
          <a:p>
            <a:pPr marL="0" marR="0" indent="0" algn="just">
              <a:lnSpc>
                <a:spcPts val="2400"/>
              </a:lnSpc>
              <a:spcAft>
                <a:spcPts val="2065"/>
              </a:spcAft>
            </a:pPr>
            <a:r>
              <a:rPr lang="it-IT" sz="1650" b="1" dirty="0">
                <a:solidFill>
                  <a:srgbClr val="00ADB6"/>
                </a:solidFill>
                <a:latin typeface="Tahoma" panose="02020603050405020304" pitchFamily="2"/>
              </a:rPr>
              <a:t>Dalla COP8 alla COP21: impegni forti, ma poca azione concreta</a:t>
            </a:r>
            <a:endParaRPr lang="it-IT" sz="1650" b="1" spc="0" dirty="0">
              <a:solidFill>
                <a:srgbClr val="00ADB6"/>
              </a:solidFill>
              <a:latin typeface="Tahoma" panose="02020603050405020304" pitchFamily="2"/>
            </a:endParaRPr>
          </a:p>
        </p:txBody>
      </p:sp>
      <p:sp>
        <p:nvSpPr>
          <p:cNvPr id="3" name="Segnaposto testo 2"/>
          <p:cNvSpPr>
            <a:spLocks noGrp="1"/>
          </p:cNvSpPr>
          <p:nvPr>
            <p:ph type="body" idx="10"/>
          </p:nvPr>
        </p:nvSpPr>
        <p:spPr>
          <a:xfrm>
            <a:off x="259080" y="1515745"/>
            <a:ext cx="2008505" cy="5849559"/>
          </a:xfrm>
          <a:prstGeom prst="rect">
            <a:avLst/>
          </a:prstGeom>
          <a:noFill/>
          <a:ln w="0" cmpd="sng">
            <a:noFill/>
            <a:prstDash val="solid"/>
          </a:ln>
        </p:spPr>
        <p:txBody>
          <a:bodyPr vert="horz" lIns="0" tIns="0" rIns="0" bIns="0" anchor="t"/>
          <a:lstStyle/>
          <a:p>
            <a:pPr marL="0" marR="45720" indent="0" algn="l">
              <a:lnSpc>
                <a:spcPts val="1300"/>
              </a:lnSpc>
              <a:spcAft>
                <a:spcPts val="0"/>
              </a:spcAft>
            </a:pPr>
            <a:r>
              <a:rPr lang="it-IT" sz="1050" dirty="0">
                <a:solidFill>
                  <a:srgbClr val="000000"/>
                </a:solidFill>
                <a:latin typeface="Tahoma" panose="02020603050405020304" pitchFamily="2"/>
              </a:rPr>
              <a:t>In generale, tra la firma di un accordo internazionale che coinvolge dozzine di paesi e la realizzazione di tale accordo può passare un periodo di tempo significativo. È un processo complesso, lungo e macchinoso. Di conseguenza, non è stato fino alla COP8 del 2002 che la comunità internazionale ha adottato il cosiddetto programma di lavoro di Nuova Delhi, che prende il nome dalla città in cui si è svolta la Conferenza. (28)</a:t>
            </a:r>
          </a:p>
          <a:p>
            <a:pPr marL="0" marR="45720" indent="0" algn="l">
              <a:lnSpc>
                <a:spcPts val="1300"/>
              </a:lnSpc>
              <a:spcAft>
                <a:spcPts val="0"/>
              </a:spcAft>
            </a:pPr>
            <a:r>
              <a:rPr lang="it-IT" sz="1050" dirty="0">
                <a:solidFill>
                  <a:srgbClr val="000000"/>
                </a:solidFill>
                <a:latin typeface="Tahoma" panose="02020603050405020304" pitchFamily="2"/>
              </a:rPr>
              <a:t>Questo programma quinquennale (2002-2007 riguardava sei aree di intervento: istruzione, formazione, consapevolezza pubblica, partecipazione pubblica, accesso all'informazione e consapevolezza internazionale, ma ha lasciato l'iniziativa ai singoli paesi. Le organizzazioni intergovernative e la società civile sono state incoraggiate a prenderlo in conto nello sviluppo delle proprie attività CCE. Per quanto riguarda i finanziamenti, le parti sono state invitate a sfruttare le opportunità offerte dal Global Environment Facility.</a:t>
            </a:r>
          </a:p>
          <a:p>
            <a:pPr marL="0" marR="45720" indent="0" algn="l">
              <a:lnSpc>
                <a:spcPts val="1300"/>
              </a:lnSpc>
              <a:spcAft>
                <a:spcPts val="0"/>
              </a:spcAft>
            </a:pPr>
            <a:r>
              <a:rPr lang="it-IT" sz="1050" dirty="0">
                <a:solidFill>
                  <a:srgbClr val="000000"/>
                </a:solidFill>
                <a:latin typeface="Tahoma" panose="02020603050405020304" pitchFamily="2"/>
              </a:rPr>
              <a:t>Il programma è stato rinnovato dopo essere stato miscelato se non peggiorato con</a:t>
            </a:r>
            <a:endParaRPr lang="it-IT" sz="1050" spc="0" dirty="0">
              <a:solidFill>
                <a:srgbClr val="000000"/>
              </a:solidFill>
              <a:latin typeface="Tahoma" panose="02020603050405020304" pitchFamily="2"/>
            </a:endParaRPr>
          </a:p>
        </p:txBody>
      </p:sp>
      <p:sp>
        <p:nvSpPr>
          <p:cNvPr id="4" name="Segnaposto testo 3"/>
          <p:cNvSpPr>
            <a:spLocks noGrp="1"/>
          </p:cNvSpPr>
          <p:nvPr>
            <p:ph type="body" idx="10"/>
          </p:nvPr>
        </p:nvSpPr>
        <p:spPr>
          <a:xfrm>
            <a:off x="2451735" y="1515745"/>
            <a:ext cx="2008505" cy="5677535"/>
          </a:xfrm>
          <a:prstGeom prst="rect">
            <a:avLst/>
          </a:prstGeom>
          <a:noFill/>
          <a:ln w="0" cmpd="sng">
            <a:noFill/>
            <a:prstDash val="solid"/>
          </a:ln>
        </p:spPr>
        <p:txBody>
          <a:bodyPr vert="horz" lIns="0" tIns="1905" rIns="0" bIns="0" anchor="t"/>
          <a:lstStyle/>
          <a:p>
            <a:pPr marL="0" marR="0" indent="0" algn="l">
              <a:lnSpc>
                <a:spcPts val="1300"/>
              </a:lnSpc>
              <a:spcAft>
                <a:spcPts val="0"/>
              </a:spcAft>
            </a:pPr>
            <a:r>
              <a:rPr lang="it-IT" sz="1050" spc="-5" dirty="0">
                <a:solidFill>
                  <a:srgbClr val="000000"/>
                </a:solidFill>
                <a:latin typeface="Tahoma" panose="02020603050405020304" pitchFamily="2"/>
              </a:rPr>
              <a:t>revisioni periodiche, che hanno dato origine al programma di lavoro di Doha alla COP18 nel 2012 (29). In questa iniziativa, che durerà fino al 2020 ed è quindi ancora in corso, le sei aree sono state mantenute, ma si è prestata maggiore attenzione alle risorse finanziarie disponibili insufficienti, in particolare per Paesi a basso reddito e piccoli stati insulari. Di conseguenza, è stata esercitata una pressione urgente sul Global Environment Facility per ovviare alle carenze. Alle parti è stato anche chiesto di nominare coordinatori nazionali - noti come punti focali - per l'attuazione delle attività educative nei rispettivi paesi. Infine, si è tentato di intensificare il lavoro relativo all'articolo 6 instaurando un dialogo annuale che riunisce le parti, gli esperti e i rappresentanti della società civile per la condivisione e lo scambio di esperienze, idee e buone pratiche.</a:t>
            </a:r>
          </a:p>
          <a:p>
            <a:pPr marL="0" marR="0" indent="0" algn="l">
              <a:lnSpc>
                <a:spcPts val="1300"/>
              </a:lnSpc>
              <a:spcAft>
                <a:spcPts val="0"/>
              </a:spcAft>
            </a:pPr>
            <a:r>
              <a:rPr lang="it-IT" sz="1050" spc="-5" dirty="0">
                <a:solidFill>
                  <a:srgbClr val="000000"/>
                </a:solidFill>
                <a:latin typeface="Tahoma" panose="02020603050405020304" pitchFamily="2"/>
              </a:rPr>
              <a:t>Sebbene l'inclusione della società civile nel processo sia benvenuta, va notato che qualsiasi organizzazione che desideri partecipare non è ammessa automaticamente ma deve richiedere l'accreditamento.</a:t>
            </a:r>
          </a:p>
        </p:txBody>
      </p:sp>
      <p:sp>
        <p:nvSpPr>
          <p:cNvPr id="5" name="Segnaposto testo 4"/>
          <p:cNvSpPr>
            <a:spLocks noGrp="1"/>
          </p:cNvSpPr>
          <p:nvPr>
            <p:ph type="body" idx="10"/>
          </p:nvPr>
        </p:nvSpPr>
        <p:spPr>
          <a:xfrm>
            <a:off x="4607560" y="1177290"/>
            <a:ext cx="2008505" cy="6188014"/>
          </a:xfrm>
          <a:prstGeom prst="rect">
            <a:avLst/>
          </a:prstGeom>
          <a:noFill/>
          <a:ln w="0" cmpd="sng">
            <a:noFill/>
            <a:prstDash val="solid"/>
          </a:ln>
        </p:spPr>
        <p:txBody>
          <a:bodyPr vert="horz" lIns="0" tIns="0" rIns="0" bIns="0" anchor="t"/>
          <a:lstStyle/>
          <a:p>
            <a:pPr marL="0" marR="45720" indent="0" algn="l">
              <a:lnSpc>
                <a:spcPts val="1300"/>
              </a:lnSpc>
              <a:spcAft>
                <a:spcPts val="0"/>
              </a:spcAft>
            </a:pPr>
            <a:r>
              <a:rPr lang="it-IT" sz="1050" spc="30" dirty="0">
                <a:solidFill>
                  <a:srgbClr val="000000"/>
                </a:solidFill>
                <a:latin typeface="Tahoma" panose="02020603050405020304" pitchFamily="2"/>
              </a:rPr>
              <a:t>Comunque sia, l'importanza dell'educazione nei negoziati sul clima è stata ribadita in diverse occasioni nel corso degli anni. Inoltre, nel 2014, presso la COP20, è stata adottata una Dichiarazione ministeriale sull'istruzione - la Dichiarazione ministeriale di Lima sull'istruzione e la sensibilizzazione (30) -. Infine, e per la prima volta, </a:t>
            </a:r>
            <a:r>
              <a:rPr lang="it-IT" sz="1050" b="1" spc="30" dirty="0">
                <a:solidFill>
                  <a:srgbClr val="000000"/>
                </a:solidFill>
                <a:latin typeface="Tahoma" panose="02020603050405020304" pitchFamily="2"/>
              </a:rPr>
              <a:t>è stata menzionata l'idea di includere la questione del cambiamento climatico nei curricula nazionali dei paesi.</a:t>
            </a:r>
          </a:p>
          <a:p>
            <a:pPr marL="0" marR="45720" indent="0" algn="l">
              <a:lnSpc>
                <a:spcPts val="1300"/>
              </a:lnSpc>
              <a:spcAft>
                <a:spcPts val="0"/>
              </a:spcAft>
            </a:pPr>
            <a:r>
              <a:rPr lang="it-IT" sz="1050" spc="30" dirty="0">
                <a:solidFill>
                  <a:srgbClr val="000000"/>
                </a:solidFill>
                <a:latin typeface="Tahoma" panose="02020603050405020304" pitchFamily="2"/>
              </a:rPr>
              <a:t>L'anno successivo, in occasione della COP21, l'articolo 12 dell'accordo di Parigi, che seguiva le orme del programma di Doha, sollevava pochi dibattiti. In verità, queste 4 righe non hanno aggiunto molto all'Articolo 6 della Convenzione. Da quel momento in poi è stata presa la decisione di includere nel programma una giornata a tema educativo in ciascuna conferenza annuale sui cambiamenti climatici. Servirebbe da spazio per la condivisione di informazioni e discussioni per i vari attori coinvolti nell'educazione ai cambiamenti climatici.</a:t>
            </a:r>
          </a:p>
        </p:txBody>
      </p:sp>
      <p:sp>
        <p:nvSpPr>
          <p:cNvPr id="6" name="Segnaposto testo 5"/>
          <p:cNvSpPr>
            <a:spLocks noGrp="1"/>
          </p:cNvSpPr>
          <p:nvPr>
            <p:ph type="body" idx="10"/>
          </p:nvPr>
        </p:nvSpPr>
        <p:spPr>
          <a:xfrm>
            <a:off x="6927850" y="6931025"/>
            <a:ext cx="475615" cy="631190"/>
          </a:xfrm>
          <a:prstGeom prst="rect">
            <a:avLst/>
          </a:prstGeom>
          <a:solidFill>
            <a:srgbClr val="00ADB6"/>
          </a:solidFill>
          <a:ln w="0" cmpd="sng">
            <a:noFill/>
            <a:prstDash val="solid"/>
          </a:ln>
        </p:spPr>
        <p:txBody>
          <a:bodyPr vert="horz" lIns="0" tIns="20955" rIns="0" bIns="0" anchor="t"/>
          <a:lstStyle/>
          <a:p>
            <a:pPr marL="45720" marR="0" indent="0" algn="l">
              <a:lnSpc>
                <a:spcPts val="2000"/>
              </a:lnSpc>
              <a:spcAft>
                <a:spcPts val="2765"/>
              </a:spcAft>
            </a:pPr>
            <a:r>
              <a:rPr lang="it-IT" sz="1750" spc="180">
                <a:solidFill>
                  <a:srgbClr val="FFFFFF"/>
                </a:solidFill>
                <a:latin typeface="Arial" panose="02020603050405020304" pitchFamily="2"/>
              </a:rPr>
              <a:t>27 </a:t>
            </a:r>
          </a:p>
        </p:txBody>
      </p:sp>
      <p:sp>
        <p:nvSpPr>
          <p:cNvPr id="9" name="Segnaposto testo 8"/>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ADB6"/>
        </a:solidFill>
        <a:effectLst/>
      </p:bgPr>
    </p:bg>
    <p:spTree>
      <p:nvGrpSpPr>
        <p:cNvPr id="1" name=""/>
        <p:cNvGrpSpPr/>
        <p:nvPr/>
      </p:nvGrpSpPr>
      <p:grpSpPr>
        <a:xfrm>
          <a:off x="0" y="0"/>
          <a:ext cx="0" cy="0"/>
          <a:chOff x="0" y="0"/>
          <a:chExt cx="0" cy="0"/>
        </a:xfrm>
      </p:grpSpPr>
      <p:sp>
        <p:nvSpPr>
          <p:cNvPr id="2" name="Segnaposto testo 1"/>
          <p:cNvSpPr>
            <a:spLocks noGrp="1"/>
          </p:cNvSpPr>
          <p:nvPr>
            <p:ph type="body" idx="10"/>
          </p:nvPr>
        </p:nvSpPr>
        <p:spPr>
          <a:xfrm>
            <a:off x="2355097" y="1087755"/>
            <a:ext cx="1999615" cy="5366208"/>
          </a:xfrm>
          <a:prstGeom prst="rect">
            <a:avLst/>
          </a:prstGeom>
          <a:noFill/>
          <a:ln w="0" cmpd="sng">
            <a:noFill/>
            <a:prstDash val="solid"/>
          </a:ln>
        </p:spPr>
        <p:txBody>
          <a:bodyPr vert="horz" lIns="0" tIns="8255" rIns="0" bIns="0" anchor="t"/>
          <a:lstStyle/>
          <a:p>
            <a:pPr marL="0" marR="0" indent="0" algn="l">
              <a:lnSpc>
                <a:spcPts val="1300"/>
              </a:lnSpc>
              <a:spcAft>
                <a:spcPts val="0"/>
              </a:spcAft>
            </a:pPr>
            <a:r>
              <a:rPr lang="it-IT" sz="1200" dirty="0">
                <a:solidFill>
                  <a:srgbClr val="FFFFFF"/>
                </a:solidFill>
                <a:latin typeface="Arial" panose="02020603050405020304" pitchFamily="2"/>
              </a:rPr>
              <a:t>A fronte di questa sfida enorme e senza precedenti, l'umanità non ha altra scelta se non quella di cambiare radicalmente il suo modello di sviluppo per realizzare una transizione a basso consumo. A tal fine, alcune soluzioni sono note, mentre altre devono ancora essere sviluppate. Ma una cosa è certa: lo sforzo collettivo necessario in questa situazione non richiede altro che una rivoluzione del cuore, della mente - e un'azione urgente</a:t>
            </a:r>
          </a:p>
          <a:p>
            <a:pPr marL="0" marR="0" indent="0" algn="l">
              <a:lnSpc>
                <a:spcPts val="1300"/>
              </a:lnSpc>
              <a:spcAft>
                <a:spcPts val="0"/>
              </a:spcAft>
            </a:pPr>
            <a:r>
              <a:rPr lang="it-IT" sz="1200" dirty="0">
                <a:solidFill>
                  <a:srgbClr val="FFFFFF"/>
                </a:solidFill>
                <a:latin typeface="Arial" panose="02020603050405020304" pitchFamily="2"/>
              </a:rPr>
              <a:t>.</a:t>
            </a:r>
          </a:p>
          <a:p>
            <a:pPr marL="0" marR="0" indent="0" algn="l">
              <a:lnSpc>
                <a:spcPts val="1300"/>
              </a:lnSpc>
              <a:spcAft>
                <a:spcPts val="0"/>
              </a:spcAft>
            </a:pPr>
            <a:r>
              <a:rPr lang="it-IT" sz="1200" dirty="0">
                <a:solidFill>
                  <a:srgbClr val="FFFFFF"/>
                </a:solidFill>
                <a:latin typeface="Arial" panose="02020603050405020304" pitchFamily="2"/>
              </a:rPr>
              <a:t>Di conseguenza, anche il ripensamento dell'educazione deve far parte della soluzione. La capacità dell'educazione di ispirare, coinvolgere e responsabilizzare le persone, nonché di informare le persone sull'emergenza climatica, comprese le sue cause e impatti, sono chiaramente riconosciute negli accordi internazionali sul clima.</a:t>
            </a:r>
            <a:endParaRPr lang="it-IT" sz="1200" spc="0" dirty="0">
              <a:solidFill>
                <a:srgbClr val="FFFFFF"/>
              </a:solidFill>
              <a:latin typeface="Arial" panose="02020603050405020304" pitchFamily="2"/>
            </a:endParaRPr>
          </a:p>
        </p:txBody>
      </p:sp>
      <p:sp>
        <p:nvSpPr>
          <p:cNvPr id="3" name="Segnaposto testo 2"/>
          <p:cNvSpPr>
            <a:spLocks noGrp="1"/>
          </p:cNvSpPr>
          <p:nvPr>
            <p:ph type="body" idx="10"/>
          </p:nvPr>
        </p:nvSpPr>
        <p:spPr>
          <a:xfrm>
            <a:off x="4755944" y="1162183"/>
            <a:ext cx="1999615" cy="4919640"/>
          </a:xfrm>
          <a:prstGeom prst="rect">
            <a:avLst/>
          </a:prstGeom>
          <a:noFill/>
          <a:ln w="0" cmpd="sng">
            <a:noFill/>
            <a:prstDash val="solid"/>
          </a:ln>
        </p:spPr>
        <p:txBody>
          <a:bodyPr vert="horz" lIns="0" tIns="10160" rIns="0" bIns="0" anchor="t"/>
          <a:lstStyle/>
          <a:p>
            <a:pPr marL="0" marR="0" indent="0" algn="l">
              <a:lnSpc>
                <a:spcPts val="1300"/>
              </a:lnSpc>
              <a:spcAft>
                <a:spcPts val="0"/>
              </a:spcAft>
            </a:pPr>
            <a:r>
              <a:rPr lang="it-IT" sz="1200" spc="0" dirty="0">
                <a:solidFill>
                  <a:srgbClr val="FFFFFF"/>
                </a:solidFill>
                <a:latin typeface="Arial" panose="02020603050405020304" pitchFamily="2"/>
              </a:rPr>
              <a:t>.</a:t>
            </a:r>
            <a:r>
              <a:rPr lang="it-IT" sz="1200" dirty="0">
                <a:solidFill>
                  <a:srgbClr val="FFFFFF"/>
                </a:solidFill>
                <a:latin typeface="Arial" panose="02020603050405020304" pitchFamily="2"/>
              </a:rPr>
              <a:t> Tuttavia, questo riconoscimento deve essere tradotto in piani d'azione e politiche: dobbiamo garantire che l'educazione ai cambiamenti climatici sia incorporata nei curricula scolastici, nei materiali di insegnamento e di apprendimento e nella formazione degli insegnanti</a:t>
            </a:r>
          </a:p>
          <a:p>
            <a:pPr marL="0" marR="0" indent="0" algn="l">
              <a:lnSpc>
                <a:spcPts val="1300"/>
              </a:lnSpc>
              <a:spcAft>
                <a:spcPts val="0"/>
              </a:spcAft>
            </a:pPr>
            <a:r>
              <a:rPr lang="it-IT" sz="1200" dirty="0">
                <a:solidFill>
                  <a:srgbClr val="FFFFFF"/>
                </a:solidFill>
                <a:latin typeface="Arial" panose="02020603050405020304" pitchFamily="2"/>
              </a:rPr>
              <a:t>.</a:t>
            </a:r>
          </a:p>
          <a:p>
            <a:pPr marL="0" marR="0" indent="0" algn="l">
              <a:lnSpc>
                <a:spcPts val="1300"/>
              </a:lnSpc>
              <a:spcAft>
                <a:spcPts val="0"/>
              </a:spcAft>
            </a:pPr>
            <a:r>
              <a:rPr lang="it-IT" sz="1200" dirty="0">
                <a:solidFill>
                  <a:srgbClr val="FFFFFF"/>
                </a:solidFill>
                <a:latin typeface="Arial" panose="02020603050405020304" pitchFamily="2"/>
              </a:rPr>
              <a:t>Gli insegnanti sono agenti di cambiamento e possono essere in prima linea nella lotta ai cambiamenti climatici, ma devono avere i mezzi per farlo. </a:t>
            </a:r>
          </a:p>
          <a:p>
            <a:pPr marL="0" marR="0" indent="0" algn="l">
              <a:lnSpc>
                <a:spcPts val="1300"/>
              </a:lnSpc>
              <a:spcAft>
                <a:spcPts val="0"/>
              </a:spcAft>
            </a:pPr>
            <a:r>
              <a:rPr lang="it-IT" sz="1200" dirty="0">
                <a:solidFill>
                  <a:srgbClr val="FFFFFF"/>
                </a:solidFill>
                <a:latin typeface="Arial" panose="02020603050405020304" pitchFamily="2"/>
              </a:rPr>
              <a:t>Questa guida ha lo scopo di fornire alle organizzazioni membri dell'EI uno strumento per esplorare le domande, i problemi e le sfide principali derivanti dalla crisi climatica e come i sindacati possono rispondere.</a:t>
            </a:r>
            <a:r>
              <a:rPr lang="it-IT" sz="1200" spc="0" dirty="0">
                <a:solidFill>
                  <a:srgbClr val="FFFFFF"/>
                </a:solidFill>
                <a:latin typeface="Arial" panose="02020603050405020304" pitchFamily="2"/>
              </a:rPr>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Immagine 2"/>
          <p:cNvPicPr/>
          <p:nvPr/>
        </p:nvPicPr>
        <p:blipFill>
          <a:blip r:embed="rId2"/>
          <a:stretch>
            <a:fillRect/>
          </a:stretch>
        </p:blipFill>
        <p:spPr>
          <a:xfrm>
            <a:off x="155575" y="155384"/>
            <a:ext cx="7120255" cy="7489190"/>
          </a:xfrm>
          <a:prstGeom prst="rect">
            <a:avLst/>
          </a:prstGeom>
        </p:spPr>
      </p:pic>
      <p:sp>
        <p:nvSpPr>
          <p:cNvPr id="4" name="Segnaposto testo 3"/>
          <p:cNvSpPr>
            <a:spLocks noGrp="1"/>
          </p:cNvSpPr>
          <p:nvPr>
            <p:ph type="body" idx="10"/>
          </p:nvPr>
        </p:nvSpPr>
        <p:spPr>
          <a:xfrm>
            <a:off x="155575" y="6931025"/>
            <a:ext cx="475615" cy="631190"/>
          </a:xfrm>
          <a:prstGeom prst="rect">
            <a:avLst/>
          </a:prstGeom>
          <a:noFill/>
          <a:ln w="0" cmpd="sng">
            <a:noFill/>
            <a:prstDash val="solid"/>
          </a:ln>
        </p:spPr>
        <p:txBody>
          <a:bodyPr vert="horz" lIns="0" tIns="20320" rIns="0" bIns="0" anchor="t"/>
          <a:lstStyle/>
          <a:p>
            <a:pPr marL="45720" marR="0" indent="0" algn="l">
              <a:lnSpc>
                <a:spcPts val="2100"/>
              </a:lnSpc>
              <a:spcAft>
                <a:spcPts val="2750"/>
              </a:spcAft>
            </a:pPr>
            <a:r>
              <a:rPr lang="it-IT" sz="1800" b="1" spc="185">
                <a:solidFill>
                  <a:srgbClr val="FFFFFF"/>
                </a:solidFill>
                <a:latin typeface="Arial" panose="02020603050405020304" pitchFamily="2"/>
              </a:rPr>
              <a:t>28 </a:t>
            </a:r>
          </a:p>
        </p:txBody>
      </p:sp>
      <p:sp>
        <p:nvSpPr>
          <p:cNvPr id="5" name="Segnaposto testo 4"/>
          <p:cNvSpPr>
            <a:spLocks noGrp="1"/>
          </p:cNvSpPr>
          <p:nvPr>
            <p:ph type="body" idx="10"/>
          </p:nvPr>
        </p:nvSpPr>
        <p:spPr>
          <a:xfrm>
            <a:off x="1036320" y="3176270"/>
            <a:ext cx="557530" cy="275590"/>
          </a:xfrm>
          <a:prstGeom prst="rect">
            <a:avLst/>
          </a:prstGeom>
          <a:noFill/>
          <a:ln w="0" cmpd="sng">
            <a:noFill/>
            <a:prstDash val="solid"/>
          </a:ln>
        </p:spPr>
        <p:txBody>
          <a:bodyPr vert="horz" lIns="0" tIns="1270" rIns="0" bIns="0" anchor="t">
            <a:normAutofit fontScale="95000"/>
          </a:bodyPr>
          <a:lstStyle/>
          <a:p>
            <a:pPr marL="0" marR="0" indent="0" algn="l">
              <a:lnSpc>
                <a:spcPts val="2100"/>
              </a:lnSpc>
              <a:spcAft>
                <a:spcPts val="0"/>
              </a:spcAft>
            </a:pPr>
            <a:r>
              <a:rPr lang="it-IT" sz="1800" b="1" spc="-120">
                <a:solidFill>
                  <a:srgbClr val="FFFFFF"/>
                </a:solidFill>
                <a:latin typeface="Tahoma" panose="02020603050405020304" pitchFamily="2"/>
              </a:rPr>
              <a:t>2002 </a:t>
            </a:r>
          </a:p>
        </p:txBody>
      </p:sp>
      <p:sp>
        <p:nvSpPr>
          <p:cNvPr id="6" name="Segnaposto testo 5"/>
          <p:cNvSpPr>
            <a:spLocks noGrp="1"/>
          </p:cNvSpPr>
          <p:nvPr>
            <p:ph type="body" idx="10"/>
          </p:nvPr>
        </p:nvSpPr>
        <p:spPr>
          <a:xfrm>
            <a:off x="1036320" y="3538855"/>
            <a:ext cx="557530" cy="275590"/>
          </a:xfrm>
          <a:prstGeom prst="rect">
            <a:avLst/>
          </a:prstGeom>
          <a:noFill/>
          <a:ln w="0" cmpd="sng">
            <a:noFill/>
            <a:prstDash val="solid"/>
          </a:ln>
        </p:spPr>
        <p:txBody>
          <a:bodyPr vert="horz" lIns="0" tIns="1270" rIns="0" bIns="0" anchor="t">
            <a:normAutofit fontScale="95000"/>
          </a:bodyPr>
          <a:lstStyle/>
          <a:p>
            <a:pPr marL="0" marR="0" indent="0" algn="l">
              <a:lnSpc>
                <a:spcPts val="2100"/>
              </a:lnSpc>
              <a:spcAft>
                <a:spcPts val="0"/>
              </a:spcAft>
            </a:pPr>
            <a:r>
              <a:rPr lang="it-IT" sz="1800" b="1" spc="-120">
                <a:solidFill>
                  <a:srgbClr val="FFFFFF"/>
                </a:solidFill>
                <a:latin typeface="Tahoma" panose="02020603050405020304" pitchFamily="2"/>
              </a:rPr>
              <a:t>2012 </a:t>
            </a:r>
          </a:p>
        </p:txBody>
      </p:sp>
      <p:sp>
        <p:nvSpPr>
          <p:cNvPr id="7" name="Segnaposto testo 6"/>
          <p:cNvSpPr>
            <a:spLocks noGrp="1"/>
          </p:cNvSpPr>
          <p:nvPr>
            <p:ph type="body" idx="10"/>
          </p:nvPr>
        </p:nvSpPr>
        <p:spPr>
          <a:xfrm>
            <a:off x="1036320" y="4102735"/>
            <a:ext cx="563880" cy="275590"/>
          </a:xfrm>
          <a:prstGeom prst="rect">
            <a:avLst/>
          </a:prstGeom>
          <a:noFill/>
          <a:ln w="0" cmpd="sng">
            <a:noFill/>
            <a:prstDash val="solid"/>
          </a:ln>
        </p:spPr>
        <p:txBody>
          <a:bodyPr vert="horz" lIns="0" tIns="1270" rIns="0" bIns="0" anchor="t">
            <a:normAutofit fontScale="95000"/>
          </a:bodyPr>
          <a:lstStyle/>
          <a:p>
            <a:pPr marL="0" marR="0" indent="0" algn="l">
              <a:lnSpc>
                <a:spcPts val="2100"/>
              </a:lnSpc>
              <a:spcAft>
                <a:spcPts val="0"/>
              </a:spcAft>
            </a:pPr>
            <a:r>
              <a:rPr lang="it-IT" sz="1800" b="1" spc="-110">
                <a:solidFill>
                  <a:srgbClr val="FFFFFF"/>
                </a:solidFill>
                <a:latin typeface="Tahoma" panose="02020603050405020304" pitchFamily="2"/>
              </a:rPr>
              <a:t>2014 </a:t>
            </a:r>
          </a:p>
        </p:txBody>
      </p:sp>
      <p:sp>
        <p:nvSpPr>
          <p:cNvPr id="8" name="Segnaposto testo 7"/>
          <p:cNvSpPr>
            <a:spLocks noGrp="1"/>
          </p:cNvSpPr>
          <p:nvPr>
            <p:ph type="body" idx="10"/>
          </p:nvPr>
        </p:nvSpPr>
        <p:spPr>
          <a:xfrm>
            <a:off x="1036320" y="4465320"/>
            <a:ext cx="554990" cy="275590"/>
          </a:xfrm>
          <a:prstGeom prst="rect">
            <a:avLst/>
          </a:prstGeom>
          <a:noFill/>
          <a:ln w="0" cmpd="sng">
            <a:noFill/>
            <a:prstDash val="solid"/>
          </a:ln>
        </p:spPr>
        <p:txBody>
          <a:bodyPr vert="horz" lIns="0" tIns="1270" rIns="0" bIns="0" anchor="t">
            <a:normAutofit fontScale="95000"/>
          </a:bodyPr>
          <a:lstStyle/>
          <a:p>
            <a:pPr marL="0" marR="0" indent="0" algn="l">
              <a:lnSpc>
                <a:spcPts val="2100"/>
              </a:lnSpc>
              <a:spcAft>
                <a:spcPts val="0"/>
              </a:spcAft>
            </a:pPr>
            <a:r>
              <a:rPr lang="it-IT" sz="1800" b="1" spc="-125">
                <a:solidFill>
                  <a:srgbClr val="FFFFFF"/>
                </a:solidFill>
                <a:latin typeface="Tahoma" panose="02020603050405020304" pitchFamily="2"/>
              </a:rPr>
              <a:t>2015 </a:t>
            </a:r>
          </a:p>
        </p:txBody>
      </p:sp>
      <p:sp>
        <p:nvSpPr>
          <p:cNvPr id="9" name="Segnaposto testo 8"/>
          <p:cNvSpPr>
            <a:spLocks noGrp="1"/>
          </p:cNvSpPr>
          <p:nvPr>
            <p:ph type="body" idx="10"/>
          </p:nvPr>
        </p:nvSpPr>
        <p:spPr>
          <a:xfrm>
            <a:off x="1036320" y="4824730"/>
            <a:ext cx="1511935" cy="275590"/>
          </a:xfrm>
          <a:prstGeom prst="rect">
            <a:avLst/>
          </a:prstGeom>
          <a:noFill/>
          <a:ln w="0" cmpd="sng">
            <a:noFill/>
            <a:prstDash val="solid"/>
          </a:ln>
        </p:spPr>
        <p:txBody>
          <a:bodyPr vert="horz" lIns="0" tIns="1270" rIns="0" bIns="0" anchor="t">
            <a:normAutofit fontScale="95000"/>
          </a:bodyPr>
          <a:lstStyle/>
          <a:p>
            <a:pPr marL="0" marR="0" indent="0" algn="l">
              <a:lnSpc>
                <a:spcPts val="2100"/>
              </a:lnSpc>
              <a:spcAft>
                <a:spcPts val="0"/>
              </a:spcAft>
            </a:pPr>
            <a:r>
              <a:rPr lang="it-IT" sz="1800" b="1" spc="-20">
                <a:solidFill>
                  <a:srgbClr val="FFFFFF"/>
                </a:solidFill>
                <a:latin typeface="Tahoma" panose="02020603050405020304" pitchFamily="2"/>
              </a:rPr>
              <a:t>2016 to 2019 </a:t>
            </a:r>
          </a:p>
        </p:txBody>
      </p:sp>
      <p:sp>
        <p:nvSpPr>
          <p:cNvPr id="10" name="Segnaposto testo 9"/>
          <p:cNvSpPr>
            <a:spLocks noGrp="1"/>
          </p:cNvSpPr>
          <p:nvPr>
            <p:ph type="body" idx="10"/>
          </p:nvPr>
        </p:nvSpPr>
        <p:spPr>
          <a:xfrm>
            <a:off x="3133090" y="3277870"/>
            <a:ext cx="2786380" cy="163195"/>
          </a:xfrm>
          <a:prstGeom prst="rect">
            <a:avLst/>
          </a:prstGeom>
          <a:noFill/>
          <a:ln w="0" cmpd="sng">
            <a:noFill/>
            <a:prstDash val="solid"/>
          </a:ln>
        </p:spPr>
        <p:txBody>
          <a:bodyPr vert="horz" lIns="0" tIns="0" rIns="0" bIns="0" anchor="t"/>
          <a:lstStyle/>
          <a:p>
            <a:pPr marL="0" marR="0" indent="0" algn="l">
              <a:lnSpc>
                <a:spcPts val="1300"/>
              </a:lnSpc>
              <a:spcAft>
                <a:spcPts val="0"/>
              </a:spcAft>
            </a:pPr>
            <a:r>
              <a:rPr lang="it-IT" sz="1000" b="1" spc="10" dirty="0">
                <a:solidFill>
                  <a:srgbClr val="FFFFFF"/>
                </a:solidFill>
                <a:latin typeface="Tahoma" panose="02020603050405020304" pitchFamily="2"/>
              </a:rPr>
              <a:t>COP8: Adozione del programma di Nuova Dehli</a:t>
            </a:r>
          </a:p>
        </p:txBody>
      </p:sp>
      <p:sp>
        <p:nvSpPr>
          <p:cNvPr id="11" name="Segnaposto testo 10"/>
          <p:cNvSpPr>
            <a:spLocks noGrp="1"/>
          </p:cNvSpPr>
          <p:nvPr>
            <p:ph type="body" idx="10"/>
          </p:nvPr>
        </p:nvSpPr>
        <p:spPr>
          <a:xfrm>
            <a:off x="3133090" y="3640455"/>
            <a:ext cx="3639820" cy="367665"/>
          </a:xfrm>
          <a:prstGeom prst="rect">
            <a:avLst/>
          </a:prstGeom>
          <a:noFill/>
          <a:ln w="0" cmpd="sng">
            <a:noFill/>
            <a:prstDash val="solid"/>
          </a:ln>
        </p:spPr>
        <p:txBody>
          <a:bodyPr vert="horz" lIns="0" tIns="0" rIns="0" bIns="0" anchor="t"/>
          <a:lstStyle/>
          <a:p>
            <a:pPr marL="0" marR="0" indent="0" algn="just">
              <a:lnSpc>
                <a:spcPts val="1400"/>
              </a:lnSpc>
              <a:spcAft>
                <a:spcPts val="0"/>
              </a:spcAft>
            </a:pPr>
            <a:r>
              <a:rPr lang="it-IT" sz="1000" b="1" spc="0" dirty="0">
                <a:solidFill>
                  <a:srgbClr val="FFFFFF"/>
                </a:solidFill>
                <a:latin typeface="Tahoma" panose="02020603050405020304" pitchFamily="2"/>
              </a:rPr>
              <a:t>COP18: Adozione del programma di Doha per l’adozione di miglioramenti ambientali</a:t>
            </a:r>
          </a:p>
        </p:txBody>
      </p:sp>
      <p:sp>
        <p:nvSpPr>
          <p:cNvPr id="12" name="Segnaposto testo 11"/>
          <p:cNvSpPr>
            <a:spLocks noGrp="1"/>
          </p:cNvSpPr>
          <p:nvPr>
            <p:ph type="body" idx="10"/>
          </p:nvPr>
        </p:nvSpPr>
        <p:spPr>
          <a:xfrm>
            <a:off x="3133090" y="4204335"/>
            <a:ext cx="3325495" cy="163195"/>
          </a:xfrm>
          <a:prstGeom prst="rect">
            <a:avLst/>
          </a:prstGeom>
          <a:noFill/>
          <a:ln w="0" cmpd="sng">
            <a:noFill/>
            <a:prstDash val="solid"/>
          </a:ln>
        </p:spPr>
        <p:txBody>
          <a:bodyPr vert="horz" lIns="0" tIns="0" rIns="0" bIns="0" anchor="t"/>
          <a:lstStyle/>
          <a:p>
            <a:pPr marR="0" algn="l">
              <a:lnSpc>
                <a:spcPts val="1200"/>
              </a:lnSpc>
              <a:spcAft>
                <a:spcPts val="0"/>
              </a:spcAft>
            </a:pPr>
            <a:r>
              <a:rPr lang="it-IT" sz="1000" b="1" spc="10" dirty="0">
                <a:solidFill>
                  <a:srgbClr val="FFFFFF"/>
                </a:solidFill>
                <a:latin typeface="Tahoma" panose="02020603050405020304" pitchFamily="2"/>
              </a:rPr>
              <a:t>COP 20 Dichiarazione ministeriale di Lima sui programmi educativi</a:t>
            </a:r>
          </a:p>
        </p:txBody>
      </p:sp>
      <p:sp>
        <p:nvSpPr>
          <p:cNvPr id="13" name="Segnaposto testo 12"/>
          <p:cNvSpPr>
            <a:spLocks noGrp="1"/>
          </p:cNvSpPr>
          <p:nvPr>
            <p:ph type="body" idx="10"/>
          </p:nvPr>
        </p:nvSpPr>
        <p:spPr>
          <a:xfrm>
            <a:off x="3133090" y="4566920"/>
            <a:ext cx="3560445" cy="163830"/>
          </a:xfrm>
          <a:prstGeom prst="rect">
            <a:avLst/>
          </a:prstGeom>
          <a:noFill/>
          <a:ln w="0" cmpd="sng">
            <a:noFill/>
            <a:prstDash val="solid"/>
          </a:ln>
        </p:spPr>
        <p:txBody>
          <a:bodyPr vert="horz" lIns="0" tIns="0" rIns="0" bIns="0" anchor="t"/>
          <a:lstStyle/>
          <a:p>
            <a:pPr marR="0" algn="l">
              <a:lnSpc>
                <a:spcPts val="1300"/>
              </a:lnSpc>
              <a:spcAft>
                <a:spcPts val="0"/>
              </a:spcAft>
            </a:pPr>
            <a:r>
              <a:rPr lang="it-IT" sz="1000" b="1" spc="10" dirty="0" err="1">
                <a:solidFill>
                  <a:srgbClr val="FFFFFF"/>
                </a:solidFill>
                <a:latin typeface="Tahoma" panose="02020603050405020304" pitchFamily="2"/>
              </a:rPr>
              <a:t>Cop</a:t>
            </a:r>
            <a:r>
              <a:rPr lang="it-IT" sz="1000" b="1" spc="10" dirty="0">
                <a:solidFill>
                  <a:srgbClr val="FFFFFF"/>
                </a:solidFill>
                <a:latin typeface="Tahoma" panose="02020603050405020304" pitchFamily="2"/>
              </a:rPr>
              <a:t> 21 adozione dell’art.12 dell’accordo di Parigi</a:t>
            </a:r>
          </a:p>
        </p:txBody>
      </p:sp>
      <p:sp>
        <p:nvSpPr>
          <p:cNvPr id="14" name="Segnaposto testo 13"/>
          <p:cNvSpPr>
            <a:spLocks noGrp="1"/>
          </p:cNvSpPr>
          <p:nvPr>
            <p:ph type="body" idx="10"/>
          </p:nvPr>
        </p:nvSpPr>
        <p:spPr>
          <a:xfrm>
            <a:off x="3133090" y="4926330"/>
            <a:ext cx="3469005" cy="368300"/>
          </a:xfrm>
          <a:prstGeom prst="rect">
            <a:avLst/>
          </a:prstGeom>
          <a:noFill/>
          <a:ln w="0" cmpd="sng">
            <a:noFill/>
            <a:prstDash val="solid"/>
          </a:ln>
        </p:spPr>
        <p:txBody>
          <a:bodyPr vert="horz" lIns="0" tIns="0" rIns="0" bIns="0" anchor="t"/>
          <a:lstStyle/>
          <a:p>
            <a:pPr marL="0" marR="0" indent="0" algn="just">
              <a:lnSpc>
                <a:spcPts val="1400"/>
              </a:lnSpc>
              <a:spcAft>
                <a:spcPts val="0"/>
              </a:spcAft>
            </a:pPr>
            <a:r>
              <a:rPr lang="it-IT" sz="1000" b="1" spc="0" dirty="0">
                <a:solidFill>
                  <a:srgbClr val="FFFFFF"/>
                </a:solidFill>
                <a:latin typeface="Tahoma" panose="02020603050405020304" pitchFamily="2"/>
              </a:rPr>
              <a:t>Proseguimento dei dialogo per un’azione sul miglioramento climatico</a:t>
            </a:r>
          </a:p>
        </p:txBody>
      </p:sp>
      <p:sp>
        <p:nvSpPr>
          <p:cNvPr id="15" name="Segnaposto testo 14"/>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16" name="Segnaposto testo 15"/>
          <p:cNvSpPr>
            <a:spLocks noGrp="1"/>
          </p:cNvSpPr>
          <p:nvPr>
            <p:ph type="body" idx="10"/>
          </p:nvPr>
        </p:nvSpPr>
        <p:spPr>
          <a:xfrm>
            <a:off x="1033145" y="1047750"/>
            <a:ext cx="3130550" cy="223520"/>
          </a:xfrm>
          <a:prstGeom prst="rect">
            <a:avLst/>
          </a:prstGeom>
          <a:noFill/>
          <a:ln w="0" cmpd="sng">
            <a:noFill/>
            <a:prstDash val="solid"/>
          </a:ln>
        </p:spPr>
        <p:txBody>
          <a:bodyPr vert="horz" lIns="0" tIns="8255" rIns="0" bIns="0" anchor="t"/>
          <a:lstStyle/>
          <a:p>
            <a:pPr marL="0" marR="0" indent="0" algn="l">
              <a:lnSpc>
                <a:spcPts val="1700"/>
              </a:lnSpc>
              <a:spcAft>
                <a:spcPts val="0"/>
              </a:spcAft>
            </a:pPr>
            <a:r>
              <a:rPr lang="it-IT" sz="1400" b="1" dirty="0">
                <a:solidFill>
                  <a:srgbClr val="FFFFFF"/>
                </a:solidFill>
                <a:latin typeface="Tahoma" panose="02020603050405020304" pitchFamily="2"/>
              </a:rPr>
              <a:t>Articolo 12 degli accordi di Parigi</a:t>
            </a:r>
            <a:endParaRPr lang="it-IT" sz="1400" b="1" spc="0" dirty="0">
              <a:solidFill>
                <a:srgbClr val="FFFFFF"/>
              </a:solidFill>
              <a:latin typeface="Tahoma" panose="02020603050405020304" pitchFamily="2"/>
            </a:endParaRPr>
          </a:p>
        </p:txBody>
      </p:sp>
      <p:sp>
        <p:nvSpPr>
          <p:cNvPr id="17" name="Segnaposto testo 16"/>
          <p:cNvSpPr>
            <a:spLocks noGrp="1"/>
          </p:cNvSpPr>
          <p:nvPr>
            <p:ph type="body" idx="10"/>
          </p:nvPr>
        </p:nvSpPr>
        <p:spPr>
          <a:xfrm>
            <a:off x="1033145" y="1445895"/>
            <a:ext cx="6169025" cy="777875"/>
          </a:xfrm>
          <a:prstGeom prst="rect">
            <a:avLst/>
          </a:prstGeom>
          <a:noFill/>
          <a:ln w="0" cmpd="sng">
            <a:noFill/>
            <a:prstDash val="solid"/>
          </a:ln>
        </p:spPr>
        <p:txBody>
          <a:bodyPr vert="horz" lIns="0" tIns="0" rIns="0" bIns="0" anchor="t"/>
          <a:lstStyle/>
          <a:p>
            <a:pPr marL="0" marR="0" indent="0" algn="l">
              <a:lnSpc>
                <a:spcPts val="1500"/>
              </a:lnSpc>
              <a:spcAft>
                <a:spcPts val="0"/>
              </a:spcAft>
            </a:pPr>
            <a:r>
              <a:rPr lang="it-IT" sz="1150" b="1" spc="5" dirty="0">
                <a:solidFill>
                  <a:srgbClr val="FFFFFF"/>
                </a:solidFill>
                <a:latin typeface="Arial" panose="02020603050405020304" pitchFamily="2"/>
              </a:rPr>
              <a:t>. Le parti collaborano all'adozione di misure, se del caso, per migliorare l'educazione, la formazione, la consapevolezza, la partecipazione del pubblico e l'accesso del pubblico alle informazioni in materia di cambiamenti climatici, riconoscendo l'importanza di questi passi per quanto riguarda il potenziamento delle azioni ai sensi del presente accordo.</a:t>
            </a:r>
          </a:p>
        </p:txBody>
      </p:sp>
      <p:sp>
        <p:nvSpPr>
          <p:cNvPr id="18" name="Segnaposto testo 17"/>
          <p:cNvSpPr>
            <a:spLocks noGrp="1"/>
          </p:cNvSpPr>
          <p:nvPr>
            <p:ph type="body" idx="10"/>
          </p:nvPr>
        </p:nvSpPr>
        <p:spPr>
          <a:xfrm>
            <a:off x="1045210" y="2431415"/>
            <a:ext cx="4718685" cy="223520"/>
          </a:xfrm>
          <a:prstGeom prst="rect">
            <a:avLst/>
          </a:prstGeom>
          <a:noFill/>
          <a:ln w="0" cmpd="sng">
            <a:noFill/>
            <a:prstDash val="solid"/>
          </a:ln>
        </p:spPr>
        <p:txBody>
          <a:bodyPr vert="horz" lIns="0" tIns="8255" rIns="0" bIns="0" anchor="t"/>
          <a:lstStyle/>
          <a:p>
            <a:pPr marL="0" marR="0" indent="0" algn="l">
              <a:lnSpc>
                <a:spcPts val="1700"/>
              </a:lnSpc>
              <a:spcAft>
                <a:spcPts val="0"/>
              </a:spcAft>
            </a:pPr>
            <a:r>
              <a:rPr lang="it-IT" sz="1400" b="1" spc="5" dirty="0">
                <a:solidFill>
                  <a:srgbClr val="FFFFFF"/>
                </a:solidFill>
                <a:latin typeface="Tahoma" panose="02020603050405020304" pitchFamily="2"/>
              </a:rPr>
              <a:t>Importanti pietre miliari per l'educazione ai cambiamenti climatici</a:t>
            </a:r>
          </a:p>
        </p:txBody>
      </p:sp>
      <p:sp>
        <p:nvSpPr>
          <p:cNvPr id="19" name="Segnaposto testo 18"/>
          <p:cNvSpPr>
            <a:spLocks noGrp="1"/>
          </p:cNvSpPr>
          <p:nvPr>
            <p:ph type="body" idx="10"/>
          </p:nvPr>
        </p:nvSpPr>
        <p:spPr>
          <a:xfrm>
            <a:off x="1042670" y="2816225"/>
            <a:ext cx="4925060" cy="309245"/>
          </a:xfrm>
          <a:prstGeom prst="rect">
            <a:avLst/>
          </a:prstGeom>
          <a:noFill/>
          <a:ln w="0" cmpd="sng">
            <a:noFill/>
            <a:prstDash val="solid"/>
          </a:ln>
        </p:spPr>
        <p:txBody>
          <a:bodyPr vert="horz" lIns="0" tIns="1270" rIns="0" bIns="0" anchor="t">
            <a:normAutofit fontScale="95000"/>
          </a:bodyPr>
          <a:lstStyle/>
          <a:p>
            <a:pPr marL="0" marR="0" indent="0" algn="l">
              <a:lnSpc>
                <a:spcPts val="2200"/>
              </a:lnSpc>
              <a:spcAft>
                <a:spcPts val="205"/>
              </a:spcAft>
              <a:tabLst>
                <a:tab pos="4937760" algn="r"/>
              </a:tabLst>
            </a:pPr>
            <a:r>
              <a:rPr lang="it-IT" sz="1800" b="1" spc="0" dirty="0">
                <a:solidFill>
                  <a:srgbClr val="FFFFFF"/>
                </a:solidFill>
                <a:latin typeface="Tahoma" panose="02020603050405020304" pitchFamily="2"/>
              </a:rPr>
              <a:t>1995                       </a:t>
            </a:r>
            <a:r>
              <a:rPr lang="it-IT" sz="1000" b="1" spc="0" dirty="0">
                <a:solidFill>
                  <a:srgbClr val="FFFFFF"/>
                </a:solidFill>
                <a:latin typeface="Tahoma" panose="02020603050405020304" pitchFamily="2"/>
              </a:rPr>
              <a:t>COP1: Adozione dell’art.6 dell’UNFCCC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Immagine 2"/>
          <p:cNvPicPr/>
          <p:nvPr/>
        </p:nvPicPr>
        <p:blipFill>
          <a:blip r:embed="rId2"/>
          <a:stretch>
            <a:fillRect/>
          </a:stretch>
        </p:blipFill>
        <p:spPr>
          <a:xfrm>
            <a:off x="2416144" y="63500"/>
            <a:ext cx="5062855" cy="7129145"/>
          </a:xfrm>
          <a:prstGeom prst="rect">
            <a:avLst/>
          </a:prstGeom>
        </p:spPr>
      </p:pic>
      <p:sp>
        <p:nvSpPr>
          <p:cNvPr id="4" name="Segnaposto testo 3"/>
          <p:cNvSpPr>
            <a:spLocks noGrp="1"/>
          </p:cNvSpPr>
          <p:nvPr>
            <p:ph type="body" idx="10"/>
          </p:nvPr>
        </p:nvSpPr>
        <p:spPr>
          <a:xfrm>
            <a:off x="301624" y="63500"/>
            <a:ext cx="3268293" cy="1174115"/>
          </a:xfrm>
          <a:prstGeom prst="rect">
            <a:avLst/>
          </a:prstGeom>
          <a:noFill/>
          <a:ln w="0" cmpd="sng">
            <a:noFill/>
            <a:prstDash val="solid"/>
          </a:ln>
        </p:spPr>
        <p:txBody>
          <a:bodyPr vert="horz" lIns="0" tIns="619125" rIns="0" bIns="0" anchor="t"/>
          <a:lstStyle/>
          <a:p>
            <a:pPr marL="0" marR="0" indent="0" algn="l">
              <a:lnSpc>
                <a:spcPts val="2000"/>
              </a:lnSpc>
              <a:spcAft>
                <a:spcPts val="2395"/>
              </a:spcAft>
            </a:pPr>
            <a:r>
              <a:rPr lang="it-IT" sz="1650" b="1" spc="20" dirty="0">
                <a:solidFill>
                  <a:srgbClr val="00ADB6"/>
                </a:solidFill>
                <a:latin typeface="Tahoma" panose="02020603050405020304" pitchFamily="2"/>
              </a:rPr>
              <a:t>OCCORRE FAR DI PIU’’</a:t>
            </a:r>
          </a:p>
        </p:txBody>
      </p:sp>
      <p:sp>
        <p:nvSpPr>
          <p:cNvPr id="5" name="Segnaposto testo 4"/>
          <p:cNvSpPr>
            <a:spLocks noGrp="1"/>
          </p:cNvSpPr>
          <p:nvPr>
            <p:ph type="body" idx="10"/>
          </p:nvPr>
        </p:nvSpPr>
        <p:spPr>
          <a:xfrm>
            <a:off x="234950" y="1237615"/>
            <a:ext cx="2008505" cy="5641650"/>
          </a:xfrm>
          <a:prstGeom prst="rect">
            <a:avLst/>
          </a:prstGeom>
          <a:noFill/>
          <a:ln w="0" cmpd="sng">
            <a:noFill/>
            <a:prstDash val="solid"/>
          </a:ln>
        </p:spPr>
        <p:txBody>
          <a:bodyPr vert="horz" lIns="0" tIns="0" rIns="0" bIns="0" anchor="t"/>
          <a:lstStyle/>
          <a:p>
            <a:pPr marL="45720" marR="0" indent="0" algn="l">
              <a:lnSpc>
                <a:spcPts val="1200"/>
              </a:lnSpc>
              <a:spcAft>
                <a:spcPts val="0"/>
              </a:spcAft>
            </a:pPr>
            <a:r>
              <a:rPr lang="it-IT" sz="1050" dirty="0">
                <a:solidFill>
                  <a:srgbClr val="000000"/>
                </a:solidFill>
                <a:latin typeface="Tahoma" panose="02020603050405020304" pitchFamily="2"/>
              </a:rPr>
              <a:t>Si può certamente concludere dai punti sollevati</a:t>
            </a:r>
          </a:p>
          <a:p>
            <a:pPr marL="45720" marR="0" indent="0" algn="l">
              <a:lnSpc>
                <a:spcPts val="1200"/>
              </a:lnSpc>
              <a:spcAft>
                <a:spcPts val="0"/>
              </a:spcAft>
            </a:pPr>
            <a:r>
              <a:rPr lang="it-IT" sz="1050" dirty="0">
                <a:solidFill>
                  <a:srgbClr val="000000"/>
                </a:solidFill>
                <a:latin typeface="Tahoma" panose="02020603050405020304" pitchFamily="2"/>
              </a:rPr>
              <a:t>sopra che la comunità internazionale riconosce il ruolo fondamentale dell'educazione nella lotta ai cambiamenti climatici. È giunto il momento di trasformare tutte queste parole in azioni e di garantire che le discussioni e gli impegni dei governi portino ad azioni più concrete.</a:t>
            </a:r>
          </a:p>
          <a:p>
            <a:pPr marL="45720" marR="0" indent="0" algn="l">
              <a:lnSpc>
                <a:spcPts val="1200"/>
              </a:lnSpc>
              <a:spcAft>
                <a:spcPts val="0"/>
              </a:spcAft>
            </a:pPr>
            <a:r>
              <a:rPr lang="it-IT" sz="1050" dirty="0">
                <a:solidFill>
                  <a:srgbClr val="000000"/>
                </a:solidFill>
                <a:latin typeface="Tahoma" panose="02020603050405020304" pitchFamily="2"/>
              </a:rPr>
              <a:t>A questo proposito, resta ancora molto da fare, come ha sottolineato l'UNESCO in uno dei suoi rapporti. Nel 2012, solo un paese su tre ha indicato che era necessario includere concetti di ESD nei programmi di istruzione, mentre solo uno su quattro ha dichiarato che l'educazione ai cambiamenti climatici nei programmi era obbligatoria.</a:t>
            </a:r>
          </a:p>
          <a:p>
            <a:pPr marL="45720" marR="0" indent="0" algn="l">
              <a:lnSpc>
                <a:spcPts val="1200"/>
              </a:lnSpc>
              <a:spcAft>
                <a:spcPts val="0"/>
              </a:spcAft>
            </a:pPr>
            <a:r>
              <a:rPr lang="it-IT" sz="1050" dirty="0">
                <a:solidFill>
                  <a:srgbClr val="000000"/>
                </a:solidFill>
                <a:latin typeface="Tahoma" panose="02020603050405020304" pitchFamily="2"/>
              </a:rPr>
              <a:t>Per quanto riguarda l'inclusione dell'ESD nella formazione degli insegnanti, solo il 7% dei paesi ha dichiarato che era obbligatorio. Ciò rivela una grave carenza nella capacità degli insegnanti di fornire un curriculum integrato ESD. </a:t>
            </a:r>
            <a:endParaRPr lang="it-IT" sz="1050" spc="0" dirty="0">
              <a:solidFill>
                <a:srgbClr val="000000"/>
              </a:solidFill>
              <a:latin typeface="Tahoma" panose="02020603050405020304" pitchFamily="2"/>
            </a:endParaRPr>
          </a:p>
        </p:txBody>
      </p:sp>
      <p:sp>
        <p:nvSpPr>
          <p:cNvPr id="6" name="Segnaposto testo 5"/>
          <p:cNvSpPr>
            <a:spLocks noGrp="1"/>
          </p:cNvSpPr>
          <p:nvPr>
            <p:ph type="body" idx="10"/>
          </p:nvPr>
        </p:nvSpPr>
        <p:spPr>
          <a:xfrm>
            <a:off x="2416144" y="887634"/>
            <a:ext cx="2008505" cy="5260975"/>
          </a:xfrm>
          <a:prstGeom prst="rect">
            <a:avLst/>
          </a:prstGeom>
          <a:noFill/>
          <a:ln w="0" cmpd="sng">
            <a:noFill/>
            <a:prstDash val="solid"/>
          </a:ln>
        </p:spPr>
        <p:txBody>
          <a:bodyPr vert="horz" lIns="0" tIns="0" rIns="0" bIns="0" anchor="t"/>
          <a:lstStyle/>
          <a:p>
            <a:pPr marL="45720" marR="0" indent="0" algn="l">
              <a:lnSpc>
                <a:spcPts val="1300"/>
              </a:lnSpc>
              <a:spcAft>
                <a:spcPts val="0"/>
              </a:spcAft>
            </a:pPr>
            <a:r>
              <a:rPr lang="it-IT" sz="1150" spc="-30" dirty="0">
                <a:solidFill>
                  <a:srgbClr val="000000"/>
                </a:solidFill>
                <a:latin typeface="Arial" panose="02020603050405020304" pitchFamily="2"/>
              </a:rPr>
              <a:t>-sui progressi realizzati nell'attuazione del programma di lavoro di Doha, è stato osservato che</a:t>
            </a:r>
            <a:r>
              <a:rPr lang="it-IT" sz="1150" b="1" i="1" spc="-30" dirty="0">
                <a:solidFill>
                  <a:srgbClr val="000000"/>
                </a:solidFill>
                <a:latin typeface="Arial" panose="02020603050405020304" pitchFamily="2"/>
              </a:rPr>
              <a:t>:</a:t>
            </a:r>
          </a:p>
          <a:p>
            <a:pPr marL="45720" marR="0" indent="0" algn="l">
              <a:lnSpc>
                <a:spcPts val="1300"/>
              </a:lnSpc>
              <a:spcAft>
                <a:spcPts val="0"/>
              </a:spcAft>
            </a:pPr>
            <a:r>
              <a:rPr lang="it-IT" sz="1150" b="1" i="1" spc="-30" dirty="0">
                <a:solidFill>
                  <a:srgbClr val="000000"/>
                </a:solidFill>
                <a:latin typeface="Arial" panose="02020603050405020304" pitchFamily="2"/>
              </a:rPr>
              <a:t>“Nonostante i progressi compiuti nell'educazione ai cambiamenti climatici, rimangono molte sfide. Alcune parti hanno riferito che l'educazione ai cambiamenti climatici è ancora relativamente nuova nei loro paesi, a causa di una generale mancanza di consapevolezza. Hanno inoltre identificato la necessità di risorse tecniche, finanziarie e umane per aumentare l'educazione ai cambiamenti climatici a livello regionale, nazionale e locale. Hanno inoltre sottolineato la necessità di assistenza per rafforzare</a:t>
            </a:r>
          </a:p>
        </p:txBody>
      </p:sp>
      <p:sp>
        <p:nvSpPr>
          <p:cNvPr id="7" name="Segnaposto testo 6"/>
          <p:cNvSpPr>
            <a:spLocks noGrp="1"/>
          </p:cNvSpPr>
          <p:nvPr>
            <p:ph type="body" idx="10"/>
          </p:nvPr>
        </p:nvSpPr>
        <p:spPr>
          <a:xfrm>
            <a:off x="4638009" y="862582"/>
            <a:ext cx="2008505" cy="5260975"/>
          </a:xfrm>
          <a:prstGeom prst="rect">
            <a:avLst/>
          </a:prstGeom>
          <a:noFill/>
          <a:ln w="0" cmpd="sng">
            <a:noFill/>
            <a:prstDash val="solid"/>
          </a:ln>
        </p:spPr>
        <p:txBody>
          <a:bodyPr vert="horz" lIns="0" tIns="0" rIns="0" bIns="0" anchor="t"/>
          <a:lstStyle/>
          <a:p>
            <a:pPr marL="45720" marR="0" indent="0" algn="l">
              <a:lnSpc>
                <a:spcPts val="1300"/>
              </a:lnSpc>
              <a:spcAft>
                <a:spcPts val="0"/>
              </a:spcAft>
            </a:pPr>
            <a:r>
              <a:rPr lang="it-IT" sz="1050" b="1" i="1" dirty="0">
                <a:solidFill>
                  <a:srgbClr val="000000"/>
                </a:solidFill>
                <a:latin typeface="Tahoma" panose="02020603050405020304" pitchFamily="2"/>
              </a:rPr>
              <a:t>capacità istituzionali e individuali di attuare l'istruzione formale e non formale. "</a:t>
            </a:r>
          </a:p>
          <a:p>
            <a:pPr marL="45720" marR="0" indent="0" algn="l">
              <a:lnSpc>
                <a:spcPts val="1300"/>
              </a:lnSpc>
              <a:spcAft>
                <a:spcPts val="0"/>
              </a:spcAft>
            </a:pPr>
            <a:r>
              <a:rPr lang="it-IT" sz="1050" dirty="0">
                <a:solidFill>
                  <a:srgbClr val="000000"/>
                </a:solidFill>
                <a:latin typeface="Tahoma" panose="02020603050405020304" pitchFamily="2"/>
              </a:rPr>
              <a:t>Secondo il Segretariato, nonostante i progressi compiuti nella formazione sui cambiamenti climatici, numerosi paesi hanno sottolineato la necessità di rafforzare la cooperazione internazionale e il sostegno finanziario al fine di rafforzare i progetti di formazione esistenti e crearne di nuovi.</a:t>
            </a:r>
          </a:p>
          <a:p>
            <a:pPr marL="45720" marR="0" indent="0" algn="l">
              <a:lnSpc>
                <a:spcPts val="1300"/>
              </a:lnSpc>
              <a:spcAft>
                <a:spcPts val="0"/>
              </a:spcAft>
            </a:pPr>
            <a:r>
              <a:rPr lang="it-IT" sz="1050" dirty="0">
                <a:solidFill>
                  <a:srgbClr val="000000"/>
                </a:solidFill>
                <a:latin typeface="Tahoma" panose="02020603050405020304" pitchFamily="2"/>
              </a:rPr>
              <a:t>Inoltre, i rappresentanti dei paesi hanno identificato diversi obiettivi di formazione ad alta priorità, come Continua)</a:t>
            </a:r>
          </a:p>
        </p:txBody>
      </p:sp>
      <p:sp>
        <p:nvSpPr>
          <p:cNvPr id="8" name="Segnaposto testo 7"/>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9" name="Segnaposto testo 8"/>
          <p:cNvSpPr>
            <a:spLocks noGrp="1"/>
          </p:cNvSpPr>
          <p:nvPr>
            <p:ph type="body" idx="10"/>
          </p:nvPr>
        </p:nvSpPr>
        <p:spPr>
          <a:xfrm>
            <a:off x="301624" y="5793422"/>
            <a:ext cx="1676400" cy="1063625"/>
          </a:xfrm>
          <a:prstGeom prst="rect">
            <a:avLst/>
          </a:prstGeom>
          <a:noFill/>
          <a:ln w="0" cmpd="sng">
            <a:noFill/>
            <a:prstDash val="solid"/>
          </a:ln>
        </p:spPr>
        <p:txBody>
          <a:bodyPr vert="horz" lIns="0" tIns="173355" rIns="0" bIns="0" anchor="t"/>
          <a:lstStyle/>
          <a:p>
            <a:pPr marL="0" marR="0" indent="0" algn="l">
              <a:lnSpc>
                <a:spcPts val="1300"/>
              </a:lnSpc>
            </a:pPr>
            <a:r>
              <a:rPr lang="it-IT" sz="1050" dirty="0">
                <a:solidFill>
                  <a:srgbClr val="000000"/>
                </a:solidFill>
                <a:latin typeface="Tahoma" panose="02020603050405020304" pitchFamily="2"/>
              </a:rPr>
              <a:t>Inoltre, in una sintesi</a:t>
            </a:r>
          </a:p>
          <a:p>
            <a:pPr marL="0" marR="0" indent="0" algn="l">
              <a:lnSpc>
                <a:spcPts val="1300"/>
              </a:lnSpc>
            </a:pPr>
            <a:r>
              <a:rPr lang="it-IT" sz="1050" dirty="0">
                <a:solidFill>
                  <a:srgbClr val="000000"/>
                </a:solidFill>
                <a:latin typeface="Tahoma" panose="02020603050405020304" pitchFamily="2"/>
              </a:rPr>
              <a:t>Del rapporto - pubblicato nel 2016</a:t>
            </a:r>
          </a:p>
          <a:p>
            <a:pPr marL="0" marR="0" indent="0" algn="l">
              <a:lnSpc>
                <a:spcPts val="1300"/>
              </a:lnSpc>
            </a:pPr>
            <a:r>
              <a:rPr lang="it-IT" sz="1050" dirty="0">
                <a:solidFill>
                  <a:srgbClr val="000000"/>
                </a:solidFill>
                <a:latin typeface="Tahoma" panose="02020603050405020304" pitchFamily="2"/>
              </a:rPr>
              <a:t>dal segretariato dell'UNFCCC</a:t>
            </a:r>
            <a:endParaRPr lang="it-IT" sz="1050" spc="0" dirty="0">
              <a:solidFill>
                <a:srgbClr val="000000"/>
              </a:solidFill>
              <a:latin typeface="Tahoma" panose="02020603050405020304" pitchFamily="2"/>
            </a:endParaRPr>
          </a:p>
        </p:txBody>
      </p:sp>
      <p:sp>
        <p:nvSpPr>
          <p:cNvPr id="10" name="Segnaposto testo 9"/>
          <p:cNvSpPr>
            <a:spLocks noGrp="1"/>
          </p:cNvSpPr>
          <p:nvPr>
            <p:ph type="body" idx="10"/>
          </p:nvPr>
        </p:nvSpPr>
        <p:spPr>
          <a:xfrm>
            <a:off x="6927850" y="6931025"/>
            <a:ext cx="475615" cy="631190"/>
          </a:xfrm>
          <a:prstGeom prst="rect">
            <a:avLst/>
          </a:prstGeom>
          <a:solidFill>
            <a:srgbClr val="00ADB6"/>
          </a:solidFill>
          <a:ln w="0" cmpd="sng">
            <a:noFill/>
            <a:prstDash val="solid"/>
          </a:ln>
        </p:spPr>
        <p:txBody>
          <a:bodyPr vert="horz" lIns="0" tIns="20320" rIns="0" bIns="0" anchor="t"/>
          <a:lstStyle/>
          <a:p>
            <a:pPr marL="45720" marR="0" indent="0" algn="l">
              <a:lnSpc>
                <a:spcPts val="2100"/>
              </a:lnSpc>
              <a:spcAft>
                <a:spcPts val="2750"/>
              </a:spcAft>
            </a:pPr>
            <a:r>
              <a:rPr lang="it-IT" sz="1800" b="1" spc="190">
                <a:solidFill>
                  <a:srgbClr val="FFFFFF"/>
                </a:solidFill>
                <a:latin typeface="Arial" panose="02020603050405020304" pitchFamily="2"/>
              </a:rPr>
              <a:t>29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Immagine 2"/>
          <p:cNvPicPr/>
          <p:nvPr/>
        </p:nvPicPr>
        <p:blipFill>
          <a:blip r:embed="rId2"/>
          <a:stretch>
            <a:fillRect/>
          </a:stretch>
        </p:blipFill>
        <p:spPr>
          <a:xfrm>
            <a:off x="155575" y="73025"/>
            <a:ext cx="591185" cy="713105"/>
          </a:xfrm>
          <a:prstGeom prst="rect">
            <a:avLst/>
          </a:prstGeom>
        </p:spPr>
      </p:pic>
      <p:pic>
        <p:nvPicPr>
          <p:cNvPr id="5" name="Immagine 4"/>
          <p:cNvPicPr/>
          <p:nvPr/>
        </p:nvPicPr>
        <p:blipFill>
          <a:blip r:embed="rId3"/>
          <a:stretch>
            <a:fillRect/>
          </a:stretch>
        </p:blipFill>
        <p:spPr>
          <a:xfrm>
            <a:off x="152400" y="926465"/>
            <a:ext cx="484505" cy="277495"/>
          </a:xfrm>
          <a:prstGeom prst="rect">
            <a:avLst/>
          </a:prstGeom>
        </p:spPr>
      </p:pic>
      <p:pic>
        <p:nvPicPr>
          <p:cNvPr id="7" name="Immagine 6"/>
          <p:cNvPicPr/>
          <p:nvPr/>
        </p:nvPicPr>
        <p:blipFill>
          <a:blip r:embed="rId4"/>
          <a:stretch>
            <a:fillRect/>
          </a:stretch>
        </p:blipFill>
        <p:spPr>
          <a:xfrm>
            <a:off x="494030" y="2072640"/>
            <a:ext cx="12065" cy="130810"/>
          </a:xfrm>
          <a:prstGeom prst="rect">
            <a:avLst/>
          </a:prstGeom>
        </p:spPr>
      </p:pic>
      <p:pic>
        <p:nvPicPr>
          <p:cNvPr id="9" name="Immagine 8"/>
          <p:cNvPicPr/>
          <p:nvPr/>
        </p:nvPicPr>
        <p:blipFill>
          <a:blip r:embed="rId5"/>
          <a:stretch>
            <a:fillRect/>
          </a:stretch>
        </p:blipFill>
        <p:spPr>
          <a:xfrm>
            <a:off x="161290" y="2502535"/>
            <a:ext cx="466725" cy="3883025"/>
          </a:xfrm>
          <a:prstGeom prst="rect">
            <a:avLst/>
          </a:prstGeom>
        </p:spPr>
      </p:pic>
      <p:pic>
        <p:nvPicPr>
          <p:cNvPr id="11" name="Immagine 10"/>
          <p:cNvPicPr/>
          <p:nvPr/>
        </p:nvPicPr>
        <p:blipFill>
          <a:blip r:embed="rId6"/>
          <a:stretch>
            <a:fillRect/>
          </a:stretch>
        </p:blipFill>
        <p:spPr>
          <a:xfrm>
            <a:off x="356870" y="6580505"/>
            <a:ext cx="73025" cy="106680"/>
          </a:xfrm>
          <a:prstGeom prst="rect">
            <a:avLst/>
          </a:prstGeom>
        </p:spPr>
      </p:pic>
      <p:sp>
        <p:nvSpPr>
          <p:cNvPr id="12" name="Segnaposto testo 11"/>
          <p:cNvSpPr>
            <a:spLocks noGrp="1"/>
          </p:cNvSpPr>
          <p:nvPr>
            <p:ph type="body" idx="10"/>
          </p:nvPr>
        </p:nvSpPr>
        <p:spPr>
          <a:xfrm>
            <a:off x="152400" y="6931025"/>
            <a:ext cx="478790" cy="631190"/>
          </a:xfrm>
          <a:prstGeom prst="rect">
            <a:avLst/>
          </a:prstGeom>
          <a:solidFill>
            <a:srgbClr val="00ADB6"/>
          </a:solidFill>
          <a:ln w="0" cmpd="sng">
            <a:noFill/>
            <a:prstDash val="solid"/>
          </a:ln>
        </p:spPr>
        <p:txBody>
          <a:bodyPr vert="horz" lIns="0" tIns="20320" rIns="0" bIns="0" anchor="t"/>
          <a:lstStyle/>
          <a:p>
            <a:pPr marL="91440" marR="0" indent="0" algn="l">
              <a:lnSpc>
                <a:spcPts val="2100"/>
              </a:lnSpc>
              <a:spcAft>
                <a:spcPts val="2750"/>
              </a:spcAft>
            </a:pPr>
            <a:r>
              <a:rPr lang="it-IT" sz="1800" b="1" spc="114">
                <a:solidFill>
                  <a:srgbClr val="FFFFFF"/>
                </a:solidFill>
                <a:latin typeface="Arial" panose="02020603050405020304" pitchFamily="2"/>
              </a:rPr>
              <a:t>30 </a:t>
            </a:r>
          </a:p>
        </p:txBody>
      </p:sp>
      <p:sp>
        <p:nvSpPr>
          <p:cNvPr id="13" name="Segnaposto testo 12"/>
          <p:cNvSpPr>
            <a:spLocks noGrp="1"/>
          </p:cNvSpPr>
          <p:nvPr>
            <p:ph type="body" idx="10"/>
          </p:nvPr>
        </p:nvSpPr>
        <p:spPr>
          <a:xfrm>
            <a:off x="935990" y="73025"/>
            <a:ext cx="1962785" cy="2435225"/>
          </a:xfrm>
          <a:prstGeom prst="rect">
            <a:avLst/>
          </a:prstGeom>
          <a:noFill/>
          <a:ln w="0" cmpd="sng">
            <a:noFill/>
            <a:prstDash val="solid"/>
          </a:ln>
        </p:spPr>
        <p:txBody>
          <a:bodyPr vert="horz" lIns="0" tIns="615950" rIns="0" bIns="0" anchor="t"/>
          <a:lstStyle/>
          <a:p>
            <a:pPr marL="0" marR="0" indent="0" algn="l">
              <a:lnSpc>
                <a:spcPts val="1300"/>
              </a:lnSpc>
              <a:spcAft>
                <a:spcPts val="0"/>
              </a:spcAft>
            </a:pPr>
            <a:r>
              <a:rPr lang="it-IT" sz="1050" dirty="0">
                <a:solidFill>
                  <a:srgbClr val="000000"/>
                </a:solidFill>
                <a:latin typeface="Tahoma" panose="02020603050405020304" pitchFamily="2"/>
              </a:rPr>
              <a:t>produttori, rappresentanti di istituti finanziari, utenti e operatori tecnologici, giornalisti, insegnanti, giovani, donne, comunità locali e altri soggetti interessati.</a:t>
            </a:r>
          </a:p>
          <a:p>
            <a:pPr marL="0" marR="0" indent="0" algn="l">
              <a:lnSpc>
                <a:spcPts val="1300"/>
              </a:lnSpc>
              <a:spcAft>
                <a:spcPts val="0"/>
              </a:spcAft>
            </a:pPr>
            <a:r>
              <a:rPr lang="it-IT" sz="1050" dirty="0">
                <a:solidFill>
                  <a:srgbClr val="000000"/>
                </a:solidFill>
                <a:latin typeface="Tahoma" panose="02020603050405020304" pitchFamily="2"/>
              </a:rPr>
              <a:t>Sono stati citati numerosi ostacoli all'attuazione dell'articolo 6 della Convenzione</a:t>
            </a:r>
            <a:endParaRPr lang="it-IT" sz="1050" spc="0" dirty="0">
              <a:solidFill>
                <a:srgbClr val="000000"/>
              </a:solidFill>
              <a:latin typeface="Tahoma" panose="02020603050405020304" pitchFamily="2"/>
            </a:endParaRPr>
          </a:p>
        </p:txBody>
      </p:sp>
      <p:sp>
        <p:nvSpPr>
          <p:cNvPr id="14" name="Segnaposto testo 13"/>
          <p:cNvSpPr>
            <a:spLocks noGrp="1"/>
          </p:cNvSpPr>
          <p:nvPr>
            <p:ph type="body" idx="10"/>
          </p:nvPr>
        </p:nvSpPr>
        <p:spPr>
          <a:xfrm>
            <a:off x="935990" y="3388995"/>
            <a:ext cx="1962785" cy="4100830"/>
          </a:xfrm>
          <a:prstGeom prst="rect">
            <a:avLst/>
          </a:prstGeom>
          <a:noFill/>
          <a:ln w="0" cmpd="sng">
            <a:noFill/>
            <a:prstDash val="solid"/>
          </a:ln>
        </p:spPr>
        <p:txBody>
          <a:bodyPr vert="horz" lIns="0" tIns="0" rIns="0" bIns="0" anchor="t"/>
          <a:lstStyle/>
          <a:p>
            <a:pPr marL="0" marR="0" indent="0" algn="l">
              <a:lnSpc>
                <a:spcPts val="1300"/>
              </a:lnSpc>
              <a:spcAft>
                <a:spcPts val="0"/>
              </a:spcAft>
            </a:pPr>
            <a:r>
              <a:rPr lang="it-IT" sz="1050" dirty="0">
                <a:solidFill>
                  <a:srgbClr val="000000"/>
                </a:solidFill>
                <a:latin typeface="Tahoma" panose="02020603050405020304" pitchFamily="2"/>
              </a:rPr>
              <a:t>Action for Climate</a:t>
            </a:r>
          </a:p>
          <a:p>
            <a:pPr marL="0" marR="0" indent="0" algn="l">
              <a:lnSpc>
                <a:spcPts val="1300"/>
              </a:lnSpc>
              <a:spcAft>
                <a:spcPts val="0"/>
              </a:spcAft>
            </a:pPr>
            <a:r>
              <a:rPr lang="it-IT" sz="1050" dirty="0">
                <a:solidFill>
                  <a:srgbClr val="000000"/>
                </a:solidFill>
                <a:latin typeface="Tahoma" panose="02020603050405020304" pitchFamily="2"/>
              </a:rPr>
              <a:t>Empowerment (ACE) è il nome ora utilizzato dai negoziatori delle Nazioni Unite per affrontare le questioni relative all'istruzione, alla formazione, alla sensibilizzazione del pubblico, alla partecipazione del pubblico e all'accesso del pubblico alle informazioni. Alla COP24, le parti hanno nuovamente tentato di affinare e rafforzare le loro strategie di risposta in questo settore. Hanno riaffermato gli stretti legami tra le loro azioni e gli Obiettivi di Sviluppo Sostenibile (OSS) adottati dalla comunità internazionale nel 2015.</a:t>
            </a:r>
          </a:p>
          <a:p>
            <a:pPr marL="0" marR="0" indent="0" algn="l">
              <a:lnSpc>
                <a:spcPts val="1300"/>
              </a:lnSpc>
              <a:spcAft>
                <a:spcPts val="0"/>
              </a:spcAft>
            </a:pPr>
            <a:r>
              <a:rPr lang="it-IT" sz="1050" dirty="0">
                <a:solidFill>
                  <a:srgbClr val="000000"/>
                </a:solidFill>
                <a:latin typeface="Tahoma" panose="02020603050405020304" pitchFamily="2"/>
              </a:rPr>
              <a:t>L'obiettivo è incoraggiare l'integrazione dell'istruzione e della formazione in tutte le attività di mitigazione e adattamento</a:t>
            </a:r>
            <a:endParaRPr lang="it-IT" sz="1050" spc="0" dirty="0">
              <a:solidFill>
                <a:srgbClr val="000000"/>
              </a:solidFill>
              <a:latin typeface="Tahoma" panose="02020603050405020304" pitchFamily="2"/>
            </a:endParaRPr>
          </a:p>
        </p:txBody>
      </p:sp>
      <p:sp>
        <p:nvSpPr>
          <p:cNvPr id="15" name="Segnaposto testo 14"/>
          <p:cNvSpPr>
            <a:spLocks noGrp="1"/>
          </p:cNvSpPr>
          <p:nvPr>
            <p:ph type="body" idx="10"/>
          </p:nvPr>
        </p:nvSpPr>
        <p:spPr>
          <a:xfrm>
            <a:off x="3121025" y="73025"/>
            <a:ext cx="1911350" cy="2670175"/>
          </a:xfrm>
          <a:prstGeom prst="rect">
            <a:avLst/>
          </a:prstGeom>
          <a:noFill/>
          <a:ln w="0" cmpd="sng">
            <a:noFill/>
            <a:prstDash val="solid"/>
          </a:ln>
        </p:spPr>
        <p:txBody>
          <a:bodyPr vert="horz" lIns="0" tIns="624840" rIns="0" bIns="0" anchor="t"/>
          <a:lstStyle/>
          <a:p>
            <a:pPr marL="0" marR="0" indent="0" algn="l">
              <a:lnSpc>
                <a:spcPts val="1300"/>
              </a:lnSpc>
              <a:spcAft>
                <a:spcPts val="0"/>
              </a:spcAft>
            </a:pPr>
            <a:r>
              <a:rPr lang="it-IT" sz="1050" spc="40" dirty="0">
                <a:solidFill>
                  <a:srgbClr val="000000"/>
                </a:solidFill>
                <a:latin typeface="Tahoma" panose="02020603050405020304" pitchFamily="2"/>
              </a:rPr>
              <a:t>tra cui mancanza di consapevolezza e conoscenza dell'opinione pubblica, assenza di accordi istituzionali, finanziamenti inadeguati, mancanza di risorse umane e insufficiente coordinamento e cooperazione tra le autorità di un paese.</a:t>
            </a:r>
          </a:p>
          <a:p>
            <a:pPr marL="0" marR="0" indent="0" algn="l">
              <a:lnSpc>
                <a:spcPts val="1300"/>
              </a:lnSpc>
              <a:spcAft>
                <a:spcPts val="0"/>
              </a:spcAft>
            </a:pPr>
            <a:r>
              <a:rPr lang="it-IT" sz="1050" spc="40" dirty="0">
                <a:solidFill>
                  <a:srgbClr val="000000"/>
                </a:solidFill>
                <a:latin typeface="Tahoma" panose="02020603050405020304" pitchFamily="2"/>
              </a:rPr>
              <a:t>Le raccomandazioni pertanto includevano gli obiettivi di</a:t>
            </a:r>
          </a:p>
        </p:txBody>
      </p:sp>
      <p:sp>
        <p:nvSpPr>
          <p:cNvPr id="16" name="Segnaposto testo 15"/>
          <p:cNvSpPr>
            <a:spLocks noGrp="1"/>
          </p:cNvSpPr>
          <p:nvPr>
            <p:ph type="body" idx="10"/>
          </p:nvPr>
        </p:nvSpPr>
        <p:spPr>
          <a:xfrm>
            <a:off x="3121025" y="3388995"/>
            <a:ext cx="1911350" cy="3810635"/>
          </a:xfrm>
          <a:prstGeom prst="rect">
            <a:avLst/>
          </a:prstGeom>
          <a:noFill/>
          <a:ln w="0" cmpd="sng">
            <a:noFill/>
            <a:prstDash val="solid"/>
          </a:ln>
        </p:spPr>
        <p:txBody>
          <a:bodyPr vert="horz" lIns="0" tIns="0" rIns="0" bIns="0" anchor="t"/>
          <a:lstStyle/>
          <a:p>
            <a:pPr marL="0" marR="0" indent="0" algn="l">
              <a:lnSpc>
                <a:spcPts val="1300"/>
              </a:lnSpc>
              <a:spcAft>
                <a:spcPts val="0"/>
              </a:spcAft>
            </a:pPr>
            <a:r>
              <a:rPr lang="it-IT" sz="1050" spc="35" dirty="0">
                <a:solidFill>
                  <a:srgbClr val="000000"/>
                </a:solidFill>
                <a:latin typeface="Tahoma" panose="02020603050405020304" pitchFamily="2"/>
              </a:rPr>
              <a:t>attuato sulla scia degli accordi sul clima. Quindi, come inizialmente previsto, il programma di lavoro di Doha sarà esaminato a fondo prima della sua data di fine nel 2020.</a:t>
            </a:r>
          </a:p>
          <a:p>
            <a:pPr marL="0" marR="0" indent="0" algn="l">
              <a:lnSpc>
                <a:spcPts val="1300"/>
              </a:lnSpc>
              <a:spcAft>
                <a:spcPts val="0"/>
              </a:spcAft>
            </a:pPr>
            <a:r>
              <a:rPr lang="it-IT" sz="1050" spc="35" dirty="0">
                <a:solidFill>
                  <a:srgbClr val="000000"/>
                </a:solidFill>
                <a:latin typeface="Tahoma" panose="02020603050405020304" pitchFamily="2"/>
              </a:rPr>
              <a:t>Per quanto riguarda l'IEM, da questa decisione sono emersi numerosi elementi positivi, che presentano tuttavia gravi carenze. Sul lato positivo delle cose, c'è il riconoscimento delle parti interessate come organizzazioni internazionali, insegnanti, giovani, donne e popolazioni indigene, che saranno responsabili dell'attuazione dell'azione per il rafforzamento del clima. M</a:t>
            </a:r>
          </a:p>
          <a:p>
            <a:pPr marL="0" marR="0" indent="0" algn="l">
              <a:lnSpc>
                <a:spcPts val="1300"/>
              </a:lnSpc>
              <a:spcAft>
                <a:spcPts val="0"/>
              </a:spcAft>
            </a:pPr>
            <a:r>
              <a:rPr lang="it-IT" sz="1050" spc="35" dirty="0">
                <a:solidFill>
                  <a:srgbClr val="000000"/>
                </a:solidFill>
                <a:latin typeface="Tahoma" panose="02020603050405020304" pitchFamily="2"/>
              </a:rPr>
              <a:t>Un migliore coordinamento tra il lavoro svolto sull'articolo </a:t>
            </a:r>
          </a:p>
        </p:txBody>
      </p:sp>
      <p:sp>
        <p:nvSpPr>
          <p:cNvPr id="17" name="Segnaposto testo 16"/>
          <p:cNvSpPr>
            <a:spLocks noGrp="1"/>
          </p:cNvSpPr>
          <p:nvPr>
            <p:ph type="body" idx="10"/>
          </p:nvPr>
        </p:nvSpPr>
        <p:spPr>
          <a:xfrm>
            <a:off x="5303520" y="73025"/>
            <a:ext cx="1883410" cy="2435225"/>
          </a:xfrm>
          <a:prstGeom prst="rect">
            <a:avLst/>
          </a:prstGeom>
          <a:noFill/>
          <a:ln w="0" cmpd="sng">
            <a:noFill/>
            <a:prstDash val="solid"/>
          </a:ln>
        </p:spPr>
        <p:txBody>
          <a:bodyPr vert="horz" lIns="0" tIns="615950" rIns="0" bIns="0" anchor="t"/>
          <a:lstStyle/>
          <a:p>
            <a:pPr marL="0" marR="45720" indent="0" algn="l">
              <a:lnSpc>
                <a:spcPts val="1300"/>
              </a:lnSpc>
              <a:spcAft>
                <a:spcPts val="5060"/>
              </a:spcAft>
            </a:pPr>
            <a:r>
              <a:rPr lang="it-IT" sz="1050" spc="0" dirty="0">
                <a:solidFill>
                  <a:srgbClr val="000000"/>
                </a:solidFill>
                <a:latin typeface="Tahoma" panose="02020603050405020304" pitchFamily="2"/>
              </a:rPr>
              <a:t>. </a:t>
            </a:r>
            <a:r>
              <a:rPr lang="it-IT" sz="1050" dirty="0">
                <a:solidFill>
                  <a:srgbClr val="000000"/>
                </a:solidFill>
                <a:latin typeface="Tahoma" panose="02020603050405020304" pitchFamily="2"/>
              </a:rPr>
              <a:t>rafforzare la cooperazione internazionale, creare un fondo CCE dedicato e rafforzare il ruolo dei punti focali nazionali, (osservatori, giovani, donne e così via.</a:t>
            </a:r>
            <a:endParaRPr lang="it-IT" sz="1050" spc="0" dirty="0">
              <a:solidFill>
                <a:srgbClr val="000000"/>
              </a:solidFill>
              <a:latin typeface="Tahoma" panose="02020603050405020304" pitchFamily="2"/>
            </a:endParaRPr>
          </a:p>
        </p:txBody>
      </p:sp>
      <p:sp>
        <p:nvSpPr>
          <p:cNvPr id="18" name="Segnaposto testo 17"/>
          <p:cNvSpPr>
            <a:spLocks noGrp="1"/>
          </p:cNvSpPr>
          <p:nvPr>
            <p:ph type="body" idx="10"/>
          </p:nvPr>
        </p:nvSpPr>
        <p:spPr>
          <a:xfrm>
            <a:off x="5303520" y="3388995"/>
            <a:ext cx="1883410" cy="3819525"/>
          </a:xfrm>
          <a:prstGeom prst="rect">
            <a:avLst/>
          </a:prstGeom>
          <a:noFill/>
          <a:ln w="0" cmpd="sng">
            <a:noFill/>
            <a:prstDash val="solid"/>
          </a:ln>
        </p:spPr>
        <p:txBody>
          <a:bodyPr vert="horz" lIns="0" tIns="9525" rIns="0" bIns="0" anchor="t"/>
          <a:lstStyle/>
          <a:p>
            <a:pPr marL="0" marR="45720" indent="0" algn="l">
              <a:lnSpc>
                <a:spcPts val="1300"/>
              </a:lnSpc>
              <a:spcAft>
                <a:spcPts val="0"/>
              </a:spcAft>
            </a:pPr>
            <a:r>
              <a:rPr lang="it-IT" sz="1050" spc="10" dirty="0">
                <a:solidFill>
                  <a:srgbClr val="000000"/>
                </a:solidFill>
                <a:latin typeface="Tahoma" panose="02020603050405020304" pitchFamily="2"/>
              </a:rPr>
              <a:t> 6 della Convenzione e sull'articolo 12 dell'Accordo di Parigi incoraggerà sicuramente un'azione più coerente e contribuirà ad evitare duplicazioni.</a:t>
            </a:r>
          </a:p>
          <a:p>
            <a:pPr marL="0" marR="45720" indent="0" algn="l">
              <a:lnSpc>
                <a:spcPts val="1300"/>
              </a:lnSpc>
              <a:spcAft>
                <a:spcPts val="0"/>
              </a:spcAft>
            </a:pPr>
            <a:r>
              <a:rPr lang="it-IT" sz="1050" spc="10" dirty="0">
                <a:solidFill>
                  <a:srgbClr val="000000"/>
                </a:solidFill>
                <a:latin typeface="Tahoma" panose="02020603050405020304" pitchFamily="2"/>
              </a:rPr>
              <a:t>D'altra parte, l'approccio è indebolito dalla sua dipendenza dalla buona volontà delle parti, con articoli in cui sono "invitate o "incoraggiate" a intraprendere azioni.</a:t>
            </a:r>
          </a:p>
          <a:p>
            <a:pPr marL="0" marR="45720" indent="0" algn="l">
              <a:lnSpc>
                <a:spcPts val="1300"/>
              </a:lnSpc>
              <a:spcAft>
                <a:spcPts val="0"/>
              </a:spcAft>
            </a:pPr>
            <a:r>
              <a:rPr lang="it-IT" sz="1050" spc="10" dirty="0">
                <a:solidFill>
                  <a:srgbClr val="000000"/>
                </a:solidFill>
                <a:latin typeface="Tahoma" panose="02020603050405020304" pitchFamily="2"/>
              </a:rPr>
              <a:t>Inoltre, la decisione non menziona chiaramente l'inclusione dell'educazione ai cambiamenti climatici negli indirizzi o programmi scolastici nazionali. Solo garantendo che l'educazione ai cambiamenti climatici sia integrata in tutto il mondo (continua)</a:t>
            </a:r>
          </a:p>
        </p:txBody>
      </p:sp>
      <p:sp>
        <p:nvSpPr>
          <p:cNvPr id="19" name="Segnaposto testo 18"/>
          <p:cNvSpPr>
            <a:spLocks noGrp="1"/>
          </p:cNvSpPr>
          <p:nvPr>
            <p:ph type="body" idx="10"/>
          </p:nvPr>
        </p:nvSpPr>
        <p:spPr>
          <a:xfrm>
            <a:off x="338455" y="1450975"/>
            <a:ext cx="109855" cy="4038600"/>
          </a:xfrm>
          <a:prstGeom prst="rect">
            <a:avLst/>
          </a:prstGeom>
          <a:noFill/>
          <a:ln w="0" cmpd="sng">
            <a:noFill/>
            <a:prstDash val="solid"/>
          </a:ln>
        </p:spPr>
        <p:txBody>
          <a:bodyPr vert="vert270" lIns="0" tIns="0" rIns="0" bIns="0" anchor="t"/>
          <a:lstStyle/>
          <a:p>
            <a:pPr marL="0" marR="0" indent="0" algn="l">
              <a:lnSpc>
                <a:spcPts val="900"/>
              </a:lnSpc>
              <a:spcAft>
                <a:spcPts val="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20" name="Segnaposto testo 19"/>
          <p:cNvSpPr>
            <a:spLocks noGrp="1"/>
          </p:cNvSpPr>
          <p:nvPr>
            <p:ph type="body" idx="10"/>
          </p:nvPr>
        </p:nvSpPr>
        <p:spPr>
          <a:xfrm>
            <a:off x="951230" y="2512311"/>
            <a:ext cx="6250940" cy="880745"/>
          </a:xfrm>
          <a:prstGeom prst="rect">
            <a:avLst/>
          </a:prstGeom>
          <a:noFill/>
          <a:ln w="0" cmpd="sng">
            <a:noFill/>
            <a:prstDash val="solid"/>
          </a:ln>
        </p:spPr>
        <p:txBody>
          <a:bodyPr vert="horz" lIns="0" tIns="362585" rIns="0" bIns="0" anchor="t"/>
          <a:lstStyle/>
          <a:p>
            <a:pPr marL="0" marR="0" indent="0" algn="l">
              <a:lnSpc>
                <a:spcPts val="2000"/>
              </a:lnSpc>
              <a:spcAft>
                <a:spcPts val="1990"/>
              </a:spcAft>
            </a:pPr>
            <a:r>
              <a:rPr lang="it-IT" b="1" spc="35" dirty="0">
                <a:solidFill>
                  <a:srgbClr val="00ADB6"/>
                </a:solidFill>
                <a:latin typeface="Tahoma" panose="02020603050405020304" pitchFamily="2"/>
              </a:rPr>
              <a:t>Con l'avvicinarsi della COP25, dove siamo adesso?</a:t>
            </a:r>
          </a:p>
        </p:txBody>
      </p:sp>
      <p:cxnSp>
        <p:nvCxnSpPr>
          <p:cNvPr id="21" name="Connettore diritto 20"/>
          <p:cNvCxnSpPr/>
          <p:nvPr/>
        </p:nvCxnSpPr>
        <p:spPr>
          <a:xfrm>
            <a:off x="274320" y="1203960"/>
            <a:ext cx="0" cy="884555"/>
          </a:xfrm>
          <a:prstGeom prst="line">
            <a:avLst/>
          </a:prstGeom>
          <a:ln w="3175" cmpd="sng">
            <a:solidFill>
              <a:srgbClr val="EDEDED"/>
            </a:solidFill>
          </a:ln>
        </p:spPr>
      </p:cxnSp>
      <p:cxnSp>
        <p:nvCxnSpPr>
          <p:cNvPr id="22" name="Connettore diritto 21"/>
          <p:cNvCxnSpPr/>
          <p:nvPr/>
        </p:nvCxnSpPr>
        <p:spPr>
          <a:xfrm>
            <a:off x="490855" y="1203960"/>
            <a:ext cx="0" cy="832485"/>
          </a:xfrm>
          <a:prstGeom prst="line">
            <a:avLst/>
          </a:prstGeom>
          <a:ln w="3175" cmpd="sng">
            <a:solidFill>
              <a:srgbClr val="444E5D"/>
            </a:solidFill>
          </a:ln>
        </p:spPr>
      </p:cxn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Immagine 2"/>
          <p:cNvPicPr/>
          <p:nvPr/>
        </p:nvPicPr>
        <p:blipFill>
          <a:blip r:embed="rId2"/>
          <a:stretch>
            <a:fillRect/>
          </a:stretch>
        </p:blipFill>
        <p:spPr>
          <a:xfrm>
            <a:off x="155575" y="73025"/>
            <a:ext cx="591185" cy="713105"/>
          </a:xfrm>
          <a:prstGeom prst="rect">
            <a:avLst/>
          </a:prstGeom>
        </p:spPr>
      </p:pic>
      <p:pic>
        <p:nvPicPr>
          <p:cNvPr id="5" name="Immagine 4"/>
          <p:cNvPicPr/>
          <p:nvPr/>
        </p:nvPicPr>
        <p:blipFill>
          <a:blip r:embed="rId3"/>
          <a:stretch>
            <a:fillRect/>
          </a:stretch>
        </p:blipFill>
        <p:spPr>
          <a:xfrm>
            <a:off x="152400" y="926465"/>
            <a:ext cx="484505" cy="277495"/>
          </a:xfrm>
          <a:prstGeom prst="rect">
            <a:avLst/>
          </a:prstGeom>
        </p:spPr>
      </p:pic>
      <p:pic>
        <p:nvPicPr>
          <p:cNvPr id="7" name="Immagine 6"/>
          <p:cNvPicPr/>
          <p:nvPr/>
        </p:nvPicPr>
        <p:blipFill>
          <a:blip r:embed="rId4"/>
          <a:stretch>
            <a:fillRect/>
          </a:stretch>
        </p:blipFill>
        <p:spPr>
          <a:xfrm>
            <a:off x="161290" y="2606040"/>
            <a:ext cx="466725" cy="4081145"/>
          </a:xfrm>
          <a:prstGeom prst="rect">
            <a:avLst/>
          </a:prstGeom>
        </p:spPr>
      </p:pic>
      <p:sp>
        <p:nvSpPr>
          <p:cNvPr id="8" name="Segnaposto testo 7"/>
          <p:cNvSpPr>
            <a:spLocks noGrp="1"/>
          </p:cNvSpPr>
          <p:nvPr>
            <p:ph type="body" idx="10"/>
          </p:nvPr>
        </p:nvSpPr>
        <p:spPr>
          <a:xfrm>
            <a:off x="152400" y="6931025"/>
            <a:ext cx="478790" cy="631190"/>
          </a:xfrm>
          <a:prstGeom prst="rect">
            <a:avLst/>
          </a:prstGeom>
          <a:solidFill>
            <a:srgbClr val="00ADB6"/>
          </a:solidFill>
          <a:ln w="0" cmpd="sng">
            <a:noFill/>
            <a:prstDash val="solid"/>
          </a:ln>
        </p:spPr>
        <p:txBody>
          <a:bodyPr vert="horz" lIns="0" tIns="20320" rIns="0" bIns="0" anchor="t"/>
          <a:lstStyle/>
          <a:p>
            <a:pPr marL="91440" marR="0" indent="0" algn="l">
              <a:lnSpc>
                <a:spcPts val="2100"/>
              </a:lnSpc>
              <a:spcAft>
                <a:spcPts val="2750"/>
              </a:spcAft>
            </a:pPr>
            <a:r>
              <a:rPr lang="it-IT" sz="1800" b="1" spc="150">
                <a:solidFill>
                  <a:srgbClr val="FFFFFF"/>
                </a:solidFill>
                <a:latin typeface="Arial" panose="02020603050405020304" pitchFamily="2"/>
              </a:rPr>
              <a:t>32 </a:t>
            </a:r>
          </a:p>
        </p:txBody>
      </p:sp>
      <p:sp>
        <p:nvSpPr>
          <p:cNvPr id="9" name="Segnaposto testo 8"/>
          <p:cNvSpPr>
            <a:spLocks noGrp="1"/>
          </p:cNvSpPr>
          <p:nvPr>
            <p:ph type="body" idx="10"/>
          </p:nvPr>
        </p:nvSpPr>
        <p:spPr>
          <a:xfrm>
            <a:off x="935990" y="73025"/>
            <a:ext cx="1962785" cy="1630045"/>
          </a:xfrm>
          <a:prstGeom prst="rect">
            <a:avLst/>
          </a:prstGeom>
          <a:noFill/>
          <a:ln w="0" cmpd="sng">
            <a:noFill/>
            <a:prstDash val="solid"/>
          </a:ln>
        </p:spPr>
        <p:txBody>
          <a:bodyPr vert="horz" lIns="0" tIns="624840" rIns="0" bIns="0" anchor="t"/>
          <a:lstStyle/>
          <a:p>
            <a:pPr marL="0" marR="0" indent="0" algn="l">
              <a:lnSpc>
                <a:spcPts val="1300"/>
              </a:lnSpc>
              <a:spcAft>
                <a:spcPts val="0"/>
              </a:spcAft>
            </a:pPr>
            <a:r>
              <a:rPr lang="it-IT" sz="1050" dirty="0">
                <a:solidFill>
                  <a:srgbClr val="000000"/>
                </a:solidFill>
                <a:latin typeface="Tahoma" panose="02020603050405020304" pitchFamily="2"/>
              </a:rPr>
              <a:t>possiamo garantire che tutti gli studenti imparino a conoscere il cambiamento climatico.</a:t>
            </a:r>
          </a:p>
          <a:p>
            <a:pPr marL="0" marR="0" indent="0" algn="l">
              <a:lnSpc>
                <a:spcPts val="1300"/>
              </a:lnSpc>
              <a:spcAft>
                <a:spcPts val="0"/>
              </a:spcAft>
            </a:pPr>
            <a:r>
              <a:rPr lang="it-IT" sz="1050" dirty="0">
                <a:solidFill>
                  <a:srgbClr val="000000"/>
                </a:solidFill>
                <a:latin typeface="Tahoma" panose="02020603050405020304" pitchFamily="2"/>
              </a:rPr>
              <a:t>Infine, la questione delle risorse finanziarie necessarie per</a:t>
            </a:r>
            <a:endParaRPr lang="it-IT" sz="1050" spc="0" dirty="0">
              <a:solidFill>
                <a:srgbClr val="000000"/>
              </a:solidFill>
              <a:latin typeface="Tahoma" panose="02020603050405020304" pitchFamily="2"/>
            </a:endParaRPr>
          </a:p>
        </p:txBody>
      </p:sp>
      <p:sp>
        <p:nvSpPr>
          <p:cNvPr id="10" name="Segnaposto testo 9"/>
          <p:cNvSpPr>
            <a:spLocks noGrp="1"/>
          </p:cNvSpPr>
          <p:nvPr>
            <p:ph type="body" idx="10"/>
          </p:nvPr>
        </p:nvSpPr>
        <p:spPr>
          <a:xfrm>
            <a:off x="914400" y="3033172"/>
            <a:ext cx="1962785" cy="4038601"/>
          </a:xfrm>
          <a:prstGeom prst="rect">
            <a:avLst/>
          </a:prstGeom>
          <a:noFill/>
          <a:ln w="0" cmpd="sng">
            <a:noFill/>
            <a:prstDash val="solid"/>
          </a:ln>
        </p:spPr>
        <p:txBody>
          <a:bodyPr vert="horz" lIns="0" tIns="1905" rIns="0" bIns="0" anchor="t"/>
          <a:lstStyle/>
          <a:p>
            <a:pPr marL="0" marR="0" indent="0" algn="l">
              <a:lnSpc>
                <a:spcPts val="1300"/>
              </a:lnSpc>
              <a:spcAft>
                <a:spcPts val="0"/>
              </a:spcAft>
            </a:pPr>
            <a:r>
              <a:rPr lang="it-IT" sz="1050" dirty="0">
                <a:solidFill>
                  <a:srgbClr val="000000"/>
                </a:solidFill>
                <a:latin typeface="Tahoma" panose="02020603050405020304" pitchFamily="2"/>
              </a:rPr>
              <a:t>Anche se tutti uniti</a:t>
            </a:r>
          </a:p>
          <a:p>
            <a:pPr marL="0" marR="0" indent="0" algn="l">
              <a:lnSpc>
                <a:spcPts val="1300"/>
              </a:lnSpc>
              <a:spcAft>
                <a:spcPts val="0"/>
              </a:spcAft>
            </a:pPr>
            <a:r>
              <a:rPr lang="it-IT" sz="1050" dirty="0">
                <a:solidFill>
                  <a:srgbClr val="000000"/>
                </a:solidFill>
                <a:latin typeface="Tahoma" panose="02020603050405020304" pitchFamily="2"/>
              </a:rPr>
              <a:t>gli stati membri delle Nazioni hanno adottato gli OSS, non esiste un meccanismo globale per ritenere i governi responsabili e garantire azioni per l'emancipazione del clima.</a:t>
            </a:r>
          </a:p>
          <a:p>
            <a:pPr marL="0" marR="0" indent="0" algn="l">
              <a:lnSpc>
                <a:spcPts val="1300"/>
              </a:lnSpc>
              <a:spcAft>
                <a:spcPts val="0"/>
              </a:spcAft>
            </a:pPr>
            <a:r>
              <a:rPr lang="it-IT" sz="1050" dirty="0">
                <a:solidFill>
                  <a:srgbClr val="000000"/>
                </a:solidFill>
                <a:latin typeface="Tahoma" panose="02020603050405020304" pitchFamily="2"/>
              </a:rPr>
              <a:t>Con il mandato di monitorare i risultati educativi come parte dell'agenda degli OSS, c'è stata una spinta globale per valutazioni più standardizzate e un impulso per tutti gli studenti a padroneggiare le basi in</a:t>
            </a:r>
          </a:p>
          <a:p>
            <a:pPr marL="0" marR="0" indent="0" algn="l">
              <a:lnSpc>
                <a:spcPts val="1300"/>
              </a:lnSpc>
              <a:spcAft>
                <a:spcPts val="0"/>
              </a:spcAft>
            </a:pPr>
            <a:r>
              <a:rPr lang="it-IT" sz="1050" dirty="0">
                <a:solidFill>
                  <a:srgbClr val="000000"/>
                </a:solidFill>
                <a:latin typeface="Tahoma" panose="02020603050405020304" pitchFamily="2"/>
              </a:rPr>
              <a:t>"materie fondamentali. Di conseguenza, materie come la matematica e l'alfabetizzazione ricevono spesso un'attenzione sproporzionata, a spese di questioni critiche come l'educazione allo sviluppo sostenibile (compresi i cambiamenti climatici). </a:t>
            </a:r>
            <a:endParaRPr lang="it-IT" sz="1050" spc="0" dirty="0">
              <a:solidFill>
                <a:srgbClr val="000000"/>
              </a:solidFill>
              <a:latin typeface="Tahoma" panose="02020603050405020304" pitchFamily="2"/>
            </a:endParaRPr>
          </a:p>
        </p:txBody>
      </p:sp>
      <p:sp>
        <p:nvSpPr>
          <p:cNvPr id="11" name="Segnaposto testo 10"/>
          <p:cNvSpPr>
            <a:spLocks noGrp="1"/>
          </p:cNvSpPr>
          <p:nvPr>
            <p:ph type="body" idx="10"/>
          </p:nvPr>
        </p:nvSpPr>
        <p:spPr>
          <a:xfrm>
            <a:off x="3121025" y="73025"/>
            <a:ext cx="1914525" cy="1963420"/>
          </a:xfrm>
          <a:prstGeom prst="rect">
            <a:avLst/>
          </a:prstGeom>
          <a:noFill/>
          <a:ln w="0" cmpd="sng">
            <a:noFill/>
            <a:prstDash val="solid"/>
          </a:ln>
        </p:spPr>
        <p:txBody>
          <a:bodyPr vert="horz" lIns="0" tIns="624205" rIns="0" bIns="0" anchor="t"/>
          <a:lstStyle/>
          <a:p>
            <a:pPr marL="0" marR="0" indent="0" algn="l">
              <a:lnSpc>
                <a:spcPts val="1300"/>
              </a:lnSpc>
              <a:spcAft>
                <a:spcPts val="0"/>
              </a:spcAft>
            </a:pPr>
            <a:r>
              <a:rPr lang="it-IT" sz="1050" dirty="0">
                <a:solidFill>
                  <a:srgbClr val="000000"/>
                </a:solidFill>
                <a:latin typeface="Tahoma" panose="02020603050405020304" pitchFamily="2"/>
              </a:rPr>
              <a:t> il sostegno alle strategie nazionali nei paesi in via di sviluppo è stato trascurato. L'adozione di un piano di attuazione delle misure a favore del CCE a Katowice deve pertanto essere accolta con favore.</a:t>
            </a:r>
            <a:r>
              <a:rPr lang="it-IT" sz="1050" spc="0" dirty="0">
                <a:solidFill>
                  <a:srgbClr val="000000"/>
                </a:solidFill>
                <a:latin typeface="Tahoma" panose="02020603050405020304" pitchFamily="2"/>
              </a:rPr>
              <a:t> </a:t>
            </a:r>
          </a:p>
        </p:txBody>
      </p:sp>
      <p:sp>
        <p:nvSpPr>
          <p:cNvPr id="12" name="Segnaposto testo 11"/>
          <p:cNvSpPr>
            <a:spLocks noGrp="1"/>
          </p:cNvSpPr>
          <p:nvPr>
            <p:ph type="body" idx="10"/>
          </p:nvPr>
        </p:nvSpPr>
        <p:spPr>
          <a:xfrm>
            <a:off x="3160395" y="3030160"/>
            <a:ext cx="1831975" cy="3658088"/>
          </a:xfrm>
          <a:prstGeom prst="rect">
            <a:avLst/>
          </a:prstGeom>
          <a:noFill/>
          <a:ln w="0" cmpd="sng">
            <a:noFill/>
            <a:prstDash val="solid"/>
          </a:ln>
        </p:spPr>
        <p:txBody>
          <a:bodyPr vert="horz" lIns="0" tIns="1270" rIns="0" bIns="0" anchor="t"/>
          <a:lstStyle/>
          <a:p>
            <a:pPr marL="0" marR="0" indent="0" algn="l">
              <a:lnSpc>
                <a:spcPts val="1300"/>
              </a:lnSpc>
              <a:spcAft>
                <a:spcPts val="0"/>
              </a:spcAft>
            </a:pPr>
            <a:r>
              <a:rPr lang="it-IT" sz="1050" dirty="0">
                <a:solidFill>
                  <a:srgbClr val="000000"/>
                </a:solidFill>
                <a:latin typeface="Tahoma" panose="02020603050405020304" pitchFamily="2"/>
              </a:rPr>
              <a:t>Classifiche nazionali per valutazioni internazionali come il Programma OCSE per la valutazione internazionale degli studenti (PISA)  - che tutti uniti gli stati membri delle Nazioni hanno adottato (gli OSS), non rispondono ad un meccanismo globale per ritenere i governi responsabili di garantire azioni per l'emancipazione del clima e per discutere le cause del cambiamento climatico. Al contrario si promuove il negazionismo climatico piuttosto che fornire agli studenti conoscenze scientifiche sui fenomeni e gli strumenti e la consapevolezza per agire per affrontarlo</a:t>
            </a:r>
          </a:p>
        </p:txBody>
      </p:sp>
      <p:sp>
        <p:nvSpPr>
          <p:cNvPr id="13" name="Segnaposto testo 12"/>
          <p:cNvSpPr>
            <a:spLocks noGrp="1"/>
          </p:cNvSpPr>
          <p:nvPr>
            <p:ph type="body" idx="10"/>
          </p:nvPr>
        </p:nvSpPr>
        <p:spPr>
          <a:xfrm>
            <a:off x="5303520" y="73025"/>
            <a:ext cx="1957070" cy="1630045"/>
          </a:xfrm>
          <a:prstGeom prst="rect">
            <a:avLst/>
          </a:prstGeom>
          <a:noFill/>
          <a:ln w="0" cmpd="sng">
            <a:noFill/>
            <a:prstDash val="solid"/>
          </a:ln>
        </p:spPr>
        <p:txBody>
          <a:bodyPr vert="horz" lIns="0" tIns="624840" rIns="0" bIns="0" anchor="t"/>
          <a:lstStyle/>
          <a:p>
            <a:pPr marL="0" marR="0" indent="0" algn="l">
              <a:lnSpc>
                <a:spcPts val="1300"/>
              </a:lnSpc>
              <a:spcAft>
                <a:spcPts val="1295"/>
              </a:spcAft>
            </a:pPr>
            <a:r>
              <a:rPr lang="it-IT" sz="1050" spc="20" dirty="0">
                <a:solidFill>
                  <a:srgbClr val="000000"/>
                </a:solidFill>
                <a:latin typeface="Tahoma" panose="02020603050405020304" pitchFamily="2"/>
              </a:rPr>
              <a:t>Tuttavia, sarà necessario molto di più per porre l'istruzione al centro degli sforzi nazionali, regionali e globali per combattere i cambiamenti climatici.</a:t>
            </a:r>
          </a:p>
        </p:txBody>
      </p:sp>
      <p:sp>
        <p:nvSpPr>
          <p:cNvPr id="14" name="Segnaposto testo 13"/>
          <p:cNvSpPr>
            <a:spLocks noGrp="1"/>
          </p:cNvSpPr>
          <p:nvPr>
            <p:ph type="body" idx="10"/>
          </p:nvPr>
        </p:nvSpPr>
        <p:spPr>
          <a:xfrm>
            <a:off x="5331460" y="3031223"/>
            <a:ext cx="1957070" cy="3162935"/>
          </a:xfrm>
          <a:prstGeom prst="rect">
            <a:avLst/>
          </a:prstGeom>
          <a:noFill/>
          <a:ln w="0" cmpd="sng">
            <a:noFill/>
            <a:prstDash val="solid"/>
          </a:ln>
        </p:spPr>
        <p:txBody>
          <a:bodyPr vert="horz" lIns="0" tIns="1270" rIns="0" bIns="0" anchor="t"/>
          <a:lstStyle/>
          <a:p>
            <a:pPr marL="0" marR="0" indent="0" algn="l">
              <a:lnSpc>
                <a:spcPts val="1300"/>
              </a:lnSpc>
              <a:spcAft>
                <a:spcPts val="0"/>
              </a:spcAft>
            </a:pPr>
            <a:r>
              <a:rPr lang="it-IT" sz="1050" spc="20" dirty="0" err="1">
                <a:solidFill>
                  <a:srgbClr val="000000"/>
                </a:solidFill>
                <a:latin typeface="Tahoma" panose="02020603050405020304" pitchFamily="2"/>
              </a:rPr>
              <a:t>Affinchè</a:t>
            </a:r>
            <a:r>
              <a:rPr lang="it-IT" sz="1050" spc="20" dirty="0">
                <a:solidFill>
                  <a:srgbClr val="000000"/>
                </a:solidFill>
                <a:latin typeface="Tahoma" panose="02020603050405020304" pitchFamily="2"/>
              </a:rPr>
              <a:t> l'educazione ai cambiamenti climatici diventi universale, deve diventare una priorità curriculare in ogni giurisdizione ed essere inclusa nella formazione degli insegnanti a tutti i livelli di istruzione. Gli insegnanti hanno bisogno del supporto, del tempo e delle risorse per essere in grado di fornire agli studenti le conoscenze, le abilità e le attitudini per rispondere alla crisi climatica.</a:t>
            </a:r>
          </a:p>
        </p:txBody>
      </p:sp>
      <p:sp>
        <p:nvSpPr>
          <p:cNvPr id="15" name="Segnaposto testo 14"/>
          <p:cNvSpPr>
            <a:spLocks noGrp="1"/>
          </p:cNvSpPr>
          <p:nvPr>
            <p:ph type="body" idx="10"/>
          </p:nvPr>
        </p:nvSpPr>
        <p:spPr>
          <a:xfrm>
            <a:off x="338455" y="1450975"/>
            <a:ext cx="109855" cy="4038600"/>
          </a:xfrm>
          <a:prstGeom prst="rect">
            <a:avLst/>
          </a:prstGeom>
          <a:noFill/>
          <a:ln w="0" cmpd="sng">
            <a:noFill/>
            <a:prstDash val="solid"/>
          </a:ln>
        </p:spPr>
        <p:txBody>
          <a:bodyPr vert="vert270" lIns="0" tIns="0" rIns="0" bIns="0" anchor="t"/>
          <a:lstStyle/>
          <a:p>
            <a:pPr marL="0" marR="0" indent="0" algn="l">
              <a:lnSpc>
                <a:spcPts val="900"/>
              </a:lnSpc>
              <a:spcAft>
                <a:spcPts val="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16" name="Segnaposto testo 15"/>
          <p:cNvSpPr>
            <a:spLocks noGrp="1"/>
          </p:cNvSpPr>
          <p:nvPr>
            <p:ph type="body" idx="10"/>
          </p:nvPr>
        </p:nvSpPr>
        <p:spPr>
          <a:xfrm>
            <a:off x="1051782" y="2036445"/>
            <a:ext cx="6324600" cy="879475"/>
          </a:xfrm>
          <a:prstGeom prst="rect">
            <a:avLst/>
          </a:prstGeom>
          <a:noFill/>
          <a:ln w="0" cmpd="sng">
            <a:noFill/>
            <a:prstDash val="solid"/>
          </a:ln>
        </p:spPr>
        <p:txBody>
          <a:bodyPr vert="horz" lIns="0" tIns="351155" rIns="0" bIns="0" anchor="t"/>
          <a:lstStyle/>
          <a:p>
            <a:pPr marL="0" marR="0" indent="0" algn="l">
              <a:lnSpc>
                <a:spcPts val="2000"/>
              </a:lnSpc>
              <a:spcAft>
                <a:spcPts val="2085"/>
              </a:spcAft>
            </a:pPr>
            <a:r>
              <a:rPr lang="it-IT" sz="1650" b="1" spc="50" dirty="0">
                <a:solidFill>
                  <a:srgbClr val="00ADB6"/>
                </a:solidFill>
                <a:latin typeface="Tahoma" panose="02020603050405020304" pitchFamily="2"/>
              </a:rPr>
              <a:t>Sfide per l'educazione universale ai cambiamenti climatici</a:t>
            </a:r>
          </a:p>
        </p:txBody>
      </p:sp>
      <p:cxnSp>
        <p:nvCxnSpPr>
          <p:cNvPr id="17" name="Connettore diritto 16"/>
          <p:cNvCxnSpPr/>
          <p:nvPr/>
        </p:nvCxnSpPr>
        <p:spPr>
          <a:xfrm>
            <a:off x="274320" y="1203960"/>
            <a:ext cx="0" cy="884555"/>
          </a:xfrm>
          <a:prstGeom prst="line">
            <a:avLst/>
          </a:prstGeom>
          <a:ln w="3175" cmpd="sng">
            <a:solidFill>
              <a:srgbClr val="EDEDED"/>
            </a:solidFill>
          </a:ln>
        </p:spPr>
      </p:cxnSp>
      <p:cxnSp>
        <p:nvCxnSpPr>
          <p:cNvPr id="18" name="Connettore diritto 17"/>
          <p:cNvCxnSpPr/>
          <p:nvPr/>
        </p:nvCxnSpPr>
        <p:spPr>
          <a:xfrm>
            <a:off x="490855" y="1203960"/>
            <a:ext cx="0" cy="832485"/>
          </a:xfrm>
          <a:prstGeom prst="line">
            <a:avLst/>
          </a:prstGeom>
          <a:ln w="3175" cmpd="sng">
            <a:solidFill>
              <a:srgbClr val="444E5D"/>
            </a:solidFill>
          </a:ln>
        </p:spPr>
      </p:cxn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Segnaposto testo 1"/>
          <p:cNvSpPr>
            <a:spLocks noGrp="1"/>
          </p:cNvSpPr>
          <p:nvPr>
            <p:ph type="body" idx="10"/>
          </p:nvPr>
        </p:nvSpPr>
        <p:spPr>
          <a:xfrm>
            <a:off x="286703" y="780188"/>
            <a:ext cx="6540500" cy="6680835"/>
          </a:xfrm>
          <a:prstGeom prst="rect">
            <a:avLst/>
          </a:prstGeom>
          <a:solidFill>
            <a:srgbClr val="00ADB6"/>
          </a:solidFill>
          <a:ln w="0" cmpd="sng">
            <a:noFill/>
            <a:prstDash val="solid"/>
          </a:ln>
        </p:spPr>
        <p:txBody>
          <a:bodyPr vert="horz" lIns="0" tIns="0" rIns="0" bIns="0" anchor="t"/>
          <a:lstStyle/>
          <a:p>
            <a:endParaRPr dirty="0"/>
          </a:p>
        </p:txBody>
      </p:sp>
      <p:pic>
        <p:nvPicPr>
          <p:cNvPr id="8" name="Immagine 7"/>
          <p:cNvPicPr/>
          <p:nvPr/>
        </p:nvPicPr>
        <p:blipFill>
          <a:blip r:embed="rId2"/>
          <a:stretch>
            <a:fillRect/>
          </a:stretch>
        </p:blipFill>
        <p:spPr>
          <a:xfrm>
            <a:off x="6922135" y="73025"/>
            <a:ext cx="597535" cy="6614160"/>
          </a:xfrm>
          <a:prstGeom prst="rect">
            <a:avLst/>
          </a:prstGeom>
        </p:spPr>
      </p:pic>
      <p:sp>
        <p:nvSpPr>
          <p:cNvPr id="3" name="Segnaposto testo 2"/>
          <p:cNvSpPr>
            <a:spLocks noGrp="1"/>
          </p:cNvSpPr>
          <p:nvPr>
            <p:ph type="body" idx="10"/>
          </p:nvPr>
        </p:nvSpPr>
        <p:spPr>
          <a:xfrm>
            <a:off x="286703" y="326459"/>
            <a:ext cx="6540500" cy="451485"/>
          </a:xfrm>
          <a:prstGeom prst="rect">
            <a:avLst/>
          </a:prstGeom>
          <a:noFill/>
          <a:ln w="0" cmpd="sng">
            <a:noFill/>
            <a:prstDash val="solid"/>
          </a:ln>
        </p:spPr>
        <p:txBody>
          <a:bodyPr vert="horz" lIns="0" tIns="101600" rIns="0" bIns="0" anchor="t"/>
          <a:lstStyle/>
          <a:p>
            <a:pPr marL="91440" marR="0" indent="0" algn="l">
              <a:lnSpc>
                <a:spcPts val="1700"/>
              </a:lnSpc>
              <a:spcAft>
                <a:spcPts val="1030"/>
              </a:spcAft>
            </a:pPr>
            <a:r>
              <a:rPr lang="it-IT" sz="1400" spc="15" dirty="0">
                <a:solidFill>
                  <a:srgbClr val="C00000"/>
                </a:solidFill>
                <a:latin typeface="Tahoma" panose="02020603050405020304" pitchFamily="2"/>
              </a:rPr>
              <a:t>Istruzione e cambiamenti climatici negli obiettivi di sviluppo sostenibile</a:t>
            </a:r>
          </a:p>
        </p:txBody>
      </p:sp>
      <p:sp>
        <p:nvSpPr>
          <p:cNvPr id="4" name="Segnaposto testo 3"/>
          <p:cNvSpPr>
            <a:spLocks noGrp="1"/>
          </p:cNvSpPr>
          <p:nvPr>
            <p:ph type="body" idx="10"/>
          </p:nvPr>
        </p:nvSpPr>
        <p:spPr>
          <a:xfrm>
            <a:off x="311150" y="929188"/>
            <a:ext cx="1959610" cy="6382837"/>
          </a:xfrm>
          <a:prstGeom prst="rect">
            <a:avLst/>
          </a:prstGeom>
          <a:noFill/>
          <a:ln w="0" cmpd="sng">
            <a:noFill/>
            <a:prstDash val="solid"/>
          </a:ln>
        </p:spPr>
        <p:txBody>
          <a:bodyPr vert="horz" lIns="0" tIns="1270" rIns="0" bIns="0" anchor="t"/>
          <a:lstStyle/>
          <a:p>
            <a:pPr marL="0" marR="0" indent="0" algn="l">
              <a:lnSpc>
                <a:spcPts val="1600"/>
              </a:lnSpc>
              <a:spcAft>
                <a:spcPts val="0"/>
              </a:spcAft>
            </a:pPr>
            <a:r>
              <a:rPr lang="it-IT" sz="1050" b="1" dirty="0">
                <a:solidFill>
                  <a:srgbClr val="FFFFFF"/>
                </a:solidFill>
                <a:latin typeface="Tahoma" panose="02020603050405020304" pitchFamily="2"/>
              </a:rPr>
              <a:t>Nel 2015, tutti gli Stati membri delle Nazioni Unite hanno adottato l'Agenda 2030 per lo sviluppo sostenibile, che fornisce un modello per la pace e la prosperità per le persone e il pianeta. Diciassette obiettivi di sviluppo sostenibile (OSS) riconoscono che per creare il futuro che vogliamo, lo sviluppo economico e sociale deve andare di pari passo con la lotta ai cambiamenti climatici e la protezione del nostro ambiente naturale.</a:t>
            </a:r>
          </a:p>
          <a:p>
            <a:pPr marL="0" marR="0" indent="0" algn="l">
              <a:lnSpc>
                <a:spcPts val="1600"/>
              </a:lnSpc>
              <a:spcAft>
                <a:spcPts val="0"/>
              </a:spcAft>
            </a:pPr>
            <a:r>
              <a:rPr lang="it-IT" sz="1050" b="1" dirty="0">
                <a:solidFill>
                  <a:srgbClr val="FFFFFF"/>
                </a:solidFill>
                <a:latin typeface="Tahoma" panose="02020603050405020304" pitchFamily="2"/>
              </a:rPr>
              <a:t>SDG 4 si impegna a "garantire un'istruzione di qualità inclusiva ed equa e promuovere opportunità di apprendimento permanente per tutti", SDG 12 si impegna a "garantire modelli di produzione e consumo sostenibili" e SDG 13 si impegna a "adottare misure urgenti per combattere il cambiamento climatico e i suoi impatti ”.</a:t>
            </a:r>
          </a:p>
          <a:p>
            <a:pPr marL="0" marR="0" indent="0" algn="l">
              <a:lnSpc>
                <a:spcPts val="1600"/>
              </a:lnSpc>
              <a:spcAft>
                <a:spcPts val="0"/>
              </a:spcAft>
            </a:pPr>
            <a:r>
              <a:rPr lang="it-IT" sz="1050" b="1" dirty="0">
                <a:solidFill>
                  <a:srgbClr val="FFFFFF"/>
                </a:solidFill>
                <a:latin typeface="Tahoma" panose="02020603050405020304" pitchFamily="2"/>
              </a:rPr>
              <a:t>All'interno di questi obiettivi autonomi, alcuni obiettivi specifici</a:t>
            </a:r>
            <a:endParaRPr lang="it-IT" sz="1050" b="1" spc="0" dirty="0">
              <a:solidFill>
                <a:srgbClr val="FFFFFF"/>
              </a:solidFill>
              <a:latin typeface="Tahoma" panose="02020603050405020304" pitchFamily="2"/>
            </a:endParaRPr>
          </a:p>
        </p:txBody>
      </p:sp>
      <p:sp>
        <p:nvSpPr>
          <p:cNvPr id="5" name="Segnaposto testo 4"/>
          <p:cNvSpPr>
            <a:spLocks noGrp="1"/>
          </p:cNvSpPr>
          <p:nvPr>
            <p:ph type="body" idx="10"/>
          </p:nvPr>
        </p:nvSpPr>
        <p:spPr>
          <a:xfrm>
            <a:off x="2476182" y="858991"/>
            <a:ext cx="1959610" cy="6377400"/>
          </a:xfrm>
          <a:prstGeom prst="rect">
            <a:avLst/>
          </a:prstGeom>
          <a:noFill/>
          <a:ln w="0" cmpd="sng">
            <a:noFill/>
            <a:prstDash val="solid"/>
          </a:ln>
        </p:spPr>
        <p:txBody>
          <a:bodyPr vert="horz" lIns="0" tIns="2540" rIns="0" bIns="0" anchor="t"/>
          <a:lstStyle/>
          <a:p>
            <a:pPr marL="0" marR="0" indent="0" algn="l">
              <a:lnSpc>
                <a:spcPts val="1600"/>
              </a:lnSpc>
              <a:spcAft>
                <a:spcPts val="0"/>
              </a:spcAft>
            </a:pPr>
            <a:r>
              <a:rPr lang="it-IT" sz="1050" b="1" spc="-30" dirty="0">
                <a:solidFill>
                  <a:srgbClr val="FFFFFF"/>
                </a:solidFill>
                <a:latin typeface="Tahoma" panose="02020603050405020304" pitchFamily="2"/>
              </a:rPr>
              <a:t>riconoscere le interrelazioni tra istruzione e cambiamento climatico:</a:t>
            </a:r>
            <a:endParaRPr lang="it-IT" sz="1050" b="1" spc="-30" dirty="0">
              <a:solidFill>
                <a:srgbClr val="C00000"/>
              </a:solidFill>
              <a:latin typeface="Tahoma" panose="02020603050405020304" pitchFamily="2"/>
            </a:endParaRPr>
          </a:p>
          <a:p>
            <a:pPr marL="0" marR="0" indent="0" algn="l">
              <a:lnSpc>
                <a:spcPts val="1600"/>
              </a:lnSpc>
              <a:spcAft>
                <a:spcPts val="0"/>
              </a:spcAft>
            </a:pPr>
            <a:r>
              <a:rPr lang="it-IT" sz="1050" b="1" spc="-30" dirty="0">
                <a:solidFill>
                  <a:srgbClr val="C00000"/>
                </a:solidFill>
                <a:latin typeface="Tahoma" panose="02020603050405020304" pitchFamily="2"/>
              </a:rPr>
              <a:t>Obiettivo 4.7</a:t>
            </a:r>
            <a:r>
              <a:rPr lang="it-IT" sz="1050" b="1" spc="-30" dirty="0">
                <a:solidFill>
                  <a:srgbClr val="FFFFFF"/>
                </a:solidFill>
                <a:latin typeface="Tahoma" panose="02020603050405020304" pitchFamily="2"/>
              </a:rPr>
              <a:t>: Entro il 2030, garantire che tutti gli studenti acquisiscano le conoscenze e le competenze necessarie per promuovere lo sviluppo sostenibile, tra cui, tra l'altro, attraverso l'educazione allo sviluppo sostenibile e stili di vita sostenibili, diritti umani, uguaglianza di genere, promozione di una cultura di pace e non violenza , cittadinanza globale e apprezzamento della diversità culturale e del contributo della cultura allo sviluppo sostenibile.</a:t>
            </a:r>
          </a:p>
          <a:p>
            <a:pPr marL="0" marR="0" indent="0" algn="l">
              <a:lnSpc>
                <a:spcPts val="1600"/>
              </a:lnSpc>
              <a:spcAft>
                <a:spcPts val="0"/>
              </a:spcAft>
            </a:pPr>
            <a:r>
              <a:rPr lang="it-IT" sz="1050" b="1" spc="-30" dirty="0">
                <a:solidFill>
                  <a:srgbClr val="C00000"/>
                </a:solidFill>
                <a:latin typeface="Tahoma" panose="02020603050405020304" pitchFamily="2"/>
              </a:rPr>
              <a:t>Obiettivo 12.8</a:t>
            </a:r>
            <a:r>
              <a:rPr lang="it-IT" sz="1050" b="1" spc="-30" dirty="0">
                <a:solidFill>
                  <a:srgbClr val="FFFFFF"/>
                </a:solidFill>
                <a:latin typeface="Tahoma" panose="02020603050405020304" pitchFamily="2"/>
              </a:rPr>
              <a:t>: entro il 2030, garantire che le persone di tutto il mondo abbiano le informazioni e la consapevolezza pertinenti per lo sviluppo sostenibile e gli stili di vita in armonia con la natura.</a:t>
            </a:r>
          </a:p>
          <a:p>
            <a:pPr marL="0" marR="0" indent="0" algn="l">
              <a:lnSpc>
                <a:spcPts val="1600"/>
              </a:lnSpc>
              <a:spcAft>
                <a:spcPts val="0"/>
              </a:spcAft>
            </a:pPr>
            <a:r>
              <a:rPr lang="it-IT" sz="1050" b="1" spc="-30" dirty="0">
                <a:solidFill>
                  <a:srgbClr val="C00000"/>
                </a:solidFill>
                <a:latin typeface="Tahoma" panose="02020603050405020304" pitchFamily="2"/>
              </a:rPr>
              <a:t>Obiettivo 13.3</a:t>
            </a:r>
            <a:r>
              <a:rPr lang="it-IT" sz="1050" b="1" spc="-30" dirty="0">
                <a:solidFill>
                  <a:srgbClr val="FFFFFF"/>
                </a:solidFill>
                <a:latin typeface="Tahoma" panose="02020603050405020304" pitchFamily="2"/>
              </a:rPr>
              <a:t>: migliorare</a:t>
            </a:r>
          </a:p>
          <a:p>
            <a:pPr marL="0" marR="0" indent="0" algn="l">
              <a:lnSpc>
                <a:spcPts val="1600"/>
              </a:lnSpc>
              <a:spcAft>
                <a:spcPts val="0"/>
              </a:spcAft>
            </a:pPr>
            <a:r>
              <a:rPr lang="it-IT" sz="1050" b="1" spc="-30" dirty="0">
                <a:solidFill>
                  <a:srgbClr val="FFFFFF"/>
                </a:solidFill>
                <a:latin typeface="Tahoma" panose="02020603050405020304" pitchFamily="2"/>
              </a:rPr>
              <a:t>istruzione, sensibilizzazione e capacità umana e istituzionale sui cambiamenti climatici..</a:t>
            </a:r>
          </a:p>
        </p:txBody>
      </p:sp>
      <p:sp>
        <p:nvSpPr>
          <p:cNvPr id="6" name="Segnaposto testo 5"/>
          <p:cNvSpPr>
            <a:spLocks noGrp="1"/>
          </p:cNvSpPr>
          <p:nvPr>
            <p:ph type="body" idx="10"/>
          </p:nvPr>
        </p:nvSpPr>
        <p:spPr>
          <a:xfrm>
            <a:off x="4641215" y="1082675"/>
            <a:ext cx="1959610" cy="5524500"/>
          </a:xfrm>
          <a:prstGeom prst="rect">
            <a:avLst/>
          </a:prstGeom>
          <a:noFill/>
          <a:ln w="0" cmpd="sng">
            <a:noFill/>
            <a:prstDash val="solid"/>
          </a:ln>
        </p:spPr>
        <p:txBody>
          <a:bodyPr vert="horz" lIns="0" tIns="2540" rIns="0" bIns="0" anchor="t"/>
          <a:lstStyle/>
          <a:p>
            <a:pPr marL="0" marR="0" indent="0" algn="l">
              <a:lnSpc>
                <a:spcPts val="1100"/>
              </a:lnSpc>
              <a:spcBef>
                <a:spcPts val="610"/>
              </a:spcBef>
              <a:spcAft>
                <a:spcPts val="0"/>
              </a:spcAft>
            </a:pPr>
            <a:r>
              <a:rPr lang="it-IT" sz="1200" b="1" spc="0" dirty="0">
                <a:solidFill>
                  <a:schemeClr val="bg1"/>
                </a:solidFill>
                <a:latin typeface="Tahoma" panose="02020603050405020304" pitchFamily="2"/>
              </a:rPr>
              <a:t>.</a:t>
            </a:r>
            <a:r>
              <a:rPr lang="it-IT" sz="1200" b="1" dirty="0">
                <a:solidFill>
                  <a:schemeClr val="bg1"/>
                </a:solidFill>
                <a:latin typeface="Tahoma" panose="02020603050405020304" pitchFamily="2"/>
              </a:rPr>
              <a:t>. mitigazione, adattamento, riduzione dell'impatto e risposta ad allarme rapido.</a:t>
            </a:r>
          </a:p>
          <a:p>
            <a:pPr marL="0" marR="0" indent="0" algn="l">
              <a:lnSpc>
                <a:spcPts val="1100"/>
              </a:lnSpc>
              <a:spcBef>
                <a:spcPts val="610"/>
              </a:spcBef>
              <a:spcAft>
                <a:spcPts val="0"/>
              </a:spcAft>
            </a:pPr>
            <a:r>
              <a:rPr lang="it-IT" sz="1200" b="1" dirty="0">
                <a:solidFill>
                  <a:schemeClr val="bg1"/>
                </a:solidFill>
                <a:latin typeface="Tahoma" panose="02020603050405020304" pitchFamily="2"/>
              </a:rPr>
              <a:t>I progressi dei governi nell'attuazione dell'istruzione per lo sviluppo sostenibile saranno monitorati con una varietà di indicatori, tra cui:</a:t>
            </a:r>
          </a:p>
          <a:p>
            <a:pPr marL="0" marR="0" indent="0" algn="l">
              <a:lnSpc>
                <a:spcPts val="1100"/>
              </a:lnSpc>
              <a:spcBef>
                <a:spcPts val="610"/>
              </a:spcBef>
              <a:spcAft>
                <a:spcPts val="0"/>
              </a:spcAft>
            </a:pPr>
            <a:r>
              <a:rPr lang="it-IT" sz="1200" b="1" dirty="0">
                <a:solidFill>
                  <a:schemeClr val="bg1"/>
                </a:solidFill>
                <a:latin typeface="Tahoma" panose="02020603050405020304" pitchFamily="2"/>
              </a:rPr>
              <a:t>· “Motivazioni per un’educazione </a:t>
            </a:r>
            <a:r>
              <a:rPr lang="it-IT" sz="1200" b="1" dirty="0" err="1">
                <a:solidFill>
                  <a:schemeClr val="bg1"/>
                </a:solidFill>
                <a:latin typeface="Tahoma" panose="02020603050405020304" pitchFamily="2"/>
              </a:rPr>
              <a:t>perlo</a:t>
            </a:r>
            <a:r>
              <a:rPr lang="it-IT" sz="1200" b="1" dirty="0">
                <a:solidFill>
                  <a:schemeClr val="bg1"/>
                </a:solidFill>
                <a:latin typeface="Tahoma" panose="02020603050405020304" pitchFamily="2"/>
              </a:rPr>
              <a:t> sviluppo sostenibile (compreso il cambiamento climatico)</a:t>
            </a:r>
          </a:p>
          <a:p>
            <a:pPr marL="0" marR="0" indent="0" algn="l">
              <a:lnSpc>
                <a:spcPts val="1100"/>
              </a:lnSpc>
              <a:spcBef>
                <a:spcPts val="610"/>
              </a:spcBef>
              <a:spcAft>
                <a:spcPts val="0"/>
              </a:spcAft>
            </a:pPr>
            <a:r>
              <a:rPr lang="it-IT" sz="1200" b="1" dirty="0">
                <a:solidFill>
                  <a:schemeClr val="bg1"/>
                </a:solidFill>
                <a:latin typeface="Tahoma" panose="02020603050405020304" pitchFamily="2"/>
              </a:rPr>
              <a:t>Tali indirizzi sono integrati in </a:t>
            </a:r>
          </a:p>
          <a:p>
            <a:pPr marL="228600" marR="0" indent="-228600" algn="l">
              <a:lnSpc>
                <a:spcPts val="1100"/>
              </a:lnSpc>
              <a:spcBef>
                <a:spcPts val="610"/>
              </a:spcBef>
              <a:spcAft>
                <a:spcPts val="0"/>
              </a:spcAft>
              <a:buAutoNum type="alphaLcParenBoth"/>
            </a:pPr>
            <a:r>
              <a:rPr lang="it-IT" sz="1200" b="1" dirty="0">
                <a:solidFill>
                  <a:schemeClr val="bg1"/>
                </a:solidFill>
                <a:latin typeface="Tahoma" panose="02020603050405020304" pitchFamily="2"/>
              </a:rPr>
              <a:t>politiche educative nazionali; </a:t>
            </a:r>
          </a:p>
          <a:p>
            <a:pPr marL="228600" marR="0" indent="-228600" algn="l">
              <a:lnSpc>
                <a:spcPts val="1100"/>
              </a:lnSpc>
              <a:spcBef>
                <a:spcPts val="610"/>
              </a:spcBef>
              <a:spcAft>
                <a:spcPts val="0"/>
              </a:spcAft>
              <a:buAutoNum type="alphaLcParenBoth"/>
            </a:pPr>
            <a:r>
              <a:rPr lang="it-IT" sz="1200" b="1" dirty="0">
                <a:solidFill>
                  <a:schemeClr val="bg1"/>
                </a:solidFill>
                <a:latin typeface="Tahoma" panose="02020603050405020304" pitchFamily="2"/>
              </a:rPr>
              <a:t> curricula;</a:t>
            </a:r>
          </a:p>
          <a:p>
            <a:pPr marL="228600" marR="0" indent="-228600" algn="l">
              <a:lnSpc>
                <a:spcPts val="1100"/>
              </a:lnSpc>
              <a:spcBef>
                <a:spcPts val="610"/>
              </a:spcBef>
              <a:spcAft>
                <a:spcPts val="0"/>
              </a:spcAft>
              <a:buAutoNum type="alphaLcParenBoth"/>
            </a:pPr>
            <a:r>
              <a:rPr lang="it-IT" sz="1200" b="1" dirty="0">
                <a:solidFill>
                  <a:schemeClr val="bg1"/>
                </a:solidFill>
                <a:latin typeface="Tahoma" panose="02020603050405020304" pitchFamily="2"/>
              </a:rPr>
              <a:t> formazione degli insegnanti; e </a:t>
            </a:r>
          </a:p>
          <a:p>
            <a:pPr marL="228600" marR="0" indent="-228600" algn="l">
              <a:lnSpc>
                <a:spcPts val="1100"/>
              </a:lnSpc>
              <a:spcBef>
                <a:spcPts val="610"/>
              </a:spcBef>
              <a:spcAft>
                <a:spcPts val="0"/>
              </a:spcAft>
              <a:buAutoNum type="alphaLcParenBoth"/>
            </a:pPr>
            <a:r>
              <a:rPr lang="it-IT" sz="1200" b="1" dirty="0">
                <a:solidFill>
                  <a:schemeClr val="bg1"/>
                </a:solidFill>
                <a:latin typeface="Tahoma" panose="02020603050405020304" pitchFamily="2"/>
              </a:rPr>
              <a:t> valutazione dello studente "e il</a:t>
            </a:r>
          </a:p>
          <a:p>
            <a:pPr marL="0" marR="0" indent="0" algn="l">
              <a:lnSpc>
                <a:spcPts val="1100"/>
              </a:lnSpc>
              <a:spcBef>
                <a:spcPts val="610"/>
              </a:spcBef>
              <a:spcAft>
                <a:spcPts val="0"/>
              </a:spcAft>
            </a:pPr>
            <a:r>
              <a:rPr lang="it-IT" sz="1200" b="1" dirty="0">
                <a:solidFill>
                  <a:schemeClr val="bg1"/>
                </a:solidFill>
                <a:latin typeface="Tahoma" panose="02020603050405020304" pitchFamily="2"/>
              </a:rPr>
              <a:t>· Numero di paesi che hanno integrato mitigazione, adattamento, riduzione dell'impatto e allarme rapido nei curricula di istruzione  primari, secondari e terziari.</a:t>
            </a:r>
            <a:endParaRPr lang="it-IT" sz="1200" b="1" spc="0" dirty="0">
              <a:solidFill>
                <a:schemeClr val="bg1"/>
              </a:solidFill>
              <a:latin typeface="Tahoma" panose="02020603050405020304" pitchFamily="2"/>
            </a:endParaRPr>
          </a:p>
        </p:txBody>
      </p:sp>
      <p:sp>
        <p:nvSpPr>
          <p:cNvPr id="9" name="Segnaposto testo 8"/>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10" name="Segnaposto testo 9"/>
          <p:cNvSpPr>
            <a:spLocks noGrp="1"/>
          </p:cNvSpPr>
          <p:nvPr>
            <p:ph type="body" idx="10"/>
          </p:nvPr>
        </p:nvSpPr>
        <p:spPr>
          <a:xfrm>
            <a:off x="6922135" y="6931025"/>
            <a:ext cx="481330" cy="631190"/>
          </a:xfrm>
          <a:prstGeom prst="rect">
            <a:avLst/>
          </a:prstGeom>
          <a:solidFill>
            <a:srgbClr val="00ADB6"/>
          </a:solidFill>
          <a:ln w="0" cmpd="sng">
            <a:noFill/>
            <a:prstDash val="solid"/>
          </a:ln>
        </p:spPr>
        <p:txBody>
          <a:bodyPr vert="horz" lIns="0" tIns="20955" rIns="0" bIns="0" anchor="t"/>
          <a:lstStyle/>
          <a:p>
            <a:pPr marL="91440" marR="0" indent="0" algn="l">
              <a:lnSpc>
                <a:spcPts val="2000"/>
              </a:lnSpc>
              <a:spcAft>
                <a:spcPts val="2765"/>
              </a:spcAft>
            </a:pPr>
            <a:r>
              <a:rPr lang="it-IT" sz="1750" b="1" spc="90">
                <a:solidFill>
                  <a:srgbClr val="FFFFFF"/>
                </a:solidFill>
                <a:latin typeface="Arial" panose="02020603050405020304" pitchFamily="2"/>
              </a:rPr>
              <a:t>31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8" name="Immagine 7"/>
          <p:cNvPicPr/>
          <p:nvPr/>
        </p:nvPicPr>
        <p:blipFill>
          <a:blip r:embed="rId2"/>
          <a:stretch>
            <a:fillRect/>
          </a:stretch>
        </p:blipFill>
        <p:spPr>
          <a:xfrm>
            <a:off x="267970" y="1289050"/>
            <a:ext cx="2898775" cy="1167765"/>
          </a:xfrm>
          <a:prstGeom prst="rect">
            <a:avLst/>
          </a:prstGeom>
        </p:spPr>
      </p:pic>
      <p:pic>
        <p:nvPicPr>
          <p:cNvPr id="11" name="Immagine 10"/>
          <p:cNvPicPr/>
          <p:nvPr/>
        </p:nvPicPr>
        <p:blipFill>
          <a:blip r:embed="rId3"/>
          <a:stretch>
            <a:fillRect/>
          </a:stretch>
        </p:blipFill>
        <p:spPr>
          <a:xfrm>
            <a:off x="6882130" y="73025"/>
            <a:ext cx="637540" cy="6614160"/>
          </a:xfrm>
          <a:prstGeom prst="rect">
            <a:avLst/>
          </a:prstGeom>
        </p:spPr>
      </p:pic>
      <p:sp>
        <p:nvSpPr>
          <p:cNvPr id="2" name="Segnaposto testo 1"/>
          <p:cNvSpPr>
            <a:spLocks noGrp="1"/>
          </p:cNvSpPr>
          <p:nvPr>
            <p:ph type="body" idx="10"/>
          </p:nvPr>
        </p:nvSpPr>
        <p:spPr>
          <a:xfrm>
            <a:off x="301625" y="63500"/>
            <a:ext cx="5257800" cy="1147445"/>
          </a:xfrm>
          <a:prstGeom prst="rect">
            <a:avLst/>
          </a:prstGeom>
          <a:noFill/>
          <a:ln w="0" cmpd="sng">
            <a:noFill/>
            <a:prstDash val="solid"/>
          </a:ln>
        </p:spPr>
        <p:txBody>
          <a:bodyPr vert="horz" lIns="0" tIns="619125" rIns="0" bIns="0" anchor="t"/>
          <a:lstStyle/>
          <a:p>
            <a:pPr marL="0" marR="0" indent="0" algn="l">
              <a:lnSpc>
                <a:spcPts val="2000"/>
              </a:lnSpc>
              <a:spcAft>
                <a:spcPts val="2085"/>
              </a:spcAft>
            </a:pPr>
            <a:r>
              <a:rPr lang="it-IT" sz="1650" b="1" spc="35" dirty="0">
                <a:solidFill>
                  <a:srgbClr val="00ADB6"/>
                </a:solidFill>
                <a:latin typeface="Tahoma" panose="02020603050405020304" pitchFamily="2"/>
              </a:rPr>
              <a:t>Istruzione e cambiamenti climatici: nuove iniziative</a:t>
            </a:r>
          </a:p>
        </p:txBody>
      </p:sp>
      <p:sp>
        <p:nvSpPr>
          <p:cNvPr id="3" name="Segnaposto testo 2"/>
          <p:cNvSpPr>
            <a:spLocks noGrp="1"/>
          </p:cNvSpPr>
          <p:nvPr>
            <p:ph type="body" idx="10"/>
          </p:nvPr>
        </p:nvSpPr>
        <p:spPr>
          <a:xfrm>
            <a:off x="281940" y="2715895"/>
            <a:ext cx="1981200" cy="4783455"/>
          </a:xfrm>
          <a:prstGeom prst="rect">
            <a:avLst/>
          </a:prstGeom>
          <a:noFill/>
          <a:ln w="0" cmpd="sng">
            <a:noFill/>
            <a:prstDash val="solid"/>
          </a:ln>
        </p:spPr>
        <p:txBody>
          <a:bodyPr vert="horz" lIns="0" tIns="0" rIns="0" bIns="0" anchor="t"/>
          <a:lstStyle/>
          <a:p>
            <a:pPr marL="0" marR="0" indent="0" algn="l">
              <a:lnSpc>
                <a:spcPts val="1300"/>
              </a:lnSpc>
              <a:spcAft>
                <a:spcPts val="0"/>
              </a:spcAft>
            </a:pPr>
            <a:r>
              <a:rPr lang="it-IT" sz="1050" dirty="0" err="1">
                <a:solidFill>
                  <a:srgbClr val="000000"/>
                </a:solidFill>
                <a:latin typeface="Tahoma" panose="02020603050405020304" pitchFamily="2"/>
              </a:rPr>
              <a:t>Fortunamente</a:t>
            </a:r>
            <a:r>
              <a:rPr lang="it-IT" sz="1050" dirty="0">
                <a:solidFill>
                  <a:srgbClr val="000000"/>
                </a:solidFill>
                <a:latin typeface="Tahoma" panose="02020603050405020304" pitchFamily="2"/>
              </a:rPr>
              <a:t>, stanno sorgendo numerose iniziative internazionali, nazionali e locali. Un esempio interessante è il CC delle Nazioni Unite che istituisce un partenariato di oltre 30 organizzazioni multilaterali che lavorano per rafforzare l'istruzione relativa ai cambiamenti climatici. (31)</a:t>
            </a:r>
          </a:p>
          <a:p>
            <a:pPr marL="0" marR="0" indent="0" algn="l">
              <a:lnSpc>
                <a:spcPts val="1300"/>
              </a:lnSpc>
              <a:spcAft>
                <a:spcPts val="0"/>
              </a:spcAft>
            </a:pPr>
            <a:r>
              <a:rPr lang="it-IT" sz="1050" dirty="0">
                <a:solidFill>
                  <a:srgbClr val="000000"/>
                </a:solidFill>
                <a:latin typeface="Tahoma" panose="02020603050405020304" pitchFamily="2"/>
              </a:rPr>
              <a:t> Il programma supporta la condivisione delle conoscenze, sottolineando lo sviluppo di materiali educativi comuni sui cambiamenti climatici e coordina la formazione in cooperazione con partner di tutto il mondo.</a:t>
            </a:r>
          </a:p>
          <a:p>
            <a:pPr marL="0" marR="0" indent="0" algn="l">
              <a:lnSpc>
                <a:spcPts val="1300"/>
              </a:lnSpc>
              <a:spcAft>
                <a:spcPts val="0"/>
              </a:spcAft>
            </a:pPr>
            <a:r>
              <a:rPr lang="it-IT" sz="1050" dirty="0">
                <a:solidFill>
                  <a:srgbClr val="000000"/>
                </a:solidFill>
                <a:latin typeface="Tahoma" panose="02020603050405020304" pitchFamily="2"/>
              </a:rPr>
              <a:t>A livello nazionale, il CC delle Nazioni Unite: incoraggia i paesi a sviluppare e attuare strategie educative nazionali sul cambiamento climatico. Partecipa inoltre all'applicazione dell'articolo 6 dell'UNFCCC (in materia di istruzione, formazione e sensibilizzazione dell'opinione pubblica) e al programma di Doha. Inoltre, il programma include una</a:t>
            </a:r>
            <a:endParaRPr lang="it-IT" sz="1050" spc="0" dirty="0">
              <a:solidFill>
                <a:srgbClr val="000000"/>
              </a:solidFill>
              <a:latin typeface="Tahoma" panose="02020603050405020304" pitchFamily="2"/>
            </a:endParaRPr>
          </a:p>
        </p:txBody>
      </p:sp>
      <p:sp>
        <p:nvSpPr>
          <p:cNvPr id="4" name="Segnaposto testo 3"/>
          <p:cNvSpPr>
            <a:spLocks noGrp="1"/>
          </p:cNvSpPr>
          <p:nvPr>
            <p:ph type="body" idx="10"/>
          </p:nvPr>
        </p:nvSpPr>
        <p:spPr>
          <a:xfrm>
            <a:off x="3313430" y="1210945"/>
            <a:ext cx="1135380" cy="1659846"/>
          </a:xfrm>
          <a:prstGeom prst="rect">
            <a:avLst/>
          </a:prstGeom>
          <a:noFill/>
          <a:ln w="0" cmpd="sng">
            <a:noFill/>
            <a:prstDash val="solid"/>
          </a:ln>
        </p:spPr>
        <p:txBody>
          <a:bodyPr vert="horz" lIns="0" tIns="1905" rIns="0" bIns="0" anchor="t"/>
          <a:lstStyle/>
          <a:p>
            <a:pPr marL="0" marR="0" indent="0" algn="l">
              <a:lnSpc>
                <a:spcPts val="1300"/>
              </a:lnSpc>
              <a:spcAft>
                <a:spcPts val="0"/>
              </a:spcAft>
            </a:pPr>
            <a:r>
              <a:rPr lang="it-IT" sz="1050" spc="10" dirty="0">
                <a:solidFill>
                  <a:srgbClr val="000000"/>
                </a:solidFill>
                <a:latin typeface="Tahoma" panose="02020603050405020304" pitchFamily="2"/>
              </a:rPr>
              <a:t>piattaforma di condivisione delle conoscenze, corsi online su CC e una guida alle risorse per l'apprendimento avanzato.</a:t>
            </a:r>
          </a:p>
          <a:p>
            <a:pPr marL="0" marR="0" indent="0" algn="l">
              <a:lnSpc>
                <a:spcPts val="1300"/>
              </a:lnSpc>
              <a:spcAft>
                <a:spcPts val="0"/>
              </a:spcAft>
            </a:pPr>
            <a:r>
              <a:rPr lang="it-IT" sz="1050" spc="10" dirty="0">
                <a:solidFill>
                  <a:srgbClr val="000000"/>
                </a:solidFill>
                <a:latin typeface="Tahoma" panose="02020603050405020304" pitchFamily="2"/>
              </a:rPr>
              <a:t>L'obiettivo è integrare il clima</a:t>
            </a:r>
          </a:p>
        </p:txBody>
      </p:sp>
      <p:sp>
        <p:nvSpPr>
          <p:cNvPr id="5" name="Segnaposto testo 4"/>
          <p:cNvSpPr>
            <a:spLocks noGrp="1"/>
          </p:cNvSpPr>
          <p:nvPr>
            <p:ph type="body" idx="10"/>
          </p:nvPr>
        </p:nvSpPr>
        <p:spPr>
          <a:xfrm>
            <a:off x="2424065" y="2955290"/>
            <a:ext cx="1981200" cy="4291330"/>
          </a:xfrm>
          <a:prstGeom prst="rect">
            <a:avLst/>
          </a:prstGeom>
          <a:noFill/>
          <a:ln w="0" cmpd="sng">
            <a:noFill/>
            <a:prstDash val="solid"/>
          </a:ln>
        </p:spPr>
        <p:txBody>
          <a:bodyPr vert="horz" lIns="0" tIns="0" rIns="0" bIns="0" anchor="t"/>
          <a:lstStyle/>
          <a:p>
            <a:pPr marL="0" marR="0" indent="0" algn="l">
              <a:lnSpc>
                <a:spcPts val="1300"/>
              </a:lnSpc>
              <a:spcAft>
                <a:spcPts val="0"/>
              </a:spcAft>
            </a:pPr>
            <a:r>
              <a:rPr lang="it-IT" sz="1050" spc="10" dirty="0">
                <a:solidFill>
                  <a:srgbClr val="000000"/>
                </a:solidFill>
                <a:latin typeface="Tahoma" panose="02020603050405020304" pitchFamily="2"/>
              </a:rPr>
              <a:t>nei sistemi educativi formali, non formali e informali, in particolare a sostegno dell'inclusione del clima nei programmi di studio, facilitando la formazione degli insegnanti e contribuendo allo sviluppo di materiali educativi.</a:t>
            </a:r>
          </a:p>
          <a:p>
            <a:pPr marL="0" marR="0" indent="0" algn="l">
              <a:lnSpc>
                <a:spcPts val="1300"/>
              </a:lnSpc>
              <a:spcAft>
                <a:spcPts val="0"/>
              </a:spcAft>
            </a:pPr>
            <a:r>
              <a:rPr lang="it-IT" sz="1050" spc="10" dirty="0">
                <a:solidFill>
                  <a:srgbClr val="000000"/>
                </a:solidFill>
                <a:latin typeface="Tahoma" panose="02020603050405020304" pitchFamily="2"/>
              </a:rPr>
              <a:t>L'UNESCO è attivamente coinvolto nel CCE. Il suo corso online, "Climate </a:t>
            </a:r>
            <a:r>
              <a:rPr lang="it-IT" sz="1050" spc="10" dirty="0" err="1">
                <a:solidFill>
                  <a:srgbClr val="000000"/>
                </a:solidFill>
                <a:latin typeface="Tahoma" panose="02020603050405020304" pitchFamily="2"/>
              </a:rPr>
              <a:t>Change</a:t>
            </a:r>
            <a:r>
              <a:rPr lang="it-IT" sz="1050" spc="10" dirty="0">
                <a:solidFill>
                  <a:srgbClr val="000000"/>
                </a:solidFill>
                <a:latin typeface="Tahoma" panose="02020603050405020304" pitchFamily="2"/>
              </a:rPr>
              <a:t> in the </a:t>
            </a:r>
            <a:r>
              <a:rPr lang="it-IT" sz="1050" spc="10" dirty="0" err="1">
                <a:solidFill>
                  <a:srgbClr val="000000"/>
                </a:solidFill>
                <a:latin typeface="Tahoma" panose="02020603050405020304" pitchFamily="2"/>
              </a:rPr>
              <a:t>Classroom</a:t>
            </a:r>
            <a:r>
              <a:rPr lang="it-IT" sz="1050" spc="10" dirty="0">
                <a:solidFill>
                  <a:srgbClr val="000000"/>
                </a:solidFill>
                <a:latin typeface="Tahoma" panose="02020603050405020304" pitchFamily="2"/>
              </a:rPr>
              <a:t>", (32) progettato per insegnanti di scuola secondaria, rappresenta un tentativo di colmare le lacune nella formazione degli insegnanti sui cambiamenti climatici.</a:t>
            </a:r>
          </a:p>
          <a:p>
            <a:pPr marL="0" marR="0" indent="0" algn="l">
              <a:lnSpc>
                <a:spcPts val="1300"/>
              </a:lnSpc>
              <a:spcAft>
                <a:spcPts val="0"/>
              </a:spcAft>
            </a:pPr>
            <a:r>
              <a:rPr lang="it-IT" sz="1050" spc="10" dirty="0">
                <a:solidFill>
                  <a:srgbClr val="000000"/>
                </a:solidFill>
                <a:latin typeface="Tahoma" panose="02020603050405020304" pitchFamily="2"/>
              </a:rPr>
              <a:t>Il corso si concentra sulla comprensione delle cause, dei processi e degli impatti dei cambiamenti climatici, usando un approccio olistico. Agli educatori viene fornita una vasta gamma di approcci educativi che possono essere adattati ai loro ambienti di insegnamento individuali.</a:t>
            </a:r>
          </a:p>
        </p:txBody>
      </p:sp>
      <p:sp>
        <p:nvSpPr>
          <p:cNvPr id="6" name="Segnaposto testo 5"/>
          <p:cNvSpPr>
            <a:spLocks noGrp="1"/>
          </p:cNvSpPr>
          <p:nvPr>
            <p:ph type="body" idx="10"/>
          </p:nvPr>
        </p:nvSpPr>
        <p:spPr>
          <a:xfrm>
            <a:off x="4653280" y="1210945"/>
            <a:ext cx="1981200" cy="6157418"/>
          </a:xfrm>
          <a:prstGeom prst="rect">
            <a:avLst/>
          </a:prstGeom>
          <a:noFill/>
          <a:ln w="0" cmpd="sng">
            <a:noFill/>
            <a:prstDash val="solid"/>
          </a:ln>
        </p:spPr>
        <p:txBody>
          <a:bodyPr vert="horz" lIns="0" tIns="1905" rIns="0" bIns="0" anchor="t"/>
          <a:lstStyle/>
          <a:p>
            <a:pPr marL="0" marR="0" indent="0" algn="l">
              <a:lnSpc>
                <a:spcPts val="1300"/>
              </a:lnSpc>
              <a:spcAft>
                <a:spcPts val="0"/>
              </a:spcAft>
            </a:pPr>
            <a:r>
              <a:rPr lang="it-IT" sz="1050" dirty="0">
                <a:solidFill>
                  <a:srgbClr val="000000"/>
                </a:solidFill>
                <a:latin typeface="Tahoma" panose="02020603050405020304" pitchFamily="2"/>
              </a:rPr>
              <a:t>Dal punto di vista della progettazione del corso, il ruolo dell'educazione è triplice. In primo luogo, deve sviluppare capacità e favorire atteggiamenti, valori e un senso di urgenza in relazione ai cambiamenti climatici. In secondo luogo, deve sviluppare le capacità, le capacità e gli strumenti necessari per adattarsi agli impatti attuali o imminenti dei cambiamenti climatici. In terzo luogo, deve continuare a stimolare la curiosità intellettuale e rafforzare la comprensione e l'apertura verso la</a:t>
            </a:r>
          </a:p>
          <a:p>
            <a:pPr marL="0" marR="0" indent="0" algn="l">
              <a:lnSpc>
                <a:spcPts val="1300"/>
              </a:lnSpc>
              <a:spcAft>
                <a:spcPts val="0"/>
              </a:spcAft>
            </a:pPr>
            <a:r>
              <a:rPr lang="it-IT" sz="1050" dirty="0">
                <a:solidFill>
                  <a:srgbClr val="000000"/>
                </a:solidFill>
                <a:latin typeface="Tahoma" panose="02020603050405020304" pitchFamily="2"/>
              </a:rPr>
              <a:t>realtà del cambiamento climatico.</a:t>
            </a:r>
          </a:p>
          <a:p>
            <a:pPr marL="0" marR="0" indent="0" algn="l">
              <a:lnSpc>
                <a:spcPts val="1300"/>
              </a:lnSpc>
              <a:spcAft>
                <a:spcPts val="0"/>
              </a:spcAft>
            </a:pPr>
            <a:r>
              <a:rPr lang="it-IT" sz="1050" dirty="0">
                <a:solidFill>
                  <a:srgbClr val="000000"/>
                </a:solidFill>
                <a:latin typeface="Tahoma" panose="02020603050405020304" pitchFamily="2"/>
              </a:rPr>
              <a:t>Potremmo continuare a lungo con esempi di iniziative o progetti CCE intrapresi da una serie di attori della società civile: città, ONG, sindacati,</a:t>
            </a:r>
          </a:p>
          <a:p>
            <a:pPr marL="0" marR="0" indent="0" algn="l">
              <a:lnSpc>
                <a:spcPts val="1300"/>
              </a:lnSpc>
              <a:spcAft>
                <a:spcPts val="0"/>
              </a:spcAft>
            </a:pPr>
            <a:r>
              <a:rPr lang="it-IT" sz="1050" dirty="0">
                <a:solidFill>
                  <a:srgbClr val="000000"/>
                </a:solidFill>
                <a:latin typeface="Tahoma" panose="02020603050405020304" pitchFamily="2"/>
              </a:rPr>
              <a:t>all'interno del sistema educativo, associazioni studentesche, scuole, università e così via. Per coloro che cercano maggiori informazioni, c'è una grande quantità di materiale disponibile su Internet.</a:t>
            </a:r>
          </a:p>
          <a:p>
            <a:pPr marL="0" marR="0" indent="0" algn="l">
              <a:lnSpc>
                <a:spcPts val="1300"/>
              </a:lnSpc>
              <a:spcAft>
                <a:spcPts val="0"/>
              </a:spcAft>
            </a:pPr>
            <a:r>
              <a:rPr lang="it-IT" sz="1050" dirty="0">
                <a:solidFill>
                  <a:srgbClr val="000000"/>
                </a:solidFill>
                <a:latin typeface="Tahoma" panose="02020603050405020304" pitchFamily="2"/>
              </a:rPr>
              <a:t>Attraverso la consapevolezza e la costruzione di conoscenze e abilità, l'educazione deve essere vista come una componente essenziale e un catalizzatore per affrontare il cambiamento climatico.</a:t>
            </a:r>
            <a:endParaRPr lang="it-IT" sz="1050" spc="0" dirty="0">
              <a:solidFill>
                <a:srgbClr val="000000"/>
              </a:solidFill>
              <a:latin typeface="Tahoma" panose="02020603050405020304" pitchFamily="2"/>
            </a:endParaRPr>
          </a:p>
        </p:txBody>
      </p:sp>
      <p:sp>
        <p:nvSpPr>
          <p:cNvPr id="9" name="Segnaposto testo 8"/>
          <p:cNvSpPr>
            <a:spLocks noGrp="1"/>
          </p:cNvSpPr>
          <p:nvPr>
            <p:ph type="body" idx="10"/>
          </p:nvPr>
        </p:nvSpPr>
        <p:spPr>
          <a:xfrm>
            <a:off x="6927850" y="6931025"/>
            <a:ext cx="475615" cy="631190"/>
          </a:xfrm>
          <a:prstGeom prst="rect">
            <a:avLst/>
          </a:prstGeom>
          <a:solidFill>
            <a:srgbClr val="00ADB6"/>
          </a:solidFill>
          <a:ln w="0" cmpd="sng">
            <a:noFill/>
            <a:prstDash val="solid"/>
          </a:ln>
        </p:spPr>
        <p:txBody>
          <a:bodyPr vert="horz" lIns="0" tIns="20320" rIns="0" bIns="0" anchor="t"/>
          <a:lstStyle/>
          <a:p>
            <a:pPr marL="45720" marR="0" indent="0" algn="l">
              <a:lnSpc>
                <a:spcPts val="2100"/>
              </a:lnSpc>
              <a:spcAft>
                <a:spcPts val="2750"/>
              </a:spcAft>
            </a:pPr>
            <a:r>
              <a:rPr lang="it-IT" sz="1800" b="1" spc="190">
                <a:solidFill>
                  <a:srgbClr val="FFFFFF"/>
                </a:solidFill>
                <a:latin typeface="Arial" panose="02020603050405020304" pitchFamily="2"/>
              </a:rPr>
              <a:t>33 </a:t>
            </a:r>
          </a:p>
        </p:txBody>
      </p:sp>
      <p:sp>
        <p:nvSpPr>
          <p:cNvPr id="12" name="Segnaposto testo 11"/>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4" name="Immagine 3"/>
          <p:cNvPicPr/>
          <p:nvPr/>
        </p:nvPicPr>
        <p:blipFill>
          <a:blip r:embed="rId2"/>
          <a:stretch>
            <a:fillRect/>
          </a:stretch>
        </p:blipFill>
        <p:spPr>
          <a:xfrm>
            <a:off x="155575" y="73025"/>
            <a:ext cx="591185" cy="713105"/>
          </a:xfrm>
          <a:prstGeom prst="rect">
            <a:avLst/>
          </a:prstGeom>
        </p:spPr>
      </p:pic>
      <p:pic>
        <p:nvPicPr>
          <p:cNvPr id="5" name="Immagine 4"/>
          <p:cNvPicPr/>
          <p:nvPr/>
        </p:nvPicPr>
        <p:blipFill>
          <a:blip r:embed="rId3"/>
          <a:stretch>
            <a:fillRect/>
          </a:stretch>
        </p:blipFill>
        <p:spPr>
          <a:xfrm>
            <a:off x="152400" y="926465"/>
            <a:ext cx="484505" cy="277495"/>
          </a:xfrm>
          <a:prstGeom prst="rect">
            <a:avLst/>
          </a:prstGeom>
        </p:spPr>
      </p:pic>
      <p:pic>
        <p:nvPicPr>
          <p:cNvPr id="7" name="Immagine 6"/>
          <p:cNvPicPr/>
          <p:nvPr/>
        </p:nvPicPr>
        <p:blipFill>
          <a:blip r:embed="rId4"/>
          <a:stretch>
            <a:fillRect/>
          </a:stretch>
        </p:blipFill>
        <p:spPr>
          <a:xfrm>
            <a:off x="155575" y="1203960"/>
            <a:ext cx="475615" cy="6358255"/>
          </a:xfrm>
          <a:prstGeom prst="rect">
            <a:avLst/>
          </a:prstGeom>
        </p:spPr>
      </p:pic>
      <p:graphicFrame>
        <p:nvGraphicFramePr>
          <p:cNvPr id="3" name="Tabella 2"/>
          <p:cNvGraphicFramePr>
            <a:graphicFrameLocks noGrp="1"/>
          </p:cNvGraphicFramePr>
          <p:nvPr>
            <p:extLst>
              <p:ext uri="{D42A27DB-BD31-4B8C-83A1-F6EECF244321}">
                <p14:modId xmlns:p14="http://schemas.microsoft.com/office/powerpoint/2010/main" val="4086503861"/>
              </p:ext>
            </p:extLst>
          </p:nvPr>
        </p:nvGraphicFramePr>
        <p:xfrm>
          <a:off x="152400" y="192194"/>
          <a:ext cx="5487165" cy="548640"/>
        </p:xfrm>
        <a:graphic>
          <a:graphicData uri="http://schemas.openxmlformats.org/drawingml/2006/table">
            <a:tbl>
              <a:tblPr/>
              <a:tblGrid>
                <a:gridCol w="656109">
                  <a:extLst>
                    <a:ext uri="{9D8B030D-6E8A-4147-A177-3AD203B41FA5}">
                      <a16:colId xmlns:a16="http://schemas.microsoft.com/office/drawing/2014/main" val="20000"/>
                    </a:ext>
                  </a:extLst>
                </a:gridCol>
                <a:gridCol w="4831056">
                  <a:extLst>
                    <a:ext uri="{9D8B030D-6E8A-4147-A177-3AD203B41FA5}">
                      <a16:colId xmlns:a16="http://schemas.microsoft.com/office/drawing/2014/main" val="20001"/>
                    </a:ext>
                  </a:extLst>
                </a:gridCol>
              </a:tblGrid>
              <a:tr h="191019">
                <a:tc>
                  <a:txBody>
                    <a:bodyPr/>
                    <a:lstStyle/>
                    <a:p>
                      <a:endParaRPr/>
                    </a:p>
                  </a:txBody>
                  <a:tcPr marL="0" marR="0" marT="0" marB="0">
                    <a:lnL w="0" cmpd="sng">
                      <a:noFill/>
                      <a:prstDash val="solid"/>
                    </a:lnL>
                    <a:lnR w="0" cmpd="sng">
                      <a:noFill/>
                      <a:prstDash val="solid"/>
                    </a:lnR>
                    <a:lnT w="0" cmpd="sng">
                      <a:noFill/>
                      <a:prstDash val="solid"/>
                    </a:lnT>
                    <a:lnB w="0" cmpd="sng">
                      <a:noFill/>
                      <a:prstDash val="solid"/>
                    </a:lnB>
                  </a:tcPr>
                </a:tc>
                <a:tc rowSpan="2">
                  <a:txBody>
                    <a:bodyPr/>
                    <a:lstStyle/>
                    <a:p>
                      <a:pPr marL="0" marR="2540" indent="0" algn="r">
                        <a:lnSpc>
                          <a:spcPts val="2000"/>
                        </a:lnSpc>
                        <a:spcBef>
                          <a:spcPts val="4800"/>
                        </a:spcBef>
                        <a:spcAft>
                          <a:spcPts val="2015"/>
                        </a:spcAft>
                      </a:pPr>
                      <a:r>
                        <a:rPr lang="it-IT" sz="1650" b="1" spc="0" dirty="0">
                          <a:solidFill>
                            <a:srgbClr val="00ADB6"/>
                          </a:solidFill>
                          <a:latin typeface="Tahoma" panose="02020603050405020304" pitchFamily="2"/>
                        </a:rPr>
                        <a:t>Per EI, l'istruzione è parte della soluzione</a:t>
                      </a:r>
                    </a:p>
                  </a:txBody>
                  <a:tcPr marL="0" marR="0" marT="0" marB="0">
                    <a:lnL w="0" cmpd="sng">
                      <a:noFill/>
                      <a:prstDash val="solid"/>
                    </a:lnL>
                    <a:lnR w="0" cmpd="sng">
                      <a:noFill/>
                      <a:prstDash val="solid"/>
                    </a:lnR>
                    <a:lnT w="0" cmpd="sng">
                      <a:noFill/>
                      <a:prstDash val="solid"/>
                    </a:lnT>
                    <a:lnB w="0" cmpd="sng">
                      <a:noFill/>
                      <a:prstDash val="solid"/>
                    </a:lnB>
                  </a:tcPr>
                </a:tc>
                <a:extLst>
                  <a:ext uri="{0D108BD9-81ED-4DB2-BD59-A6C34878D82A}">
                    <a16:rowId xmlns:a16="http://schemas.microsoft.com/office/drawing/2014/main" val="10000"/>
                  </a:ext>
                </a:extLst>
              </a:tr>
              <a:tr h="191019">
                <a:tc>
                  <a:txBody>
                    <a:bodyPr/>
                    <a:lstStyle/>
                    <a:p>
                      <a:endParaRPr dirty="0"/>
                    </a:p>
                  </a:txBody>
                  <a:tcPr marL="0" marR="0" marT="0" marB="0">
                    <a:lnL w="0" cmpd="sng">
                      <a:noFill/>
                      <a:prstDash val="solid"/>
                    </a:lnL>
                    <a:lnR w="0" cmpd="sng">
                      <a:noFill/>
                      <a:prstDash val="solid"/>
                    </a:lnR>
                    <a:lnT w="0" cmpd="sng">
                      <a:noFill/>
                      <a:prstDash val="solid"/>
                    </a:lnT>
                    <a:lnB w="0" cmpd="sng">
                      <a:noFill/>
                      <a:prstDash val="solid"/>
                    </a:lnB>
                  </a:tcPr>
                </a:tc>
                <a:tc vMerge="1">
                  <a:txBody>
                    <a:bodyPr/>
                    <a:lstStyle/>
                    <a:p>
                      <a:endParaRPr/>
                    </a:p>
                  </a:txBody>
                  <a:tcPr marL="0" marR="0" marT="0" marB="0">
                    <a:lnL w="0" cmpd="sng">
                      <a:noFill/>
                      <a:prstDash val="solid"/>
                    </a:lnL>
                    <a:lnR w="0" cmpd="sng">
                      <a:noFill/>
                      <a:prstDash val="solid"/>
                    </a:lnR>
                    <a:lnT w="0" cmpd="sng">
                      <a:noFill/>
                      <a:prstDash val="solid"/>
                    </a:lnT>
                    <a:lnB w="0" cmpd="sng">
                      <a:noFill/>
                      <a:prstDash val="solid"/>
                    </a:lnB>
                  </a:tcPr>
                </a:tc>
                <a:extLst>
                  <a:ext uri="{0D108BD9-81ED-4DB2-BD59-A6C34878D82A}">
                    <a16:rowId xmlns:a16="http://schemas.microsoft.com/office/drawing/2014/main" val="10001"/>
                  </a:ext>
                </a:extLst>
              </a:tr>
            </a:tbl>
          </a:graphicData>
        </a:graphic>
      </p:graphicFrame>
      <p:sp>
        <p:nvSpPr>
          <p:cNvPr id="8" name="Segnaposto testo 7"/>
          <p:cNvSpPr>
            <a:spLocks noGrp="1"/>
          </p:cNvSpPr>
          <p:nvPr>
            <p:ph type="body" idx="10"/>
          </p:nvPr>
        </p:nvSpPr>
        <p:spPr>
          <a:xfrm>
            <a:off x="155575" y="6931025"/>
            <a:ext cx="475615" cy="631190"/>
          </a:xfrm>
          <a:prstGeom prst="rect">
            <a:avLst/>
          </a:prstGeom>
          <a:noFill/>
          <a:ln w="0" cmpd="sng">
            <a:noFill/>
            <a:prstDash val="solid"/>
          </a:ln>
        </p:spPr>
        <p:txBody>
          <a:bodyPr vert="horz" lIns="0" tIns="20955" rIns="0" bIns="0" anchor="t"/>
          <a:lstStyle/>
          <a:p>
            <a:pPr marL="45720" marR="0" indent="0" algn="l">
              <a:lnSpc>
                <a:spcPts val="2000"/>
              </a:lnSpc>
              <a:spcAft>
                <a:spcPts val="2765"/>
              </a:spcAft>
            </a:pPr>
            <a:r>
              <a:rPr lang="it-IT" sz="1750" b="1" spc="185">
                <a:solidFill>
                  <a:srgbClr val="FFFFFF"/>
                </a:solidFill>
                <a:latin typeface="Arial" panose="02020603050405020304" pitchFamily="2"/>
              </a:rPr>
              <a:t>34 </a:t>
            </a:r>
          </a:p>
        </p:txBody>
      </p:sp>
      <p:sp>
        <p:nvSpPr>
          <p:cNvPr id="9" name="Segnaposto testo 8"/>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10" name="Segnaposto testo 9"/>
          <p:cNvSpPr>
            <a:spLocks noGrp="1"/>
          </p:cNvSpPr>
          <p:nvPr>
            <p:ph type="body" idx="10"/>
          </p:nvPr>
        </p:nvSpPr>
        <p:spPr>
          <a:xfrm>
            <a:off x="928370" y="710247"/>
            <a:ext cx="1981200" cy="6589555"/>
          </a:xfrm>
          <a:prstGeom prst="rect">
            <a:avLst/>
          </a:prstGeom>
          <a:noFill/>
          <a:ln w="0" cmpd="sng">
            <a:noFill/>
            <a:prstDash val="solid"/>
          </a:ln>
        </p:spPr>
        <p:txBody>
          <a:bodyPr vert="horz" lIns="0" tIns="8255" rIns="0" bIns="0" anchor="t"/>
          <a:lstStyle/>
          <a:p>
            <a:pPr marL="0" marR="0" indent="0" algn="l">
              <a:lnSpc>
                <a:spcPts val="1300"/>
              </a:lnSpc>
              <a:spcAft>
                <a:spcPts val="0"/>
              </a:spcAft>
            </a:pPr>
            <a:r>
              <a:rPr lang="it-IT" sz="1150" dirty="0">
                <a:solidFill>
                  <a:schemeClr val="tx1"/>
                </a:solidFill>
                <a:latin typeface="Arial" panose="02020603050405020304" pitchFamily="2"/>
              </a:rPr>
              <a:t>In seguito alle risoluzioni sull'educazione allo sviluppo sostenibile (ESD) e ai cambiamenti climatici adottate durante i suoi congressi mondiali, EI ha affrontato la questione del CCE attraverso vari canali per adempiere a questo impegno</a:t>
            </a:r>
            <a:r>
              <a:rPr lang="it-IT" sz="1150" b="1" dirty="0">
                <a:solidFill>
                  <a:schemeClr val="tx1"/>
                </a:solidFill>
                <a:latin typeface="Arial" panose="02020603050405020304" pitchFamily="2"/>
              </a:rPr>
              <a:t>.</a:t>
            </a:r>
          </a:p>
          <a:p>
            <a:pPr marL="0" marR="0" indent="0" algn="l">
              <a:lnSpc>
                <a:spcPts val="1300"/>
              </a:lnSpc>
              <a:spcAft>
                <a:spcPts val="0"/>
              </a:spcAft>
            </a:pPr>
            <a:r>
              <a:rPr lang="it-IT" sz="1150" b="1" dirty="0">
                <a:solidFill>
                  <a:srgbClr val="D12229"/>
                </a:solidFill>
                <a:latin typeface="Arial" panose="02020603050405020304" pitchFamily="2"/>
              </a:rPr>
              <a:t>»Supporto internazionale alla COP21, 22, 23 e 24: EI ha partecipato per la prima volta alla Conferenza delle Nazioni Unite sui cambiamenti climatici a Parigi, 2015 (COP21). </a:t>
            </a:r>
            <a:r>
              <a:rPr lang="it-IT" sz="1150" b="1" dirty="0">
                <a:solidFill>
                  <a:schemeClr val="tx1"/>
                </a:solidFill>
                <a:latin typeface="Arial" panose="02020603050405020304" pitchFamily="2"/>
              </a:rPr>
              <a:t>EI ha sostenuto ampie richieste sindacali riguardanti una "giusta transizione" e il rispetto dei diritti individuali, supportato dall'ITUC. Inoltre, la delegazione dell'Io ha sostenuto l'inclusione dell'istruzione e della formazione nell'accordo di Parigi e ha organizzato una tavola rotonda sul potere dell'istruzione di cambiare comportamento nell'affrontare il cambiamento climatico. Alle successive conferenze COP, EI ha aderito all'UNESCO per partecipare agli eventi CCE durante la "Giornata dell'istruzione" della COP.</a:t>
            </a:r>
          </a:p>
        </p:txBody>
      </p:sp>
      <p:sp>
        <p:nvSpPr>
          <p:cNvPr id="11" name="Segnaposto testo 10"/>
          <p:cNvSpPr>
            <a:spLocks noGrp="1"/>
          </p:cNvSpPr>
          <p:nvPr>
            <p:ph type="body" idx="10"/>
          </p:nvPr>
        </p:nvSpPr>
        <p:spPr>
          <a:xfrm>
            <a:off x="3091180" y="645086"/>
            <a:ext cx="1981200" cy="6745269"/>
          </a:xfrm>
          <a:prstGeom prst="rect">
            <a:avLst/>
          </a:prstGeom>
          <a:noFill/>
          <a:ln w="0" cmpd="sng">
            <a:noFill/>
            <a:prstDash val="solid"/>
          </a:ln>
        </p:spPr>
        <p:txBody>
          <a:bodyPr vert="horz" lIns="0" tIns="8255" rIns="0" bIns="0" anchor="t"/>
          <a:lstStyle/>
          <a:p>
            <a:pPr marL="182880" marR="45720" indent="0" algn="l">
              <a:lnSpc>
                <a:spcPts val="1300"/>
              </a:lnSpc>
              <a:spcAft>
                <a:spcPts val="0"/>
              </a:spcAft>
            </a:pPr>
            <a:r>
              <a:rPr lang="it-IT" sz="1050" b="1" dirty="0">
                <a:solidFill>
                  <a:srgbClr val="C00000"/>
                </a:solidFill>
                <a:latin typeface="Tahoma" panose="02020603050405020304" pitchFamily="2"/>
              </a:rPr>
              <a:t>»Advocacy per la piena integrazione di CCE in</a:t>
            </a:r>
          </a:p>
          <a:p>
            <a:pPr marL="182880" marR="45720" indent="0" algn="l">
              <a:lnSpc>
                <a:spcPts val="1300"/>
              </a:lnSpc>
              <a:spcAft>
                <a:spcPts val="0"/>
              </a:spcAft>
            </a:pPr>
            <a:r>
              <a:rPr lang="it-IT" sz="1050" b="1" dirty="0">
                <a:solidFill>
                  <a:srgbClr val="C00000"/>
                </a:solidFill>
                <a:latin typeface="Tahoma" panose="02020603050405020304" pitchFamily="2"/>
              </a:rPr>
              <a:t> e formazione degli insegnanti</a:t>
            </a:r>
            <a:r>
              <a:rPr lang="it-IT" sz="1050" dirty="0">
                <a:solidFill>
                  <a:srgbClr val="000000"/>
                </a:solidFill>
                <a:latin typeface="Tahoma" panose="02020603050405020304" pitchFamily="2"/>
              </a:rPr>
              <a:t>: EI ritiene che tutti gli insegnanti debbano avere accesso al pieno sostegno e alla formazione necessari per essere coinvolti come attori efficaci nella lotta ai cambiamenti climatici, ma finora ciò non è ancora una realtà. Pertanto, EI spinge i decisori a rispettare i propri impegni nell'ambito dell'accordo di Parigi, del programma di Doha e degli OSS.</a:t>
            </a:r>
          </a:p>
          <a:p>
            <a:pPr marL="182880" marR="45720" indent="0" algn="l">
              <a:lnSpc>
                <a:spcPts val="1300"/>
              </a:lnSpc>
              <a:spcAft>
                <a:spcPts val="0"/>
              </a:spcAft>
            </a:pPr>
            <a:r>
              <a:rPr lang="it-IT" sz="1050" b="1" dirty="0">
                <a:solidFill>
                  <a:srgbClr val="C00000"/>
                </a:solidFill>
                <a:latin typeface="Tahoma" panose="02020603050405020304" pitchFamily="2"/>
              </a:rPr>
              <a:t>»Promuovere l'inclusione di una componente educativa in tutte le strategie per</a:t>
            </a:r>
          </a:p>
          <a:p>
            <a:pPr marL="182880" marR="45720" indent="0" algn="l">
              <a:lnSpc>
                <a:spcPts val="1300"/>
              </a:lnSpc>
              <a:spcAft>
                <a:spcPts val="0"/>
              </a:spcAft>
            </a:pPr>
            <a:r>
              <a:rPr lang="it-IT" sz="1050" b="1" dirty="0">
                <a:solidFill>
                  <a:srgbClr val="C00000"/>
                </a:solidFill>
                <a:latin typeface="Tahoma" panose="02020603050405020304" pitchFamily="2"/>
              </a:rPr>
              <a:t>combattere il cambiamento climatico: </a:t>
            </a:r>
            <a:r>
              <a:rPr lang="it-IT" sz="1050" dirty="0">
                <a:solidFill>
                  <a:srgbClr val="000000"/>
                </a:solidFill>
                <a:latin typeface="Tahoma" panose="02020603050405020304" pitchFamily="2"/>
              </a:rPr>
              <a:t>l'EI promuove l'educazione come strumento chiave in tutti gli sforzi per combattere il cambiamento climatico.</a:t>
            </a:r>
          </a:p>
          <a:p>
            <a:pPr marL="182880" marR="45720" indent="0" algn="l">
              <a:lnSpc>
                <a:spcPts val="1300"/>
              </a:lnSpc>
              <a:spcAft>
                <a:spcPts val="0"/>
              </a:spcAft>
            </a:pPr>
            <a:r>
              <a:rPr lang="it-IT" sz="1050" b="1" dirty="0">
                <a:solidFill>
                  <a:srgbClr val="C00000"/>
                </a:solidFill>
                <a:latin typeface="Tahoma" panose="02020603050405020304" pitchFamily="2"/>
              </a:rPr>
              <a:t>»Sostenere i sindacati per sostenere le questioni relative ai cambiamenti climatici</a:t>
            </a:r>
            <a:r>
              <a:rPr lang="it-IT" sz="1050" dirty="0">
                <a:solidFill>
                  <a:srgbClr val="000000"/>
                </a:solidFill>
                <a:latin typeface="Tahoma" panose="02020603050405020304" pitchFamily="2"/>
              </a:rPr>
              <a:t>: EI cerca di consentire ai suoi membri di avere le conoscenze, le capacità, i valori e gli atteggiamenti necessari per contribuire allo sviluppo sostenibile producendo risorse come questa guida e fornendo seminari sullo sviluppo di capacità che includano l'argomento.</a:t>
            </a:r>
            <a:endParaRPr lang="it-IT" sz="1050" spc="0" dirty="0">
              <a:solidFill>
                <a:srgbClr val="000000"/>
              </a:solidFill>
              <a:latin typeface="Tahoma" panose="02020603050405020304" pitchFamily="2"/>
            </a:endParaRPr>
          </a:p>
        </p:txBody>
      </p:sp>
      <p:sp>
        <p:nvSpPr>
          <p:cNvPr id="12" name="Segnaposto testo 11"/>
          <p:cNvSpPr>
            <a:spLocks noGrp="1"/>
          </p:cNvSpPr>
          <p:nvPr>
            <p:ph type="body" idx="10"/>
          </p:nvPr>
        </p:nvSpPr>
        <p:spPr>
          <a:xfrm>
            <a:off x="5356567" y="733647"/>
            <a:ext cx="1981200" cy="6197378"/>
          </a:xfrm>
          <a:prstGeom prst="rect">
            <a:avLst/>
          </a:prstGeom>
          <a:noFill/>
          <a:ln w="0" cmpd="sng">
            <a:noFill/>
            <a:prstDash val="solid"/>
          </a:ln>
        </p:spPr>
        <p:txBody>
          <a:bodyPr vert="horz" lIns="0" tIns="8255" rIns="0" bIns="0" anchor="t"/>
          <a:lstStyle/>
          <a:p>
            <a:pPr marL="182880" marR="137160" indent="0" algn="l">
              <a:lnSpc>
                <a:spcPts val="1300"/>
              </a:lnSpc>
              <a:spcAft>
                <a:spcPts val="0"/>
              </a:spcAft>
            </a:pPr>
            <a:r>
              <a:rPr lang="it-IT" sz="1050" b="1" spc="20" dirty="0">
                <a:solidFill>
                  <a:srgbClr val="C00000"/>
                </a:solidFill>
                <a:latin typeface="Tahoma" panose="02020603050405020304" pitchFamily="2"/>
              </a:rPr>
              <a:t>»Sviluppo delle capacità degli insegnanti sulle questioni relative ai cambiamenti climatici</a:t>
            </a:r>
            <a:r>
              <a:rPr lang="it-IT" sz="1050" spc="20" dirty="0">
                <a:solidFill>
                  <a:srgbClr val="000000"/>
                </a:solidFill>
                <a:latin typeface="Tahoma" panose="02020603050405020304" pitchFamily="2"/>
              </a:rPr>
              <a:t>: ESD e la componente sui cambiamenti climatici fanno parte dei programmi di sviluppo professionale «Educatori della qualità per tutti "di EI per insegnanti e formatori di insegnanti. Attualmente, questo programma è stato implementato in Mali, Uganda, Niger e Tanzania.</a:t>
            </a:r>
          </a:p>
          <a:p>
            <a:pPr marL="182880" marR="137160" indent="0" algn="l">
              <a:lnSpc>
                <a:spcPts val="1300"/>
              </a:lnSpc>
              <a:spcAft>
                <a:spcPts val="0"/>
              </a:spcAft>
            </a:pPr>
            <a:endParaRPr lang="it-IT" sz="1050" spc="20" dirty="0">
              <a:solidFill>
                <a:srgbClr val="000000"/>
              </a:solidFill>
              <a:latin typeface="Tahoma" panose="02020603050405020304" pitchFamily="2"/>
            </a:endParaRPr>
          </a:p>
          <a:p>
            <a:pPr marL="182880" marR="137160" indent="0" algn="l">
              <a:lnSpc>
                <a:spcPts val="1300"/>
              </a:lnSpc>
              <a:spcAft>
                <a:spcPts val="0"/>
              </a:spcAft>
            </a:pPr>
            <a:r>
              <a:rPr lang="it-IT" sz="1050" b="1" spc="20" dirty="0">
                <a:solidFill>
                  <a:srgbClr val="C00000"/>
                </a:solidFill>
                <a:latin typeface="Tahoma" panose="02020603050405020304" pitchFamily="2"/>
              </a:rPr>
              <a:t>»Creazione di una rete EI CCE </a:t>
            </a:r>
            <a:r>
              <a:rPr lang="it-IT" sz="1050" spc="20" dirty="0">
                <a:solidFill>
                  <a:srgbClr val="000000"/>
                </a:solidFill>
                <a:latin typeface="Tahoma" panose="02020603050405020304" pitchFamily="2"/>
              </a:rPr>
              <a:t>- EI ha creato una rete online di insegnanti professionisti sull'educazione ai cambiamenti climatici. La rete fornisce una piattaforma per le organizzazioni membri dell'EI per condividere informazioni, esperienze e strategie su come rispondere meglio all'emergenza dei cambiamenti climatici attraverso l'istruzione. Se il tuo sindacato è interessato a far parte della rete online, contatta la segreteria EI.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8" name="Immagine 7"/>
          <p:cNvPicPr/>
          <p:nvPr/>
        </p:nvPicPr>
        <p:blipFill>
          <a:blip r:embed="rId2"/>
          <a:stretch>
            <a:fillRect/>
          </a:stretch>
        </p:blipFill>
        <p:spPr>
          <a:xfrm>
            <a:off x="6922135" y="73025"/>
            <a:ext cx="597535" cy="6614160"/>
          </a:xfrm>
          <a:prstGeom prst="rect">
            <a:avLst/>
          </a:prstGeom>
        </p:spPr>
      </p:pic>
      <p:sp>
        <p:nvSpPr>
          <p:cNvPr id="2" name="Segnaposto testo 1"/>
          <p:cNvSpPr>
            <a:spLocks noGrp="1"/>
          </p:cNvSpPr>
          <p:nvPr>
            <p:ph type="body" idx="10"/>
          </p:nvPr>
        </p:nvSpPr>
        <p:spPr>
          <a:xfrm>
            <a:off x="289560" y="63500"/>
            <a:ext cx="3429000" cy="1147445"/>
          </a:xfrm>
          <a:prstGeom prst="rect">
            <a:avLst/>
          </a:prstGeom>
          <a:noFill/>
          <a:ln w="0" cmpd="sng">
            <a:noFill/>
            <a:prstDash val="solid"/>
          </a:ln>
        </p:spPr>
        <p:txBody>
          <a:bodyPr vert="horz" lIns="0" tIns="619125" rIns="0" bIns="0" anchor="t"/>
          <a:lstStyle/>
          <a:p>
            <a:pPr marL="0" marR="0" indent="0" algn="l">
              <a:lnSpc>
                <a:spcPts val="2000"/>
              </a:lnSpc>
              <a:spcAft>
                <a:spcPts val="2085"/>
              </a:spcAft>
            </a:pPr>
            <a:r>
              <a:rPr lang="it-IT" sz="1650" b="1" spc="25" dirty="0">
                <a:solidFill>
                  <a:srgbClr val="00ADB6"/>
                </a:solidFill>
                <a:latin typeface="Tahoma" panose="02020603050405020304" pitchFamily="2"/>
              </a:rPr>
              <a:t>Cosa può fare il sindacato? </a:t>
            </a:r>
          </a:p>
        </p:txBody>
      </p:sp>
      <p:sp>
        <p:nvSpPr>
          <p:cNvPr id="3" name="Segnaposto testo 2"/>
          <p:cNvSpPr>
            <a:spLocks noGrp="1"/>
          </p:cNvSpPr>
          <p:nvPr>
            <p:ph type="body" idx="10"/>
          </p:nvPr>
        </p:nvSpPr>
        <p:spPr>
          <a:xfrm>
            <a:off x="213360" y="988060"/>
            <a:ext cx="1981200" cy="6511290"/>
          </a:xfrm>
          <a:prstGeom prst="rect">
            <a:avLst/>
          </a:prstGeom>
          <a:noFill/>
          <a:ln w="0" cmpd="sng">
            <a:noFill/>
            <a:prstDash val="solid"/>
          </a:ln>
        </p:spPr>
        <p:txBody>
          <a:bodyPr vert="horz" lIns="0" tIns="1905" rIns="0" bIns="0" anchor="t"/>
          <a:lstStyle/>
          <a:p>
            <a:pPr marL="0" marR="45720" indent="0" algn="l">
              <a:lnSpc>
                <a:spcPts val="1300"/>
              </a:lnSpc>
              <a:spcAft>
                <a:spcPts val="0"/>
              </a:spcAft>
            </a:pPr>
            <a:r>
              <a:rPr lang="it-IT" sz="1050" spc="25" dirty="0">
                <a:solidFill>
                  <a:srgbClr val="000000"/>
                </a:solidFill>
                <a:latin typeface="Tahoma" panose="02020603050405020304" pitchFamily="2"/>
              </a:rPr>
              <a:t>Molti dei nostri sindacati sono già molto coinvolti nell'educazione allo sviluppo sostenibile, inclusa l'educazione ai cambiamenti climatici. Riteniamo che questa guida possa essere uno strumento utile per aiutarti a iniziare e / o sviluppare ulteriormente il tuo lavoro per combattere i cambiamenti climatici.</a:t>
            </a:r>
          </a:p>
          <a:p>
            <a:pPr marL="0" marR="45720" indent="0" algn="l">
              <a:lnSpc>
                <a:spcPts val="1300"/>
              </a:lnSpc>
              <a:spcAft>
                <a:spcPts val="0"/>
              </a:spcAft>
            </a:pPr>
            <a:r>
              <a:rPr lang="it-IT" sz="1050" spc="25" dirty="0">
                <a:solidFill>
                  <a:srgbClr val="000000"/>
                </a:solidFill>
                <a:latin typeface="Tahoma" panose="02020603050405020304" pitchFamily="2"/>
              </a:rPr>
              <a:t>In ogni paese, la capacità di governi e parti interessate, compresi i decisori politici, gli insegnanti, gli studenti, i media e le comunità, deve essere sviluppata attraverso la formazione di educatori e pubblicizzando le informazioni scientifiche disponibili sui cambiamenti climatici.</a:t>
            </a:r>
          </a:p>
          <a:p>
            <a:pPr marL="0" marR="45720" indent="0" algn="l">
              <a:lnSpc>
                <a:spcPts val="1300"/>
              </a:lnSpc>
              <a:spcAft>
                <a:spcPts val="0"/>
              </a:spcAft>
            </a:pPr>
            <a:r>
              <a:rPr lang="it-IT" sz="1050" b="1" u="sng" spc="25" dirty="0">
                <a:solidFill>
                  <a:srgbClr val="000000"/>
                </a:solidFill>
                <a:latin typeface="Tahoma" panose="02020603050405020304" pitchFamily="2"/>
              </a:rPr>
              <a:t>Con il tuo governo</a:t>
            </a:r>
          </a:p>
          <a:p>
            <a:pPr marL="0" marR="45720" indent="0" algn="l">
              <a:lnSpc>
                <a:spcPts val="1300"/>
              </a:lnSpc>
              <a:spcAft>
                <a:spcPts val="0"/>
              </a:spcAft>
            </a:pPr>
            <a:r>
              <a:rPr lang="it-IT" sz="1050" spc="25" dirty="0">
                <a:solidFill>
                  <a:srgbClr val="000000"/>
                </a:solidFill>
                <a:latin typeface="Tahoma" panose="02020603050405020304" pitchFamily="2"/>
              </a:rPr>
              <a:t>L'educazione ai cambiamenti climatici (CCE) non ha ancora ricevuto la priorità dai governi di tutto il mondo. I sindacati dell'istruzione devono dimostrare la propria leadership nell'affrontare questa carenza e nel fare pressione sul proprio governo affinché faccia l'educazione al cambiamento climatico e una giusta transizione</a:t>
            </a:r>
          </a:p>
          <a:p>
            <a:pPr marL="0" marR="45720" indent="0" algn="l">
              <a:lnSpc>
                <a:spcPts val="1300"/>
              </a:lnSpc>
              <a:spcAft>
                <a:spcPts val="0"/>
              </a:spcAft>
            </a:pPr>
            <a:r>
              <a:rPr lang="it-IT" sz="1050" b="1" spc="25" dirty="0">
                <a:solidFill>
                  <a:srgbClr val="FF0000"/>
                </a:solidFill>
                <a:latin typeface="Tahoma" panose="02020603050405020304" pitchFamily="2"/>
              </a:rPr>
              <a:t>»</a:t>
            </a:r>
            <a:r>
              <a:rPr lang="it-IT" sz="1050" spc="25" dirty="0">
                <a:solidFill>
                  <a:srgbClr val="000000"/>
                </a:solidFill>
                <a:latin typeface="Tahoma" panose="02020603050405020304" pitchFamily="2"/>
              </a:rPr>
              <a:t>Sostenere i cambiamenti climatici fa parte di una</a:t>
            </a:r>
          </a:p>
          <a:p>
            <a:pPr marL="0" marR="45720" indent="0" algn="l">
              <a:lnSpc>
                <a:spcPts val="1300"/>
              </a:lnSpc>
              <a:spcAft>
                <a:spcPts val="0"/>
              </a:spcAft>
            </a:pPr>
            <a:r>
              <a:rPr lang="it-IT" sz="1050" spc="25" dirty="0">
                <a:solidFill>
                  <a:srgbClr val="000000"/>
                </a:solidFill>
                <a:latin typeface="Tahoma" panose="02020603050405020304" pitchFamily="2"/>
              </a:rPr>
              <a:t>educazione da includere</a:t>
            </a:r>
          </a:p>
          <a:p>
            <a:pPr marL="0" marR="45720" indent="0" algn="l">
              <a:lnSpc>
                <a:spcPts val="1300"/>
              </a:lnSpc>
              <a:spcAft>
                <a:spcPts val="0"/>
              </a:spcAft>
            </a:pPr>
            <a:r>
              <a:rPr lang="it-IT" sz="1050" spc="25" dirty="0">
                <a:solidFill>
                  <a:srgbClr val="000000"/>
                </a:solidFill>
                <a:latin typeface="Tahoma" panose="02020603050405020304" pitchFamily="2"/>
              </a:rPr>
              <a:t>nelle politiche scolastiche e</a:t>
            </a:r>
          </a:p>
        </p:txBody>
      </p:sp>
      <p:sp>
        <p:nvSpPr>
          <p:cNvPr id="4" name="Segnaposto testo 3"/>
          <p:cNvSpPr>
            <a:spLocks noGrp="1"/>
          </p:cNvSpPr>
          <p:nvPr>
            <p:ph type="body" idx="10"/>
          </p:nvPr>
        </p:nvSpPr>
        <p:spPr>
          <a:xfrm>
            <a:off x="2462530" y="1210945"/>
            <a:ext cx="1981200" cy="6179411"/>
          </a:xfrm>
          <a:prstGeom prst="rect">
            <a:avLst/>
          </a:prstGeom>
          <a:noFill/>
          <a:ln w="0" cmpd="sng">
            <a:noFill/>
            <a:prstDash val="solid"/>
          </a:ln>
        </p:spPr>
        <p:txBody>
          <a:bodyPr vert="horz" lIns="0" tIns="1905" rIns="0" bIns="0" anchor="t"/>
          <a:lstStyle/>
          <a:p>
            <a:pPr marL="182880" marR="0" indent="0" algn="l">
              <a:lnSpc>
                <a:spcPts val="1300"/>
              </a:lnSpc>
              <a:spcAft>
                <a:spcPts val="0"/>
              </a:spcAft>
            </a:pPr>
            <a:r>
              <a:rPr lang="it-IT" sz="1050" dirty="0">
                <a:solidFill>
                  <a:srgbClr val="000000"/>
                </a:solidFill>
                <a:latin typeface="Tahoma" panose="02020603050405020304" pitchFamily="2"/>
              </a:rPr>
              <a:t>nei curricula a tutti i livelli di istruzione, nella formazione degli insegnanti e nello sviluppo professionale continuo e tra i materiali per l'insegnamento e l'apprendimento:</a:t>
            </a:r>
          </a:p>
          <a:p>
            <a:pPr marL="182880" marR="0" indent="0" algn="l">
              <a:lnSpc>
                <a:spcPts val="1300"/>
              </a:lnSpc>
              <a:spcAft>
                <a:spcPts val="0"/>
              </a:spcAft>
            </a:pPr>
            <a:r>
              <a:rPr lang="it-IT" sz="1050" dirty="0">
                <a:solidFill>
                  <a:srgbClr val="FF0000"/>
                </a:solidFill>
                <a:latin typeface="Tahoma" panose="02020603050405020304" pitchFamily="2"/>
              </a:rPr>
              <a:t>»</a:t>
            </a:r>
            <a:r>
              <a:rPr lang="it-IT" sz="1050" dirty="0">
                <a:solidFill>
                  <a:srgbClr val="000000"/>
                </a:solidFill>
                <a:latin typeface="Tahoma" panose="02020603050405020304" pitchFamily="2"/>
              </a:rPr>
              <a:t>Identificare l'individuo che agisce come punto focale per i negoziati sui cambiamenti climatici nel proprio Governo (consultare l'elenco dei punti focali nazionali sul seguente sito Web):</a:t>
            </a:r>
          </a:p>
          <a:p>
            <a:pPr marL="182880" marR="0" indent="0" algn="l">
              <a:lnSpc>
                <a:spcPts val="1300"/>
              </a:lnSpc>
              <a:spcAft>
                <a:spcPts val="0"/>
              </a:spcAft>
            </a:pPr>
            <a:r>
              <a:rPr lang="it-IT" sz="1050" u="sng" dirty="0">
                <a:solidFill>
                  <a:srgbClr val="000000"/>
                </a:solidFill>
                <a:latin typeface="Tahoma" panose="02020603050405020304" pitchFamily="2"/>
              </a:rPr>
              <a:t>https://unfccc.int/topics/ </a:t>
            </a:r>
            <a:r>
              <a:rPr lang="it-IT" sz="1050" u="sng" dirty="0" err="1">
                <a:solidFill>
                  <a:srgbClr val="000000"/>
                </a:solidFill>
                <a:latin typeface="Tahoma" panose="02020603050405020304" pitchFamily="2"/>
              </a:rPr>
              <a:t>education</a:t>
            </a:r>
            <a:r>
              <a:rPr lang="it-IT" sz="1050" u="sng" dirty="0">
                <a:solidFill>
                  <a:srgbClr val="000000"/>
                </a:solidFill>
                <a:latin typeface="Tahoma" panose="02020603050405020304" pitchFamily="2"/>
              </a:rPr>
              <a:t>-and-</a:t>
            </a:r>
            <a:r>
              <a:rPr lang="it-IT" sz="1050" u="sng" dirty="0" err="1">
                <a:solidFill>
                  <a:srgbClr val="000000"/>
                </a:solidFill>
                <a:latin typeface="Tahoma" panose="02020603050405020304" pitchFamily="2"/>
              </a:rPr>
              <a:t>outreach</a:t>
            </a:r>
            <a:r>
              <a:rPr lang="it-IT" sz="1050" u="sng" dirty="0">
                <a:solidFill>
                  <a:srgbClr val="000000"/>
                </a:solidFill>
                <a:latin typeface="Tahoma" panose="02020603050405020304" pitchFamily="2"/>
              </a:rPr>
              <a:t> / </a:t>
            </a:r>
            <a:r>
              <a:rPr lang="it-IT" sz="1050" u="sng" dirty="0" err="1">
                <a:solidFill>
                  <a:srgbClr val="000000"/>
                </a:solidFill>
                <a:latin typeface="Tahoma" panose="02020603050405020304" pitchFamily="2"/>
              </a:rPr>
              <a:t>focal</a:t>
            </a:r>
            <a:r>
              <a:rPr lang="it-IT" sz="1050" u="sng" dirty="0">
                <a:solidFill>
                  <a:srgbClr val="000000"/>
                </a:solidFill>
                <a:latin typeface="Tahoma" panose="02020603050405020304" pitchFamily="2"/>
              </a:rPr>
              <a:t>-points-and-partnerships / ace-</a:t>
            </a:r>
            <a:r>
              <a:rPr lang="it-IT" sz="1050" u="sng" dirty="0" err="1">
                <a:solidFill>
                  <a:srgbClr val="000000"/>
                </a:solidFill>
                <a:latin typeface="Tahoma" panose="02020603050405020304" pitchFamily="2"/>
              </a:rPr>
              <a:t>focal</a:t>
            </a:r>
            <a:r>
              <a:rPr lang="it-IT" sz="1050" u="sng" dirty="0">
                <a:solidFill>
                  <a:srgbClr val="000000"/>
                </a:solidFill>
                <a:latin typeface="Tahoma" panose="02020603050405020304" pitchFamily="2"/>
              </a:rPr>
              <a:t>-points   </a:t>
            </a:r>
          </a:p>
          <a:p>
            <a:pPr marL="182880" marR="0" indent="0" algn="l">
              <a:lnSpc>
                <a:spcPts val="1300"/>
              </a:lnSpc>
              <a:spcAft>
                <a:spcPts val="0"/>
              </a:spcAft>
            </a:pPr>
            <a:r>
              <a:rPr lang="it-IT" sz="1050" dirty="0">
                <a:solidFill>
                  <a:srgbClr val="000000"/>
                </a:solidFill>
                <a:latin typeface="Tahoma" panose="02020603050405020304" pitchFamily="2"/>
              </a:rPr>
              <a:t>Se è stato nominato un punto focale, chiedi un incontro con la persona responsabile per saperne di più sulle azioni intraprese o pianificate dal tuo governo per includere i cambiamenti climatici nelle politiche educative. Chiedere inoltre quali misure sono previste per supportare la formazione degli attori coinvolti e degli attori effettivi negli sforzi per contrastare i cambiamenti climatici.</a:t>
            </a:r>
          </a:p>
          <a:p>
            <a:pPr marL="182880" marR="0" indent="0" algn="l">
              <a:lnSpc>
                <a:spcPts val="1300"/>
              </a:lnSpc>
              <a:spcAft>
                <a:spcPts val="0"/>
              </a:spcAft>
            </a:pPr>
            <a:r>
              <a:rPr lang="it-IT" sz="1050" dirty="0">
                <a:solidFill>
                  <a:srgbClr val="000000"/>
                </a:solidFill>
                <a:latin typeface="Tahoma" panose="02020603050405020304" pitchFamily="2"/>
              </a:rPr>
              <a:t>Se non è presente alcun punto focale, richiedere un incontro con i rappresentanti del proprio governo per chiedere che lo designino, al</a:t>
            </a:r>
            <a:endParaRPr lang="it-IT" sz="1050" spc="0" dirty="0">
              <a:solidFill>
                <a:srgbClr val="000000"/>
              </a:solidFill>
              <a:latin typeface="Tahoma" panose="02020603050405020304" pitchFamily="2"/>
            </a:endParaRPr>
          </a:p>
        </p:txBody>
      </p:sp>
      <p:sp>
        <p:nvSpPr>
          <p:cNvPr id="5" name="Segnaposto testo 4"/>
          <p:cNvSpPr>
            <a:spLocks noGrp="1"/>
          </p:cNvSpPr>
          <p:nvPr>
            <p:ph type="body" idx="10"/>
          </p:nvPr>
        </p:nvSpPr>
        <p:spPr>
          <a:xfrm>
            <a:off x="4648200" y="1210945"/>
            <a:ext cx="1981200" cy="5942965"/>
          </a:xfrm>
          <a:prstGeom prst="rect">
            <a:avLst/>
          </a:prstGeom>
          <a:noFill/>
          <a:ln w="0" cmpd="sng">
            <a:noFill/>
            <a:prstDash val="solid"/>
          </a:ln>
        </p:spPr>
        <p:txBody>
          <a:bodyPr vert="horz" lIns="0" tIns="1905" rIns="0" bIns="0" anchor="t"/>
          <a:lstStyle/>
          <a:p>
            <a:pPr marL="0" marR="0" indent="0" algn="l">
              <a:lnSpc>
                <a:spcPts val="1300"/>
              </a:lnSpc>
              <a:spcAft>
                <a:spcPts val="0"/>
              </a:spcAft>
            </a:pPr>
            <a:r>
              <a:rPr lang="it-IT" sz="1050" dirty="0">
                <a:solidFill>
                  <a:srgbClr val="000000"/>
                </a:solidFill>
                <a:latin typeface="Tahoma" panose="02020603050405020304" pitchFamily="2"/>
              </a:rPr>
              <a:t>Più presto, a livello rappresentativo per fungere da punto focale sull'istruzione nel contesto dei negoziati sul clima. Usa le informazioni e gli argomenti di questa guida per aiutarti nei tuoi sforzi di difesa.</a:t>
            </a:r>
          </a:p>
          <a:p>
            <a:pPr marL="0" marR="0" indent="0" algn="l">
              <a:lnSpc>
                <a:spcPts val="1300"/>
              </a:lnSpc>
              <a:spcAft>
                <a:spcPts val="0"/>
              </a:spcAft>
            </a:pPr>
            <a:r>
              <a:rPr lang="it-IT" sz="1050" dirty="0">
                <a:solidFill>
                  <a:srgbClr val="000000"/>
                </a:solidFill>
                <a:latin typeface="Tahoma" panose="02020603050405020304" pitchFamily="2"/>
              </a:rPr>
              <a:t>Esplora il lavoro di altri: spesso la difesa può essere condotta congiuntamente con altri sindacati, ONG e coalizioni nazionali e regionali che sono coinvolte e attive nel CCE.</a:t>
            </a:r>
          </a:p>
          <a:p>
            <a:pPr marL="0" marR="0" indent="0" algn="l">
              <a:lnSpc>
                <a:spcPts val="1300"/>
              </a:lnSpc>
              <a:spcAft>
                <a:spcPts val="0"/>
              </a:spcAft>
            </a:pPr>
            <a:r>
              <a:rPr lang="it-IT" sz="1050" b="1" u="sng" dirty="0">
                <a:solidFill>
                  <a:srgbClr val="000000"/>
                </a:solidFill>
                <a:latin typeface="Tahoma" panose="02020603050405020304" pitchFamily="2"/>
              </a:rPr>
              <a:t>Con i tuoi membri</a:t>
            </a:r>
          </a:p>
          <a:p>
            <a:pPr marL="0" marR="0" indent="0" algn="l">
              <a:lnSpc>
                <a:spcPts val="1300"/>
              </a:lnSpc>
              <a:spcAft>
                <a:spcPts val="0"/>
              </a:spcAft>
            </a:pPr>
            <a:r>
              <a:rPr lang="it-IT" sz="1050" b="1" dirty="0">
                <a:solidFill>
                  <a:srgbClr val="C00000"/>
                </a:solidFill>
                <a:latin typeface="Tahoma" panose="02020603050405020304" pitchFamily="2"/>
              </a:rPr>
              <a:t>»</a:t>
            </a:r>
            <a:r>
              <a:rPr lang="it-IT" sz="1050" dirty="0">
                <a:solidFill>
                  <a:srgbClr val="000000"/>
                </a:solidFill>
                <a:latin typeface="Tahoma" panose="02020603050405020304" pitchFamily="2"/>
              </a:rPr>
              <a:t>Utilizzare le riunioni dei sindacati per affrontare la questione dei cambiamenti climatici e il ruolo dell'istruzione nella transizione verso un'economia a basse emissioni di carbonio e uno sviluppo sostenibile.</a:t>
            </a:r>
          </a:p>
          <a:p>
            <a:pPr marL="0" marR="0" indent="0" algn="l">
              <a:lnSpc>
                <a:spcPts val="1300"/>
              </a:lnSpc>
              <a:spcAft>
                <a:spcPts val="0"/>
              </a:spcAft>
            </a:pPr>
            <a:r>
              <a:rPr lang="it-IT" sz="1050" b="1" dirty="0">
                <a:solidFill>
                  <a:srgbClr val="C00000"/>
                </a:solidFill>
                <a:latin typeface="Tahoma" panose="02020603050405020304" pitchFamily="2"/>
              </a:rPr>
              <a:t>»</a:t>
            </a:r>
            <a:r>
              <a:rPr lang="it-IT" sz="1050" dirty="0">
                <a:solidFill>
                  <a:srgbClr val="000000"/>
                </a:solidFill>
                <a:latin typeface="Tahoma" panose="02020603050405020304" pitchFamily="2"/>
              </a:rPr>
              <a:t>Informa i tuoi membri degli accordi internazionali e degli obblighi del governo per affrontare i cambiamenti climatici attraverso l'istruzione e discuti sugli effetti che la tua unione ha sul tuo governo e su come vuoi combattere per il successo di essi. Organizzare attività intorno a rilevanti appuntamenti internazionali o giornate nazionali come la Giornata mondiale dell'ambiente (5 giugno)</a:t>
            </a:r>
          </a:p>
          <a:p>
            <a:pPr marL="0" marR="0" indent="0" algn="l">
              <a:lnSpc>
                <a:spcPts val="1300"/>
              </a:lnSpc>
              <a:spcAft>
                <a:spcPts val="0"/>
              </a:spcAft>
            </a:pPr>
            <a:endParaRPr lang="it-IT" sz="1050" spc="0" dirty="0">
              <a:solidFill>
                <a:srgbClr val="000000"/>
              </a:solidFill>
              <a:latin typeface="Tahoma" panose="02020603050405020304" pitchFamily="2"/>
            </a:endParaRPr>
          </a:p>
        </p:txBody>
      </p:sp>
      <p:sp>
        <p:nvSpPr>
          <p:cNvPr id="6" name="Segnaposto testo 5"/>
          <p:cNvSpPr>
            <a:spLocks noGrp="1"/>
          </p:cNvSpPr>
          <p:nvPr>
            <p:ph type="body" idx="10"/>
          </p:nvPr>
        </p:nvSpPr>
        <p:spPr>
          <a:xfrm>
            <a:off x="6927850" y="6931025"/>
            <a:ext cx="475615" cy="631190"/>
          </a:xfrm>
          <a:prstGeom prst="rect">
            <a:avLst/>
          </a:prstGeom>
          <a:solidFill>
            <a:srgbClr val="00ADB6"/>
          </a:solidFill>
          <a:ln w="0" cmpd="sng">
            <a:noFill/>
            <a:prstDash val="solid"/>
          </a:ln>
        </p:spPr>
        <p:txBody>
          <a:bodyPr vert="horz" lIns="0" tIns="20320" rIns="0" bIns="0" anchor="t">
            <a:normAutofit fontScale="95000"/>
          </a:bodyPr>
          <a:lstStyle/>
          <a:p>
            <a:pPr marL="45720" marR="0" indent="0" algn="l">
              <a:lnSpc>
                <a:spcPts val="2100"/>
              </a:lnSpc>
              <a:spcAft>
                <a:spcPts val="2750"/>
              </a:spcAft>
            </a:pPr>
            <a:r>
              <a:rPr lang="it-IT" sz="1800" b="1" spc="225">
                <a:solidFill>
                  <a:srgbClr val="FFFFFF"/>
                </a:solidFill>
                <a:latin typeface="Arial" panose="02020603050405020304" pitchFamily="2"/>
              </a:rPr>
              <a:t>35 </a:t>
            </a:r>
          </a:p>
        </p:txBody>
      </p:sp>
      <p:sp>
        <p:nvSpPr>
          <p:cNvPr id="9" name="Segnaposto testo 8"/>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Immagine 2"/>
          <p:cNvPicPr/>
          <p:nvPr/>
        </p:nvPicPr>
        <p:blipFill>
          <a:blip r:embed="rId2"/>
          <a:stretch>
            <a:fillRect/>
          </a:stretch>
        </p:blipFill>
        <p:spPr>
          <a:xfrm>
            <a:off x="7559040" y="0"/>
            <a:ext cx="3175" cy="7562215"/>
          </a:xfrm>
          <a:prstGeom prst="rect">
            <a:avLst/>
          </a:prstGeom>
        </p:spPr>
      </p:pic>
      <p:pic>
        <p:nvPicPr>
          <p:cNvPr id="5" name="Immagine 4"/>
          <p:cNvPicPr/>
          <p:nvPr/>
        </p:nvPicPr>
        <p:blipFill>
          <a:blip r:embed="rId3"/>
          <a:stretch>
            <a:fillRect/>
          </a:stretch>
        </p:blipFill>
        <p:spPr>
          <a:xfrm>
            <a:off x="155575" y="73025"/>
            <a:ext cx="591185" cy="713105"/>
          </a:xfrm>
          <a:prstGeom prst="rect">
            <a:avLst/>
          </a:prstGeom>
        </p:spPr>
      </p:pic>
      <p:pic>
        <p:nvPicPr>
          <p:cNvPr id="7" name="Immagine 6"/>
          <p:cNvPicPr/>
          <p:nvPr/>
        </p:nvPicPr>
        <p:blipFill>
          <a:blip r:embed="rId4"/>
          <a:stretch>
            <a:fillRect/>
          </a:stretch>
        </p:blipFill>
        <p:spPr>
          <a:xfrm>
            <a:off x="152400" y="926465"/>
            <a:ext cx="484505" cy="277495"/>
          </a:xfrm>
          <a:prstGeom prst="rect">
            <a:avLst/>
          </a:prstGeom>
        </p:spPr>
      </p:pic>
      <p:pic>
        <p:nvPicPr>
          <p:cNvPr id="9" name="Immagine 8"/>
          <p:cNvPicPr/>
          <p:nvPr/>
        </p:nvPicPr>
        <p:blipFill>
          <a:blip r:embed="rId5"/>
          <a:stretch>
            <a:fillRect/>
          </a:stretch>
        </p:blipFill>
        <p:spPr>
          <a:xfrm>
            <a:off x="161290" y="3173095"/>
            <a:ext cx="466725" cy="3514090"/>
          </a:xfrm>
          <a:prstGeom prst="rect">
            <a:avLst/>
          </a:prstGeom>
        </p:spPr>
      </p:pic>
      <p:pic>
        <p:nvPicPr>
          <p:cNvPr id="16" name="Immagine 15"/>
          <p:cNvPicPr/>
          <p:nvPr/>
        </p:nvPicPr>
        <p:blipFill>
          <a:blip r:embed="rId6"/>
          <a:stretch>
            <a:fillRect/>
          </a:stretch>
        </p:blipFill>
        <p:spPr>
          <a:xfrm>
            <a:off x="161290" y="2072640"/>
            <a:ext cx="466725" cy="941705"/>
          </a:xfrm>
          <a:prstGeom prst="rect">
            <a:avLst/>
          </a:prstGeom>
        </p:spPr>
      </p:pic>
      <p:sp>
        <p:nvSpPr>
          <p:cNvPr id="10" name="Segnaposto testo 9"/>
          <p:cNvSpPr>
            <a:spLocks noGrp="1"/>
          </p:cNvSpPr>
          <p:nvPr>
            <p:ph type="body" idx="10"/>
          </p:nvPr>
        </p:nvSpPr>
        <p:spPr>
          <a:xfrm>
            <a:off x="152400" y="6931025"/>
            <a:ext cx="478790" cy="631190"/>
          </a:xfrm>
          <a:prstGeom prst="rect">
            <a:avLst/>
          </a:prstGeom>
          <a:solidFill>
            <a:srgbClr val="00ADB6"/>
          </a:solidFill>
          <a:ln w="0" cmpd="sng">
            <a:noFill/>
            <a:prstDash val="solid"/>
          </a:ln>
        </p:spPr>
        <p:txBody>
          <a:bodyPr vert="horz" lIns="0" tIns="20320" rIns="0" bIns="0" anchor="t"/>
          <a:lstStyle/>
          <a:p>
            <a:pPr marL="91440" marR="0" indent="0" algn="l">
              <a:lnSpc>
                <a:spcPts val="2100"/>
              </a:lnSpc>
              <a:spcAft>
                <a:spcPts val="2750"/>
              </a:spcAft>
            </a:pPr>
            <a:r>
              <a:rPr lang="it-IT" sz="1800" b="1" spc="150">
                <a:solidFill>
                  <a:srgbClr val="FFFFFF"/>
                </a:solidFill>
                <a:latin typeface="Arial" panose="02020603050405020304" pitchFamily="2"/>
              </a:rPr>
              <a:t>36 </a:t>
            </a:r>
          </a:p>
        </p:txBody>
      </p:sp>
      <p:sp>
        <p:nvSpPr>
          <p:cNvPr id="11" name="Segnaposto testo 10"/>
          <p:cNvSpPr>
            <a:spLocks noGrp="1"/>
          </p:cNvSpPr>
          <p:nvPr>
            <p:ph type="body" idx="10"/>
          </p:nvPr>
        </p:nvSpPr>
        <p:spPr>
          <a:xfrm>
            <a:off x="938530" y="0"/>
            <a:ext cx="2005965" cy="7440460"/>
          </a:xfrm>
          <a:prstGeom prst="rect">
            <a:avLst/>
          </a:prstGeom>
          <a:noFill/>
          <a:ln w="0" cmpd="sng">
            <a:noFill/>
            <a:prstDash val="solid"/>
          </a:ln>
        </p:spPr>
        <p:txBody>
          <a:bodyPr vert="horz" lIns="0" tIns="624840" rIns="0" bIns="0" anchor="t"/>
          <a:lstStyle/>
          <a:p>
            <a:pPr marL="182880" marR="0" indent="0" algn="l">
              <a:lnSpc>
                <a:spcPts val="1300"/>
              </a:lnSpc>
              <a:spcAft>
                <a:spcPts val="0"/>
              </a:spcAft>
            </a:pPr>
            <a:r>
              <a:rPr lang="it-IT" sz="1050" b="1" dirty="0">
                <a:solidFill>
                  <a:srgbClr val="C00000"/>
                </a:solidFill>
                <a:latin typeface="Tahoma" panose="02020603050405020304" pitchFamily="2"/>
              </a:rPr>
              <a:t>»</a:t>
            </a:r>
            <a:r>
              <a:rPr lang="it-IT" sz="1050" dirty="0">
                <a:solidFill>
                  <a:srgbClr val="000000"/>
                </a:solidFill>
                <a:latin typeface="Tahoma" panose="02020603050405020304" pitchFamily="2"/>
              </a:rPr>
              <a:t>Informa i tuoi membri delle risorse didattiche sui cambiamenti climatici che sono spesso disponibili gratuitamente. Discutete di quale supporto hanno bisogno i vostri membri e quale supporto può fornire il sindacato. Prendi in considerazione la creazione di reti professionali, team e programmi di tutoraggio per gli insegnanti che vogliono fare di più sull'educazione ai cambiamenti climatici</a:t>
            </a:r>
          </a:p>
          <a:p>
            <a:pPr marL="182880" marR="0" indent="0" algn="l">
              <a:lnSpc>
                <a:spcPts val="1300"/>
              </a:lnSpc>
              <a:spcAft>
                <a:spcPts val="0"/>
              </a:spcAft>
            </a:pPr>
            <a:r>
              <a:rPr lang="it-IT" sz="1050" dirty="0">
                <a:solidFill>
                  <a:srgbClr val="C00000"/>
                </a:solidFill>
                <a:latin typeface="Tahoma" panose="02020603050405020304" pitchFamily="2"/>
              </a:rPr>
              <a:t>»</a:t>
            </a:r>
            <a:r>
              <a:rPr lang="it-IT" sz="1050" dirty="0">
                <a:solidFill>
                  <a:srgbClr val="000000"/>
                </a:solidFill>
                <a:latin typeface="Tahoma" panose="02020603050405020304" pitchFamily="2"/>
              </a:rPr>
              <a:t>Tenere seminari o riunioni informative sul tema dell'educazione ai cambiamenti climatici. Non è necessario essere un esperto del</a:t>
            </a:r>
          </a:p>
          <a:p>
            <a:pPr marL="182880" marR="0" indent="0" algn="l">
              <a:lnSpc>
                <a:spcPts val="1300"/>
              </a:lnSpc>
              <a:spcAft>
                <a:spcPts val="0"/>
              </a:spcAft>
            </a:pPr>
            <a:r>
              <a:rPr lang="it-IT" sz="1050" dirty="0">
                <a:solidFill>
                  <a:srgbClr val="000000"/>
                </a:solidFill>
                <a:latin typeface="Tahoma" panose="02020603050405020304" pitchFamily="2"/>
              </a:rPr>
              <a:t>problema. C'è una grande quantità di materiale progettato e sviluppato per i «laici» per assisterti nei tuoi sforzi.</a:t>
            </a:r>
          </a:p>
          <a:p>
            <a:pPr marL="182880" marR="0" indent="0" algn="l">
              <a:lnSpc>
                <a:spcPts val="1300"/>
              </a:lnSpc>
              <a:spcAft>
                <a:spcPts val="0"/>
              </a:spcAft>
            </a:pPr>
            <a:r>
              <a:rPr lang="it-IT" sz="1050" b="1" dirty="0">
                <a:solidFill>
                  <a:srgbClr val="C00000"/>
                </a:solidFill>
                <a:latin typeface="Tahoma" panose="02020603050405020304" pitchFamily="2"/>
              </a:rPr>
              <a:t>»</a:t>
            </a:r>
            <a:r>
              <a:rPr lang="it-IT" sz="1050" dirty="0">
                <a:solidFill>
                  <a:srgbClr val="000000"/>
                </a:solidFill>
                <a:latin typeface="Tahoma" panose="02020603050405020304" pitchFamily="2"/>
              </a:rPr>
              <a:t>Usa notizie nazionali e internazionali sul tema del cambiamento climatico per sottolineare l'importanza dell'educazione nell'affrontare questo problema sociale. Utilizza i tuoi canali di comunicazione interna per inviare il messaggio: newsletter sindacali, bollettini e messaggi interni, blog, social media e così via. Usa tutti i mezzi disponibili!</a:t>
            </a:r>
            <a:endParaRPr lang="it-IT" sz="1050" spc="30" dirty="0">
              <a:solidFill>
                <a:srgbClr val="000000"/>
              </a:solidFill>
              <a:latin typeface="Tahoma" panose="02020603050405020304" pitchFamily="2"/>
            </a:endParaRPr>
          </a:p>
        </p:txBody>
      </p:sp>
      <p:sp>
        <p:nvSpPr>
          <p:cNvPr id="12" name="Segnaposto testo 11"/>
          <p:cNvSpPr>
            <a:spLocks noGrp="1"/>
          </p:cNvSpPr>
          <p:nvPr>
            <p:ph type="body" idx="10"/>
          </p:nvPr>
        </p:nvSpPr>
        <p:spPr>
          <a:xfrm>
            <a:off x="3096895" y="73024"/>
            <a:ext cx="2005330" cy="7367436"/>
          </a:xfrm>
          <a:prstGeom prst="rect">
            <a:avLst/>
          </a:prstGeom>
          <a:noFill/>
          <a:ln w="0" cmpd="sng">
            <a:noFill/>
            <a:prstDash val="solid"/>
          </a:ln>
        </p:spPr>
        <p:txBody>
          <a:bodyPr vert="horz" lIns="0" tIns="631190" rIns="0" bIns="0" anchor="t"/>
          <a:lstStyle/>
          <a:p>
            <a:pPr marL="0" marR="0" indent="0" algn="ctr">
              <a:lnSpc>
                <a:spcPts val="1000"/>
              </a:lnSpc>
              <a:spcAft>
                <a:spcPts val="0"/>
              </a:spcAft>
            </a:pPr>
            <a:r>
              <a:rPr lang="it-IT" sz="1100" b="1" u="sng" spc="10" dirty="0">
                <a:solidFill>
                  <a:srgbClr val="000000"/>
                </a:solidFill>
                <a:latin typeface="Arial" panose="02020603050405020304" pitchFamily="2"/>
              </a:rPr>
              <a:t>con i media e le comunità</a:t>
            </a:r>
          </a:p>
          <a:p>
            <a:pPr marL="0" marR="0" indent="0" algn="ctr">
              <a:lnSpc>
                <a:spcPts val="1000"/>
              </a:lnSpc>
              <a:spcAft>
                <a:spcPts val="0"/>
              </a:spcAft>
            </a:pPr>
            <a:endParaRPr lang="it-IT" sz="1050" b="1" spc="10" dirty="0">
              <a:solidFill>
                <a:srgbClr val="000000"/>
              </a:solidFill>
              <a:latin typeface="Tahoma" panose="020B0604030504040204" pitchFamily="34" charset="0"/>
              <a:ea typeface="Tahoma" panose="020B0604030504040204" pitchFamily="34" charset="0"/>
              <a:cs typeface="Tahoma" panose="020B0604030504040204" pitchFamily="34" charset="0"/>
            </a:endParaRPr>
          </a:p>
          <a:p>
            <a:pPr marL="0" marR="0" indent="0" algn="l">
              <a:lnSpc>
                <a:spcPts val="1300"/>
              </a:lnSpc>
              <a:spcAft>
                <a:spcPts val="0"/>
              </a:spcAft>
            </a:pPr>
            <a:r>
              <a:rPr lang="it-IT" sz="1050" spc="10" dirty="0">
                <a:solidFill>
                  <a:srgbClr val="000000"/>
                </a:solidFill>
                <a:latin typeface="Tahoma" panose="020B0604030504040204" pitchFamily="34" charset="0"/>
                <a:ea typeface="Tahoma" panose="020B0604030504040204" pitchFamily="34" charset="0"/>
                <a:cs typeface="Tahoma" panose="020B0604030504040204" pitchFamily="34" charset="0"/>
              </a:rPr>
              <a:t>Considera i migliori momenti di difesa: il calendario politico e degli eventi è pieno di opportunità per evidenziare il ruolo dell'educazione nei cambiamenti climatici: eventi educativi, giornate internazionali, conferenze sul clima, campagne elettorali e così via. Il tempismo fa spesso la differenza!</a:t>
            </a:r>
          </a:p>
          <a:p>
            <a:pPr marL="0" marR="0" indent="0" algn="l">
              <a:lnSpc>
                <a:spcPts val="1300"/>
              </a:lnSpc>
              <a:spcAft>
                <a:spcPts val="0"/>
              </a:spcAft>
            </a:pPr>
            <a:r>
              <a:rPr lang="it-IT" sz="1050" spc="10" dirty="0">
                <a:solidFill>
                  <a:srgbClr val="000000"/>
                </a:solidFill>
                <a:latin typeface="Tahoma" panose="020B0604030504040204" pitchFamily="34" charset="0"/>
                <a:ea typeface="Tahoma" panose="020B0604030504040204" pitchFamily="34" charset="0"/>
                <a:cs typeface="Tahoma" panose="020B0604030504040204" pitchFamily="34" charset="0"/>
              </a:rPr>
              <a:t>... E se sei un insegnante</a:t>
            </a:r>
          </a:p>
          <a:p>
            <a:pPr marL="0" marR="0" indent="0" algn="l">
              <a:lnSpc>
                <a:spcPts val="1300"/>
              </a:lnSpc>
              <a:spcAft>
                <a:spcPts val="0"/>
              </a:spcAft>
            </a:pPr>
            <a:r>
              <a:rPr lang="it-IT" sz="1050" spc="10" dirty="0">
                <a:solidFill>
                  <a:srgbClr val="000000"/>
                </a:solidFill>
                <a:latin typeface="Tahoma" panose="020B0604030504040204" pitchFamily="34" charset="0"/>
                <a:ea typeface="Tahoma" panose="020B0604030504040204" pitchFamily="34" charset="0"/>
                <a:cs typeface="Tahoma" panose="020B0604030504040204" pitchFamily="34" charset="0"/>
              </a:rPr>
              <a:t>I tuoi allievi o studenti sono spesso i migliori ambasciatori nella lotta ai cambiamenti climatici.</a:t>
            </a:r>
          </a:p>
          <a:p>
            <a:pPr marL="0" marR="0" indent="0" algn="l">
              <a:lnSpc>
                <a:spcPts val="1300"/>
              </a:lnSpc>
              <a:spcAft>
                <a:spcPts val="0"/>
              </a:spcAft>
            </a:pPr>
            <a:r>
              <a:rPr lang="it-IT" sz="1050" b="1" spc="10" dirty="0">
                <a:solidFill>
                  <a:srgbClr val="C00000"/>
                </a:solidFill>
                <a:latin typeface="Tahoma" panose="020B0604030504040204" pitchFamily="34" charset="0"/>
                <a:ea typeface="Tahoma" panose="020B0604030504040204" pitchFamily="34" charset="0"/>
                <a:cs typeface="Tahoma" panose="020B0604030504040204" pitchFamily="34" charset="0"/>
              </a:rPr>
              <a:t>»</a:t>
            </a:r>
            <a:r>
              <a:rPr lang="it-IT" sz="1050" spc="10" dirty="0">
                <a:solidFill>
                  <a:srgbClr val="000000"/>
                </a:solidFill>
                <a:latin typeface="Tahoma" panose="020B0604030504040204" pitchFamily="34" charset="0"/>
                <a:ea typeface="Tahoma" panose="020B0604030504040204" pitchFamily="34" charset="0"/>
                <a:cs typeface="Tahoma" panose="020B0604030504040204" pitchFamily="34" charset="0"/>
              </a:rPr>
              <a:t>Discutere del ruolo dell'istruzione e di altre misure per combattere il cambiamento climatico.</a:t>
            </a:r>
          </a:p>
          <a:p>
            <a:pPr marL="0" marR="0" indent="0" algn="l">
              <a:lnSpc>
                <a:spcPts val="1300"/>
              </a:lnSpc>
              <a:spcAft>
                <a:spcPts val="0"/>
              </a:spcAft>
            </a:pPr>
            <a:r>
              <a:rPr lang="it-IT" sz="1050" b="1" spc="10" dirty="0">
                <a:solidFill>
                  <a:srgbClr val="C00000"/>
                </a:solidFill>
                <a:latin typeface="Tahoma" panose="020B0604030504040204" pitchFamily="34" charset="0"/>
                <a:ea typeface="Tahoma" panose="020B0604030504040204" pitchFamily="34" charset="0"/>
                <a:cs typeface="Tahoma" panose="020B0604030504040204" pitchFamily="34" charset="0"/>
              </a:rPr>
              <a:t>»</a:t>
            </a:r>
            <a:r>
              <a:rPr lang="it-IT" sz="1050" spc="10" dirty="0">
                <a:solidFill>
                  <a:srgbClr val="000000"/>
                </a:solidFill>
                <a:latin typeface="Tahoma" panose="020B0604030504040204" pitchFamily="34" charset="0"/>
                <a:ea typeface="Tahoma" panose="020B0604030504040204" pitchFamily="34" charset="0"/>
                <a:cs typeface="Tahoma" panose="020B0604030504040204" pitchFamily="34" charset="0"/>
              </a:rPr>
              <a:t>Identifica insieme ciò di cui vuoi saperne di più e il modo migliore per farlo: ci sono esperti, accademici o ONG che potrebbero venire a parlare delle loro attività sui cambiamenti climatici?</a:t>
            </a:r>
          </a:p>
          <a:p>
            <a:pPr marL="0" marR="0" indent="0" algn="l">
              <a:lnSpc>
                <a:spcPts val="1300"/>
              </a:lnSpc>
              <a:spcAft>
                <a:spcPts val="0"/>
              </a:spcAft>
            </a:pPr>
            <a:r>
              <a:rPr lang="it-IT" sz="1050" b="1" spc="10" dirty="0">
                <a:solidFill>
                  <a:srgbClr val="C00000"/>
                </a:solidFill>
                <a:latin typeface="Tahoma" panose="020B0604030504040204" pitchFamily="34" charset="0"/>
                <a:ea typeface="Tahoma" panose="020B0604030504040204" pitchFamily="34" charset="0"/>
                <a:cs typeface="Tahoma" panose="020B0604030504040204" pitchFamily="34" charset="0"/>
              </a:rPr>
              <a:t>»</a:t>
            </a:r>
            <a:r>
              <a:rPr lang="it-IT" sz="1050" spc="10" dirty="0">
                <a:solidFill>
                  <a:srgbClr val="000000"/>
                </a:solidFill>
                <a:latin typeface="Tahoma" panose="020B0604030504040204" pitchFamily="34" charset="0"/>
                <a:ea typeface="Tahoma" panose="020B0604030504040204" pitchFamily="34" charset="0"/>
                <a:cs typeface="Tahoma" panose="020B0604030504040204" pitchFamily="34" charset="0"/>
              </a:rPr>
              <a:t>Organizzare attività in occasione di importanti giorni internazionali o nazionali come la Giornata mondiale dell'ambiente (5 giugno)</a:t>
            </a:r>
          </a:p>
          <a:p>
            <a:pPr marL="0" marR="0" indent="0" algn="l">
              <a:lnSpc>
                <a:spcPts val="1300"/>
              </a:lnSpc>
              <a:spcAft>
                <a:spcPts val="0"/>
              </a:spcAft>
            </a:pPr>
            <a:r>
              <a:rPr lang="it-IT" sz="1050" b="1" spc="10" dirty="0">
                <a:solidFill>
                  <a:srgbClr val="C00000"/>
                </a:solidFill>
                <a:latin typeface="Tahoma" panose="020B0604030504040204" pitchFamily="34" charset="0"/>
                <a:ea typeface="Tahoma" panose="020B0604030504040204" pitchFamily="34" charset="0"/>
                <a:cs typeface="Tahoma" panose="020B0604030504040204" pitchFamily="34" charset="0"/>
              </a:rPr>
              <a:t>»</a:t>
            </a:r>
            <a:r>
              <a:rPr lang="it-IT" sz="1050" spc="10" dirty="0">
                <a:solidFill>
                  <a:srgbClr val="000000"/>
                </a:solidFill>
                <a:latin typeface="Tahoma" panose="020B0604030504040204" pitchFamily="34" charset="0"/>
                <a:ea typeface="Tahoma" panose="020B0604030504040204" pitchFamily="34" charset="0"/>
                <a:cs typeface="Tahoma" panose="020B0604030504040204" pitchFamily="34" charset="0"/>
              </a:rPr>
              <a:t>Discutere i diversi modi di agire insieme come comunità scolastica. Come può</a:t>
            </a:r>
          </a:p>
        </p:txBody>
      </p:sp>
      <p:sp>
        <p:nvSpPr>
          <p:cNvPr id="14" name="Segnaposto testo 13"/>
          <p:cNvSpPr>
            <a:spLocks noGrp="1"/>
          </p:cNvSpPr>
          <p:nvPr>
            <p:ph type="body" idx="10"/>
          </p:nvPr>
        </p:nvSpPr>
        <p:spPr>
          <a:xfrm>
            <a:off x="5440680" y="73025"/>
            <a:ext cx="1786255" cy="1798320"/>
          </a:xfrm>
          <a:prstGeom prst="rect">
            <a:avLst/>
          </a:prstGeom>
          <a:noFill/>
          <a:ln w="0" cmpd="sng">
            <a:noFill/>
            <a:prstDash val="solid"/>
          </a:ln>
        </p:spPr>
        <p:txBody>
          <a:bodyPr vert="horz" lIns="0" tIns="624840" rIns="0" bIns="0" anchor="t"/>
          <a:lstStyle/>
          <a:p>
            <a:pPr marL="0" marR="0" indent="0" algn="l">
              <a:lnSpc>
                <a:spcPts val="1300"/>
              </a:lnSpc>
              <a:spcAft>
                <a:spcPts val="0"/>
              </a:spcAft>
            </a:pPr>
            <a:r>
              <a:rPr lang="it-IT" sz="1050" dirty="0">
                <a:solidFill>
                  <a:srgbClr val="000000"/>
                </a:solidFill>
                <a:latin typeface="Tahoma" panose="02020603050405020304" pitchFamily="2"/>
              </a:rPr>
              <a:t>la scuola sfidare i propri modelli di consumo? la classe può affrontare una sfida per il prossimo mese o iniziare a compostare i rifiuti della mensa scolastica, per esempio?</a:t>
            </a:r>
            <a:endParaRPr lang="it-IT" sz="1050" spc="0" dirty="0">
              <a:solidFill>
                <a:srgbClr val="000000"/>
              </a:solidFill>
              <a:latin typeface="Tahoma" panose="02020603050405020304" pitchFamily="2"/>
            </a:endParaRPr>
          </a:p>
        </p:txBody>
      </p:sp>
      <p:sp>
        <p:nvSpPr>
          <p:cNvPr id="17" name="Segnaposto testo 16"/>
          <p:cNvSpPr>
            <a:spLocks noGrp="1"/>
          </p:cNvSpPr>
          <p:nvPr>
            <p:ph type="body" idx="10"/>
          </p:nvPr>
        </p:nvSpPr>
        <p:spPr>
          <a:xfrm>
            <a:off x="338455" y="1450975"/>
            <a:ext cx="109855" cy="4038600"/>
          </a:xfrm>
          <a:prstGeom prst="rect">
            <a:avLst/>
          </a:prstGeom>
          <a:noFill/>
          <a:ln w="0" cmpd="sng">
            <a:noFill/>
            <a:prstDash val="solid"/>
          </a:ln>
        </p:spPr>
        <p:txBody>
          <a:bodyPr vert="vert270" lIns="0" tIns="0" rIns="0" bIns="0" anchor="t"/>
          <a:lstStyle/>
          <a:p>
            <a:pPr marL="0" marR="0" indent="0" algn="l">
              <a:lnSpc>
                <a:spcPts val="900"/>
              </a:lnSpc>
              <a:spcAft>
                <a:spcPts val="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cxnSp>
        <p:nvCxnSpPr>
          <p:cNvPr id="19" name="Connettore diritto 18"/>
          <p:cNvCxnSpPr/>
          <p:nvPr/>
        </p:nvCxnSpPr>
        <p:spPr>
          <a:xfrm>
            <a:off x="274320" y="1203960"/>
            <a:ext cx="0" cy="869315"/>
          </a:xfrm>
          <a:prstGeom prst="line">
            <a:avLst/>
          </a:prstGeom>
          <a:ln w="3175" cmpd="sng">
            <a:solidFill>
              <a:srgbClr val="EDEDED"/>
            </a:solidFill>
          </a:ln>
        </p:spPr>
      </p:cxnSp>
      <p:cxnSp>
        <p:nvCxnSpPr>
          <p:cNvPr id="20" name="Connettore diritto 19"/>
          <p:cNvCxnSpPr/>
          <p:nvPr/>
        </p:nvCxnSpPr>
        <p:spPr>
          <a:xfrm>
            <a:off x="490855" y="1203960"/>
            <a:ext cx="0" cy="832485"/>
          </a:xfrm>
          <a:prstGeom prst="line">
            <a:avLst/>
          </a:prstGeom>
          <a:ln w="3175" cmpd="sng">
            <a:solidFill>
              <a:srgbClr val="444E5D"/>
            </a:solidFill>
          </a:ln>
        </p:spPr>
      </p:cxnSp>
      <p:sp>
        <p:nvSpPr>
          <p:cNvPr id="6" name="Segnaposto testo 5">
            <a:extLst>
              <a:ext uri="{FF2B5EF4-FFF2-40B4-BE49-F238E27FC236}">
                <a16:creationId xmlns:a16="http://schemas.microsoft.com/office/drawing/2014/main" id="{0496D77D-548F-45D7-9A91-A9C6E51B458F}"/>
              </a:ext>
            </a:extLst>
          </p:cNvPr>
          <p:cNvSpPr>
            <a:spLocks noGrp="1"/>
          </p:cNvSpPr>
          <p:nvPr>
            <p:ph type="body" idx="10"/>
          </p:nvPr>
        </p:nvSpPr>
        <p:spPr/>
        <p:txBody>
          <a:bodyPr/>
          <a:lstStyle/>
          <a:p>
            <a:endParaRPr lang="it-IT"/>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FFF9EA"/>
        </a:solidFill>
        <a:effectLst/>
      </p:bgPr>
    </p:bg>
    <p:spTree>
      <p:nvGrpSpPr>
        <p:cNvPr id="1" name=""/>
        <p:cNvGrpSpPr/>
        <p:nvPr/>
      </p:nvGrpSpPr>
      <p:grpSpPr>
        <a:xfrm>
          <a:off x="0" y="0"/>
          <a:ext cx="0" cy="0"/>
          <a:chOff x="0" y="0"/>
          <a:chExt cx="0" cy="0"/>
        </a:xfrm>
      </p:grpSpPr>
      <p:pic>
        <p:nvPicPr>
          <p:cNvPr id="6" name="Immagine 5"/>
          <p:cNvPicPr/>
          <p:nvPr/>
        </p:nvPicPr>
        <p:blipFill>
          <a:blip r:embed="rId2"/>
          <a:stretch>
            <a:fillRect/>
          </a:stretch>
        </p:blipFill>
        <p:spPr>
          <a:xfrm>
            <a:off x="6922135" y="73025"/>
            <a:ext cx="597535" cy="6614160"/>
          </a:xfrm>
          <a:prstGeom prst="rect">
            <a:avLst/>
          </a:prstGeom>
        </p:spPr>
      </p:pic>
      <p:sp>
        <p:nvSpPr>
          <p:cNvPr id="2" name="Segnaposto testo 1"/>
          <p:cNvSpPr>
            <a:spLocks noGrp="1"/>
          </p:cNvSpPr>
          <p:nvPr>
            <p:ph type="body" idx="10"/>
          </p:nvPr>
        </p:nvSpPr>
        <p:spPr>
          <a:xfrm>
            <a:off x="292735" y="63500"/>
            <a:ext cx="6400800" cy="1600835"/>
          </a:xfrm>
          <a:prstGeom prst="rect">
            <a:avLst/>
          </a:prstGeom>
          <a:noFill/>
          <a:ln w="0" cmpd="sng">
            <a:noFill/>
            <a:prstDash val="solid"/>
          </a:ln>
        </p:spPr>
        <p:txBody>
          <a:bodyPr vert="horz" lIns="0" tIns="566420" rIns="0" bIns="0" anchor="t"/>
          <a:lstStyle/>
          <a:p>
            <a:pPr marL="0" marR="0" indent="0" algn="l">
              <a:lnSpc>
                <a:spcPts val="4600"/>
              </a:lnSpc>
              <a:spcAft>
                <a:spcPts val="3560"/>
              </a:spcAft>
            </a:pPr>
            <a:r>
              <a:rPr lang="it-IT" sz="3900" b="1" spc="-80" dirty="0">
                <a:solidFill>
                  <a:srgbClr val="00ADB6"/>
                </a:solidFill>
                <a:latin typeface="Tahoma" panose="02020603050405020304" pitchFamily="2"/>
              </a:rPr>
              <a:t>Per saperne di più</a:t>
            </a:r>
          </a:p>
        </p:txBody>
      </p:sp>
      <p:sp>
        <p:nvSpPr>
          <p:cNvPr id="3" name="Segnaposto testo 2"/>
          <p:cNvSpPr>
            <a:spLocks noGrp="1"/>
          </p:cNvSpPr>
          <p:nvPr>
            <p:ph type="body" idx="10"/>
          </p:nvPr>
        </p:nvSpPr>
        <p:spPr>
          <a:xfrm>
            <a:off x="292735" y="1664335"/>
            <a:ext cx="6400800" cy="5897880"/>
          </a:xfrm>
          <a:prstGeom prst="rect">
            <a:avLst/>
          </a:prstGeom>
          <a:noFill/>
          <a:ln w="0" cmpd="sng">
            <a:noFill/>
            <a:prstDash val="solid"/>
          </a:ln>
        </p:spPr>
        <p:txBody>
          <a:bodyPr vert="horz" lIns="0" tIns="3175" rIns="0" bIns="0" anchor="t"/>
          <a:lstStyle/>
          <a:p>
            <a:pPr marL="0" marR="0" indent="0" algn="l">
              <a:lnSpc>
                <a:spcPts val="2100"/>
              </a:lnSpc>
              <a:spcAft>
                <a:spcPts val="0"/>
              </a:spcAft>
            </a:pPr>
            <a:r>
              <a:rPr lang="it-IT" sz="1650" b="1" spc="-10" dirty="0">
                <a:solidFill>
                  <a:srgbClr val="00ADB6"/>
                </a:solidFill>
                <a:latin typeface="Tahoma" panose="02020603050405020304" pitchFamily="2"/>
              </a:rPr>
              <a:t>Leggi.... </a:t>
            </a:r>
          </a:p>
          <a:p>
            <a:pPr marL="91440" marR="0" indent="91440" algn="l">
              <a:lnSpc>
                <a:spcPts val="1400"/>
              </a:lnSpc>
              <a:spcBef>
                <a:spcPts val="990"/>
              </a:spcBef>
              <a:spcAft>
                <a:spcPts val="0"/>
              </a:spcAft>
              <a:buFont typeface="Symbol"/>
              <a:buChar char="·"/>
            </a:pPr>
            <a:r>
              <a:rPr lang="it-IT" sz="1050" spc="15" dirty="0" err="1">
                <a:solidFill>
                  <a:srgbClr val="000000"/>
                </a:solidFill>
                <a:latin typeface="Tahoma" panose="02020603050405020304" pitchFamily="2"/>
              </a:rPr>
              <a:t>Collective</a:t>
            </a:r>
            <a:r>
              <a:rPr lang="it-IT" sz="1050" spc="15" dirty="0">
                <a:solidFill>
                  <a:srgbClr val="000000"/>
                </a:solidFill>
                <a:latin typeface="Tahoma" panose="02020603050405020304" pitchFamily="2"/>
              </a:rPr>
              <a:t> work, 2015, “Crime </a:t>
            </a:r>
            <a:r>
              <a:rPr lang="it-IT" sz="1050" spc="15" dirty="0" err="1">
                <a:solidFill>
                  <a:srgbClr val="000000"/>
                </a:solidFill>
                <a:latin typeface="Tahoma" panose="02020603050405020304" pitchFamily="2"/>
              </a:rPr>
              <a:t>climatique</a:t>
            </a:r>
            <a:r>
              <a:rPr lang="it-IT" sz="1050" spc="15" dirty="0">
                <a:solidFill>
                  <a:srgbClr val="000000"/>
                </a:solidFill>
                <a:latin typeface="Tahoma" panose="02020603050405020304" pitchFamily="2"/>
              </a:rPr>
              <a:t> STOP! </a:t>
            </a:r>
            <a:r>
              <a:rPr lang="it-IT" sz="1050" spc="15" dirty="0" err="1">
                <a:solidFill>
                  <a:srgbClr val="000000"/>
                </a:solidFill>
                <a:latin typeface="Tahoma" panose="02020603050405020304" pitchFamily="2"/>
              </a:rPr>
              <a:t>L’appel</a:t>
            </a:r>
            <a:r>
              <a:rPr lang="it-IT" sz="1050" spc="15" dirty="0">
                <a:solidFill>
                  <a:srgbClr val="000000"/>
                </a:solidFill>
                <a:latin typeface="Tahoma" panose="02020603050405020304" pitchFamily="2"/>
              </a:rPr>
              <a:t> de la </a:t>
            </a:r>
            <a:r>
              <a:rPr lang="it-IT" sz="1050" spc="15" dirty="0" err="1">
                <a:solidFill>
                  <a:srgbClr val="000000"/>
                </a:solidFill>
                <a:latin typeface="Tahoma" panose="02020603050405020304" pitchFamily="2"/>
              </a:rPr>
              <a:t>société</a:t>
            </a:r>
            <a:r>
              <a:rPr lang="it-IT" sz="1050" spc="15" dirty="0">
                <a:solidFill>
                  <a:srgbClr val="000000"/>
                </a:solidFill>
                <a:latin typeface="Tahoma" panose="02020603050405020304" pitchFamily="2"/>
              </a:rPr>
              <a:t> civile”, </a:t>
            </a:r>
            <a:r>
              <a:rPr lang="it-IT" sz="1150" i="1" spc="15" dirty="0" err="1">
                <a:solidFill>
                  <a:srgbClr val="000000"/>
                </a:solidFill>
                <a:latin typeface="Arial Narrow" panose="02020603050405020304" pitchFamily="2"/>
              </a:rPr>
              <a:t>Anthropocène</a:t>
            </a:r>
            <a:r>
              <a:rPr lang="it-IT" sz="1150" i="1" spc="15" dirty="0">
                <a:solidFill>
                  <a:srgbClr val="000000"/>
                </a:solidFill>
                <a:latin typeface="Arial Narrow" panose="02020603050405020304" pitchFamily="2"/>
              </a:rPr>
              <a:t> Seuil</a:t>
            </a:r>
            <a:r>
              <a:rPr lang="it-IT" sz="1050" spc="15" dirty="0">
                <a:solidFill>
                  <a:srgbClr val="000000"/>
                </a:solidFill>
                <a:latin typeface="Tahoma" panose="02020603050405020304" pitchFamily="2"/>
              </a:rPr>
              <a:t>. </a:t>
            </a:r>
          </a:p>
          <a:p>
            <a:pPr marL="91440" marR="457200" indent="91440" algn="l">
              <a:lnSpc>
                <a:spcPts val="1300"/>
              </a:lnSpc>
              <a:spcBef>
                <a:spcPts val="1115"/>
              </a:spcBef>
              <a:spcAft>
                <a:spcPts val="0"/>
              </a:spcAft>
              <a:buFont typeface="Symbol"/>
              <a:buChar char="·"/>
            </a:pPr>
            <a:r>
              <a:rPr lang="it-IT" sz="1050" spc="0" dirty="0" err="1">
                <a:solidFill>
                  <a:srgbClr val="000000"/>
                </a:solidFill>
                <a:latin typeface="Tahoma" panose="02020603050405020304" pitchFamily="2"/>
              </a:rPr>
              <a:t>Hawken</a:t>
            </a:r>
            <a:r>
              <a:rPr lang="it-IT" sz="1050" spc="0" dirty="0">
                <a:solidFill>
                  <a:srgbClr val="000000"/>
                </a:solidFill>
                <a:latin typeface="Tahoma" panose="02020603050405020304" pitchFamily="2"/>
              </a:rPr>
              <a:t>, P.: 2017, “</a:t>
            </a:r>
            <a:r>
              <a:rPr lang="it-IT" sz="1050" spc="0" dirty="0" err="1">
                <a:solidFill>
                  <a:srgbClr val="000000"/>
                </a:solidFill>
                <a:latin typeface="Tahoma" panose="02020603050405020304" pitchFamily="2"/>
              </a:rPr>
              <a:t>Drawdown</a:t>
            </a:r>
            <a:r>
              <a:rPr lang="it-IT" sz="1050" spc="0" dirty="0">
                <a:solidFill>
                  <a:srgbClr val="000000"/>
                </a:solidFill>
                <a:latin typeface="Tahoma" panose="02020603050405020304" pitchFamily="2"/>
              </a:rPr>
              <a:t>: the </a:t>
            </a:r>
            <a:r>
              <a:rPr lang="it-IT" sz="1050" spc="0" dirty="0" err="1">
                <a:solidFill>
                  <a:srgbClr val="000000"/>
                </a:solidFill>
                <a:latin typeface="Tahoma" panose="02020603050405020304" pitchFamily="2"/>
              </a:rPr>
              <a:t>most</a:t>
            </a:r>
            <a:r>
              <a:rPr lang="it-IT" sz="1050" spc="0" dirty="0">
                <a:solidFill>
                  <a:srgbClr val="000000"/>
                </a:solidFill>
                <a:latin typeface="Tahoma" panose="02020603050405020304" pitchFamily="2"/>
              </a:rPr>
              <a:t> </a:t>
            </a:r>
            <a:r>
              <a:rPr lang="it-IT" sz="1050" spc="0" dirty="0" err="1">
                <a:solidFill>
                  <a:srgbClr val="000000"/>
                </a:solidFill>
                <a:latin typeface="Tahoma" panose="02020603050405020304" pitchFamily="2"/>
              </a:rPr>
              <a:t>comprehensive</a:t>
            </a:r>
            <a:r>
              <a:rPr lang="it-IT" sz="1050" spc="0" dirty="0">
                <a:solidFill>
                  <a:srgbClr val="000000"/>
                </a:solidFill>
                <a:latin typeface="Tahoma" panose="02020603050405020304" pitchFamily="2"/>
              </a:rPr>
              <a:t> plan </a:t>
            </a:r>
            <a:r>
              <a:rPr lang="it-IT" sz="1050" spc="0" dirty="0" err="1">
                <a:solidFill>
                  <a:srgbClr val="000000"/>
                </a:solidFill>
                <a:latin typeface="Tahoma" panose="02020603050405020304" pitchFamily="2"/>
              </a:rPr>
              <a:t>ever</a:t>
            </a:r>
            <a:r>
              <a:rPr lang="it-IT" sz="1050" spc="0" dirty="0">
                <a:solidFill>
                  <a:srgbClr val="000000"/>
                </a:solidFill>
                <a:latin typeface="Tahoma" panose="02020603050405020304" pitchFamily="2"/>
              </a:rPr>
              <a:t> </a:t>
            </a:r>
            <a:r>
              <a:rPr lang="it-IT" sz="1050" spc="0" dirty="0" err="1">
                <a:solidFill>
                  <a:srgbClr val="000000"/>
                </a:solidFill>
                <a:latin typeface="Tahoma" panose="02020603050405020304" pitchFamily="2"/>
              </a:rPr>
              <a:t>proposed</a:t>
            </a:r>
            <a:r>
              <a:rPr lang="it-IT" sz="1050" spc="0" dirty="0">
                <a:solidFill>
                  <a:srgbClr val="000000"/>
                </a:solidFill>
                <a:latin typeface="Tahoma" panose="02020603050405020304" pitchFamily="2"/>
              </a:rPr>
              <a:t> to reverse global warming”, ed. by Paul </a:t>
            </a:r>
            <a:r>
              <a:rPr lang="it-IT" sz="1050" spc="0" dirty="0" err="1">
                <a:solidFill>
                  <a:srgbClr val="000000"/>
                </a:solidFill>
                <a:latin typeface="Tahoma" panose="02020603050405020304" pitchFamily="2"/>
              </a:rPr>
              <a:t>Hawken</a:t>
            </a:r>
            <a:r>
              <a:rPr lang="it-IT" sz="1050" spc="0" dirty="0">
                <a:solidFill>
                  <a:srgbClr val="000000"/>
                </a:solidFill>
                <a:latin typeface="Tahoma" panose="02020603050405020304" pitchFamily="2"/>
              </a:rPr>
              <a:t>. </a:t>
            </a:r>
          </a:p>
          <a:p>
            <a:pPr marL="91440" marR="0" indent="91440" algn="l">
              <a:lnSpc>
                <a:spcPts val="1400"/>
              </a:lnSpc>
              <a:spcBef>
                <a:spcPts val="1075"/>
              </a:spcBef>
              <a:spcAft>
                <a:spcPts val="0"/>
              </a:spcAft>
              <a:buFont typeface="Symbol"/>
              <a:buChar char="·"/>
            </a:pPr>
            <a:r>
              <a:rPr lang="it-IT" sz="1050" spc="15" dirty="0">
                <a:solidFill>
                  <a:srgbClr val="000000"/>
                </a:solidFill>
                <a:latin typeface="Tahoma" panose="02020603050405020304" pitchFamily="2"/>
              </a:rPr>
              <a:t>Klein, N.: 2014, “</a:t>
            </a:r>
            <a:r>
              <a:rPr lang="it-IT" sz="1050" spc="15" dirty="0" err="1">
                <a:solidFill>
                  <a:srgbClr val="000000"/>
                </a:solidFill>
                <a:latin typeface="Tahoma" panose="02020603050405020304" pitchFamily="2"/>
              </a:rPr>
              <a:t>This</a:t>
            </a:r>
            <a:r>
              <a:rPr lang="it-IT" sz="1050" spc="15" dirty="0">
                <a:solidFill>
                  <a:srgbClr val="000000"/>
                </a:solidFill>
                <a:latin typeface="Tahoma" panose="02020603050405020304" pitchFamily="2"/>
              </a:rPr>
              <a:t> </a:t>
            </a:r>
            <a:r>
              <a:rPr lang="it-IT" sz="1050" spc="15" dirty="0" err="1">
                <a:solidFill>
                  <a:srgbClr val="000000"/>
                </a:solidFill>
                <a:latin typeface="Tahoma" panose="02020603050405020304" pitchFamily="2"/>
              </a:rPr>
              <a:t>Changes</a:t>
            </a:r>
            <a:r>
              <a:rPr lang="it-IT" sz="1050" spc="15" dirty="0">
                <a:solidFill>
                  <a:srgbClr val="000000"/>
                </a:solidFill>
                <a:latin typeface="Tahoma" panose="02020603050405020304" pitchFamily="2"/>
              </a:rPr>
              <a:t> </a:t>
            </a:r>
            <a:r>
              <a:rPr lang="it-IT" sz="1050" spc="15" dirty="0" err="1">
                <a:solidFill>
                  <a:srgbClr val="000000"/>
                </a:solidFill>
                <a:latin typeface="Tahoma" panose="02020603050405020304" pitchFamily="2"/>
              </a:rPr>
              <a:t>Everything</a:t>
            </a:r>
            <a:r>
              <a:rPr lang="it-IT" sz="1050" spc="15" dirty="0">
                <a:solidFill>
                  <a:srgbClr val="000000"/>
                </a:solidFill>
                <a:latin typeface="Tahoma" panose="02020603050405020304" pitchFamily="2"/>
              </a:rPr>
              <a:t>: </a:t>
            </a:r>
            <a:r>
              <a:rPr lang="it-IT" sz="1050" spc="15" dirty="0" err="1">
                <a:solidFill>
                  <a:srgbClr val="000000"/>
                </a:solidFill>
                <a:latin typeface="Tahoma" panose="02020603050405020304" pitchFamily="2"/>
              </a:rPr>
              <a:t>Capitalism</a:t>
            </a:r>
            <a:r>
              <a:rPr lang="it-IT" sz="1050" spc="15" dirty="0">
                <a:solidFill>
                  <a:srgbClr val="000000"/>
                </a:solidFill>
                <a:latin typeface="Tahoma" panose="02020603050405020304" pitchFamily="2"/>
              </a:rPr>
              <a:t> vs the Climate”, </a:t>
            </a:r>
            <a:r>
              <a:rPr lang="it-IT" sz="1150" i="1" spc="15" dirty="0">
                <a:solidFill>
                  <a:srgbClr val="000000"/>
                </a:solidFill>
                <a:latin typeface="Arial Narrow" panose="02020603050405020304" pitchFamily="2"/>
              </a:rPr>
              <a:t>Simon and </a:t>
            </a:r>
            <a:r>
              <a:rPr lang="it-IT" sz="1150" i="1" spc="15" dirty="0" err="1">
                <a:solidFill>
                  <a:srgbClr val="000000"/>
                </a:solidFill>
                <a:latin typeface="Arial Narrow" panose="02020603050405020304" pitchFamily="2"/>
              </a:rPr>
              <a:t>Shuste</a:t>
            </a:r>
            <a:r>
              <a:rPr lang="it-IT" sz="1050" spc="15" dirty="0" err="1">
                <a:solidFill>
                  <a:srgbClr val="000000"/>
                </a:solidFill>
                <a:latin typeface="Tahoma" panose="02020603050405020304" pitchFamily="2"/>
              </a:rPr>
              <a:t>r</a:t>
            </a:r>
            <a:r>
              <a:rPr lang="it-IT" sz="1050" spc="15" dirty="0">
                <a:solidFill>
                  <a:srgbClr val="000000"/>
                </a:solidFill>
                <a:latin typeface="Tahoma" panose="02020603050405020304" pitchFamily="2"/>
              </a:rPr>
              <a:t>. </a:t>
            </a:r>
          </a:p>
          <a:p>
            <a:pPr marL="91440" marR="0" indent="91440" algn="l">
              <a:lnSpc>
                <a:spcPts val="1400"/>
              </a:lnSpc>
              <a:spcBef>
                <a:spcPts val="1040"/>
              </a:spcBef>
              <a:spcAft>
                <a:spcPts val="0"/>
              </a:spcAft>
              <a:buFont typeface="Symbol"/>
              <a:buChar char="·"/>
            </a:pPr>
            <a:r>
              <a:rPr lang="it-IT" sz="1050" spc="20" dirty="0" err="1">
                <a:solidFill>
                  <a:srgbClr val="000000"/>
                </a:solidFill>
                <a:latin typeface="Tahoma" panose="02020603050405020304" pitchFamily="2"/>
              </a:rPr>
              <a:t>Kolbert</a:t>
            </a:r>
            <a:r>
              <a:rPr lang="it-IT" sz="1050" spc="20" dirty="0">
                <a:solidFill>
                  <a:srgbClr val="000000"/>
                </a:solidFill>
                <a:latin typeface="Tahoma" panose="02020603050405020304" pitchFamily="2"/>
              </a:rPr>
              <a:t>, E.: 2014, “The 6th </a:t>
            </a:r>
            <a:r>
              <a:rPr lang="it-IT" sz="1050" spc="20" dirty="0" err="1">
                <a:solidFill>
                  <a:srgbClr val="000000"/>
                </a:solidFill>
                <a:latin typeface="Tahoma" panose="02020603050405020304" pitchFamily="2"/>
              </a:rPr>
              <a:t>extinction</a:t>
            </a:r>
            <a:r>
              <a:rPr lang="it-IT" sz="1050" spc="20" dirty="0">
                <a:solidFill>
                  <a:srgbClr val="000000"/>
                </a:solidFill>
                <a:latin typeface="Tahoma" panose="02020603050405020304" pitchFamily="2"/>
              </a:rPr>
              <a:t>”, </a:t>
            </a:r>
            <a:r>
              <a:rPr lang="it-IT" sz="1150" i="1" spc="20" dirty="0">
                <a:solidFill>
                  <a:srgbClr val="000000"/>
                </a:solidFill>
                <a:latin typeface="Arial Narrow" panose="02020603050405020304" pitchFamily="2"/>
              </a:rPr>
              <a:t>Henry Holt and Company</a:t>
            </a:r>
            <a:r>
              <a:rPr lang="it-IT" sz="1050" spc="20" dirty="0">
                <a:solidFill>
                  <a:srgbClr val="000000"/>
                </a:solidFill>
                <a:latin typeface="Tahoma" panose="02020603050405020304" pitchFamily="2"/>
              </a:rPr>
              <a:t>. </a:t>
            </a:r>
          </a:p>
          <a:p>
            <a:pPr marL="91440" marR="457200" indent="91440" algn="l">
              <a:lnSpc>
                <a:spcPts val="1300"/>
              </a:lnSpc>
              <a:spcBef>
                <a:spcPts val="1115"/>
              </a:spcBef>
              <a:spcAft>
                <a:spcPts val="0"/>
              </a:spcAft>
              <a:buFont typeface="Symbol"/>
              <a:buChar char="·"/>
            </a:pPr>
            <a:r>
              <a:rPr lang="it-IT" sz="1050" spc="0" dirty="0">
                <a:solidFill>
                  <a:srgbClr val="000000"/>
                </a:solidFill>
                <a:latin typeface="Tahoma" panose="02020603050405020304" pitchFamily="2"/>
              </a:rPr>
              <a:t>UNESCO, 2010, “Climate </a:t>
            </a:r>
            <a:r>
              <a:rPr lang="it-IT" sz="1050" spc="0" dirty="0" err="1">
                <a:solidFill>
                  <a:srgbClr val="000000"/>
                </a:solidFill>
                <a:latin typeface="Tahoma" panose="02020603050405020304" pitchFamily="2"/>
              </a:rPr>
              <a:t>change</a:t>
            </a:r>
            <a:r>
              <a:rPr lang="it-IT" sz="1050" spc="0" dirty="0">
                <a:solidFill>
                  <a:srgbClr val="000000"/>
                </a:solidFill>
                <a:latin typeface="Tahoma" panose="02020603050405020304" pitchFamily="2"/>
              </a:rPr>
              <a:t> </a:t>
            </a:r>
            <a:r>
              <a:rPr lang="it-IT" sz="1050" spc="0" dirty="0" err="1">
                <a:solidFill>
                  <a:srgbClr val="000000"/>
                </a:solidFill>
                <a:latin typeface="Tahoma" panose="02020603050405020304" pitchFamily="2"/>
              </a:rPr>
              <a:t>education</a:t>
            </a:r>
            <a:r>
              <a:rPr lang="it-IT" sz="1050" spc="0" dirty="0">
                <a:solidFill>
                  <a:srgbClr val="000000"/>
                </a:solidFill>
                <a:latin typeface="Tahoma" panose="02020603050405020304" pitchFamily="2"/>
              </a:rPr>
              <a:t> for </a:t>
            </a:r>
            <a:r>
              <a:rPr lang="it-IT" sz="1050" spc="0" dirty="0" err="1">
                <a:solidFill>
                  <a:srgbClr val="000000"/>
                </a:solidFill>
                <a:latin typeface="Tahoma" panose="02020603050405020304" pitchFamily="2"/>
              </a:rPr>
              <a:t>sustainable</a:t>
            </a:r>
            <a:r>
              <a:rPr lang="it-IT" sz="1050" spc="0" dirty="0">
                <a:solidFill>
                  <a:srgbClr val="000000"/>
                </a:solidFill>
                <a:latin typeface="Tahoma" panose="02020603050405020304" pitchFamily="2"/>
              </a:rPr>
              <a:t> </a:t>
            </a:r>
            <a:r>
              <a:rPr lang="it-IT" sz="1050" spc="0" dirty="0" err="1">
                <a:solidFill>
                  <a:srgbClr val="000000"/>
                </a:solidFill>
                <a:latin typeface="Tahoma" panose="02020603050405020304" pitchFamily="2"/>
              </a:rPr>
              <a:t>development</a:t>
            </a:r>
            <a:r>
              <a:rPr lang="it-IT" sz="1050" spc="0" dirty="0">
                <a:solidFill>
                  <a:srgbClr val="000000"/>
                </a:solidFill>
                <a:latin typeface="Tahoma" panose="02020603050405020304" pitchFamily="2"/>
              </a:rPr>
              <a:t>: the UNESCO climate </a:t>
            </a:r>
            <a:r>
              <a:rPr lang="it-IT" sz="1050" spc="0" dirty="0" err="1">
                <a:solidFill>
                  <a:srgbClr val="000000"/>
                </a:solidFill>
                <a:latin typeface="Tahoma" panose="02020603050405020304" pitchFamily="2"/>
              </a:rPr>
              <a:t>change</a:t>
            </a:r>
            <a:r>
              <a:rPr lang="it-IT" sz="1050" spc="0" dirty="0">
                <a:solidFill>
                  <a:srgbClr val="000000"/>
                </a:solidFill>
                <a:latin typeface="Tahoma" panose="02020603050405020304" pitchFamily="2"/>
              </a:rPr>
              <a:t> </a:t>
            </a:r>
            <a:r>
              <a:rPr lang="it-IT" sz="1050" spc="0" dirty="0" err="1">
                <a:solidFill>
                  <a:srgbClr val="000000"/>
                </a:solidFill>
                <a:latin typeface="Tahoma" panose="02020603050405020304" pitchFamily="2"/>
              </a:rPr>
              <a:t>initiative</a:t>
            </a:r>
            <a:r>
              <a:rPr lang="it-IT" sz="1050" spc="0" dirty="0">
                <a:solidFill>
                  <a:srgbClr val="000000"/>
                </a:solidFill>
                <a:latin typeface="Tahoma" panose="02020603050405020304" pitchFamily="2"/>
              </a:rPr>
              <a:t>”. </a:t>
            </a:r>
          </a:p>
          <a:p>
            <a:pPr marL="0" marR="0" indent="0" algn="l">
              <a:lnSpc>
                <a:spcPts val="2000"/>
              </a:lnSpc>
              <a:spcBef>
                <a:spcPts val="2780"/>
              </a:spcBef>
              <a:spcAft>
                <a:spcPts val="0"/>
              </a:spcAft>
            </a:pPr>
            <a:r>
              <a:rPr lang="it-IT" sz="1650" b="1" spc="25" dirty="0">
                <a:solidFill>
                  <a:srgbClr val="00ADB6"/>
                </a:solidFill>
                <a:latin typeface="Tahoma" panose="02020603050405020304" pitchFamily="2"/>
              </a:rPr>
              <a:t>...e consulta</a:t>
            </a:r>
          </a:p>
          <a:p>
            <a:pPr marL="91440" marR="0" indent="91440" algn="l">
              <a:lnSpc>
                <a:spcPts val="1300"/>
              </a:lnSpc>
              <a:spcBef>
                <a:spcPts val="1075"/>
              </a:spcBef>
              <a:spcAft>
                <a:spcPts val="0"/>
              </a:spcAft>
              <a:buFont typeface="Symbol"/>
              <a:buChar char="·"/>
            </a:pPr>
            <a:r>
              <a:rPr lang="it-IT" sz="1050" spc="0" dirty="0">
                <a:solidFill>
                  <a:srgbClr val="000000"/>
                </a:solidFill>
                <a:latin typeface="Tahoma" panose="02020603050405020304" pitchFamily="2"/>
              </a:rPr>
              <a:t>Global warming in </a:t>
            </a:r>
            <a:r>
              <a:rPr lang="it-IT" sz="1050" spc="0" dirty="0" err="1">
                <a:solidFill>
                  <a:srgbClr val="000000"/>
                </a:solidFill>
                <a:latin typeface="Tahoma" panose="02020603050405020304" pitchFamily="2"/>
              </a:rPr>
              <a:t>ten</a:t>
            </a:r>
            <a:r>
              <a:rPr lang="it-IT" sz="1050" spc="0" dirty="0">
                <a:solidFill>
                  <a:srgbClr val="000000"/>
                </a:solidFill>
                <a:latin typeface="Tahoma" panose="02020603050405020304" pitchFamily="2"/>
              </a:rPr>
              <a:t> minutes by Al Gore </a:t>
            </a:r>
            <a:br>
              <a:rPr dirty="0"/>
            </a:br>
            <a:r>
              <a:rPr lang="it-IT" sz="1050" u="sng" spc="0" dirty="0">
                <a:solidFill>
                  <a:srgbClr val="0000FF"/>
                </a:solidFill>
                <a:latin typeface="Tahoma" panose="02020603050405020304" pitchFamily="2"/>
              </a:rPr>
              <a:t>https://www.youtube.com/watch?v=Jxi-OlkmxZ4</a:t>
            </a:r>
          </a:p>
          <a:p>
            <a:pPr marL="91440" marR="0" indent="91440" algn="l">
              <a:lnSpc>
                <a:spcPts val="1300"/>
              </a:lnSpc>
              <a:spcBef>
                <a:spcPts val="1115"/>
              </a:spcBef>
              <a:spcAft>
                <a:spcPts val="0"/>
              </a:spcAft>
              <a:buFont typeface="Symbol"/>
              <a:buChar char="·"/>
            </a:pPr>
            <a:r>
              <a:rPr lang="it-IT" sz="1050" spc="30" dirty="0">
                <a:solidFill>
                  <a:srgbClr val="000000"/>
                </a:solidFill>
                <a:latin typeface="Tahoma" panose="02020603050405020304" pitchFamily="2"/>
              </a:rPr>
              <a:t>Greta </a:t>
            </a:r>
            <a:r>
              <a:rPr lang="it-IT" sz="1050" spc="30" dirty="0" err="1">
                <a:solidFill>
                  <a:srgbClr val="000000"/>
                </a:solidFill>
                <a:latin typeface="Tahoma" panose="02020603050405020304" pitchFamily="2"/>
              </a:rPr>
              <a:t>Thunberg</a:t>
            </a:r>
            <a:r>
              <a:rPr lang="it-IT" sz="1050" spc="30" dirty="0">
                <a:solidFill>
                  <a:srgbClr val="000000"/>
                </a:solidFill>
                <a:latin typeface="Tahoma" panose="02020603050405020304" pitchFamily="2"/>
              </a:rPr>
              <a:t> speech </a:t>
            </a:r>
            <a:r>
              <a:rPr lang="it-IT" sz="1050" spc="30" dirty="0" err="1">
                <a:solidFill>
                  <a:srgbClr val="000000"/>
                </a:solidFill>
                <a:latin typeface="Tahoma" panose="02020603050405020304" pitchFamily="2"/>
              </a:rPr>
              <a:t>at</a:t>
            </a:r>
            <a:r>
              <a:rPr lang="it-IT" sz="1050" spc="30" dirty="0">
                <a:solidFill>
                  <a:srgbClr val="000000"/>
                </a:solidFill>
                <a:latin typeface="Tahoma" panose="02020603050405020304" pitchFamily="2"/>
              </a:rPr>
              <a:t> the COP24 </a:t>
            </a:r>
          </a:p>
          <a:p>
            <a:pPr marL="91440" marR="0" indent="0" algn="l">
              <a:lnSpc>
                <a:spcPts val="1300"/>
              </a:lnSpc>
              <a:spcBef>
                <a:spcPts val="0"/>
              </a:spcBef>
              <a:spcAft>
                <a:spcPts val="0"/>
              </a:spcAft>
            </a:pPr>
            <a:r>
              <a:rPr lang="it-IT" sz="1050" u="sng" spc="15" dirty="0">
                <a:solidFill>
                  <a:srgbClr val="0000FF"/>
                </a:solidFill>
                <a:latin typeface="Tahoma" panose="02020603050405020304" pitchFamily="2"/>
              </a:rPr>
              <a:t>https://www.youtube.com/watch?v=VFkQSGyeCWg</a:t>
            </a:r>
            <a:r>
              <a:rPr lang="it-IT" sz="100" spc="15" dirty="0">
                <a:solidFill>
                  <a:srgbClr val="00ADEF"/>
                </a:solidFill>
                <a:latin typeface="Tahoma" panose="02020603050405020304" pitchFamily="2"/>
              </a:rPr>
              <a:t> </a:t>
            </a:r>
          </a:p>
          <a:p>
            <a:pPr marL="91440" marR="0" indent="91440" algn="l">
              <a:lnSpc>
                <a:spcPts val="1300"/>
              </a:lnSpc>
              <a:spcBef>
                <a:spcPts val="1130"/>
              </a:spcBef>
              <a:spcAft>
                <a:spcPts val="0"/>
              </a:spcAft>
              <a:buFont typeface="Symbol"/>
              <a:buChar char="·"/>
            </a:pPr>
            <a:r>
              <a:rPr lang="it-IT" sz="1050" spc="0" dirty="0">
                <a:solidFill>
                  <a:srgbClr val="000000"/>
                </a:solidFill>
                <a:latin typeface="Tahoma" panose="02020603050405020304" pitchFamily="2"/>
              </a:rPr>
              <a:t>The </a:t>
            </a:r>
            <a:r>
              <a:rPr lang="it-IT" sz="1050" spc="0" dirty="0" err="1">
                <a:solidFill>
                  <a:srgbClr val="000000"/>
                </a:solidFill>
                <a:latin typeface="Tahoma" panose="02020603050405020304" pitchFamily="2"/>
              </a:rPr>
              <a:t>Apocalypse</a:t>
            </a:r>
            <a:r>
              <a:rPr lang="it-IT" sz="1050" spc="0" dirty="0">
                <a:solidFill>
                  <a:srgbClr val="000000"/>
                </a:solidFill>
                <a:latin typeface="Tahoma" panose="02020603050405020304" pitchFamily="2"/>
              </a:rPr>
              <a:t> by Natalie Wynn, </a:t>
            </a:r>
            <a:r>
              <a:rPr lang="it-IT" sz="1050" spc="0" dirty="0" err="1">
                <a:solidFill>
                  <a:srgbClr val="000000"/>
                </a:solidFill>
                <a:latin typeface="Tahoma" panose="02020603050405020304" pitchFamily="2"/>
              </a:rPr>
              <a:t>Contrapoints</a:t>
            </a:r>
            <a:r>
              <a:rPr lang="it-IT" sz="1050" spc="0" dirty="0">
                <a:solidFill>
                  <a:srgbClr val="000000"/>
                </a:solidFill>
                <a:latin typeface="Tahoma" panose="02020603050405020304" pitchFamily="2"/>
              </a:rPr>
              <a:t> </a:t>
            </a:r>
            <a:br>
              <a:rPr dirty="0"/>
            </a:br>
            <a:r>
              <a:rPr lang="it-IT" sz="1050" u="sng" spc="0" dirty="0">
                <a:solidFill>
                  <a:srgbClr val="0000FF"/>
                </a:solidFill>
                <a:latin typeface="Tahoma" panose="02020603050405020304" pitchFamily="2"/>
              </a:rPr>
              <a:t>https://www.youtube.com/watch?v=S6GodWn4XMM&amp;t=442s</a:t>
            </a:r>
          </a:p>
          <a:p>
            <a:pPr marL="91440" marR="0" indent="91440" algn="l">
              <a:lnSpc>
                <a:spcPts val="1300"/>
              </a:lnSpc>
              <a:spcBef>
                <a:spcPts val="1135"/>
              </a:spcBef>
              <a:spcAft>
                <a:spcPts val="0"/>
              </a:spcAft>
              <a:buFont typeface="Symbol"/>
              <a:buChar char="·"/>
            </a:pPr>
            <a:r>
              <a:rPr lang="it-IT" sz="1050" spc="20" dirty="0" err="1">
                <a:solidFill>
                  <a:srgbClr val="000000"/>
                </a:solidFill>
                <a:latin typeface="Tahoma" panose="02020603050405020304" pitchFamily="2"/>
              </a:rPr>
              <a:t>Eight</a:t>
            </a:r>
            <a:r>
              <a:rPr lang="it-IT" sz="1050" spc="20" dirty="0">
                <a:solidFill>
                  <a:srgbClr val="000000"/>
                </a:solidFill>
                <a:latin typeface="Tahoma" panose="02020603050405020304" pitchFamily="2"/>
              </a:rPr>
              <a:t> </a:t>
            </a:r>
            <a:r>
              <a:rPr lang="it-IT" sz="1050" spc="20" dirty="0" err="1">
                <a:solidFill>
                  <a:srgbClr val="000000"/>
                </a:solidFill>
                <a:latin typeface="Tahoma" panose="02020603050405020304" pitchFamily="2"/>
              </a:rPr>
              <a:t>documentaries</a:t>
            </a:r>
            <a:r>
              <a:rPr lang="it-IT" sz="1050" spc="20" dirty="0">
                <a:solidFill>
                  <a:srgbClr val="000000"/>
                </a:solidFill>
                <a:latin typeface="Tahoma" panose="02020603050405020304" pitchFamily="2"/>
              </a:rPr>
              <a:t> </a:t>
            </a:r>
            <a:r>
              <a:rPr lang="it-IT" sz="1050" spc="20" dirty="0" err="1">
                <a:solidFill>
                  <a:srgbClr val="000000"/>
                </a:solidFill>
                <a:latin typeface="Tahoma" panose="02020603050405020304" pitchFamily="2"/>
              </a:rPr>
              <a:t>that</a:t>
            </a:r>
            <a:r>
              <a:rPr lang="it-IT" sz="1050" spc="20" dirty="0">
                <a:solidFill>
                  <a:srgbClr val="000000"/>
                </a:solidFill>
                <a:latin typeface="Tahoma" panose="02020603050405020304" pitchFamily="2"/>
              </a:rPr>
              <a:t> make </a:t>
            </a:r>
            <a:r>
              <a:rPr lang="it-IT" sz="1050" spc="20" dirty="0" err="1">
                <a:solidFill>
                  <a:srgbClr val="000000"/>
                </a:solidFill>
                <a:latin typeface="Tahoma" panose="02020603050405020304" pitchFamily="2"/>
              </a:rPr>
              <a:t>you</a:t>
            </a:r>
            <a:r>
              <a:rPr lang="it-IT" sz="1050" spc="20" dirty="0">
                <a:solidFill>
                  <a:srgbClr val="000000"/>
                </a:solidFill>
                <a:latin typeface="Tahoma" panose="02020603050405020304" pitchFamily="2"/>
              </a:rPr>
              <a:t> </a:t>
            </a:r>
            <a:r>
              <a:rPr lang="it-IT" sz="1050" spc="20" dirty="0" err="1">
                <a:solidFill>
                  <a:srgbClr val="000000"/>
                </a:solidFill>
                <a:latin typeface="Tahoma" panose="02020603050405020304" pitchFamily="2"/>
              </a:rPr>
              <a:t>want</a:t>
            </a:r>
            <a:r>
              <a:rPr lang="it-IT" sz="1050" spc="20" dirty="0">
                <a:solidFill>
                  <a:srgbClr val="000000"/>
                </a:solidFill>
                <a:latin typeface="Tahoma" panose="02020603050405020304" pitchFamily="2"/>
              </a:rPr>
              <a:t> to </a:t>
            </a:r>
            <a:r>
              <a:rPr lang="it-IT" sz="1050" spc="20" dirty="0" err="1">
                <a:solidFill>
                  <a:srgbClr val="000000"/>
                </a:solidFill>
                <a:latin typeface="Tahoma" panose="02020603050405020304" pitchFamily="2"/>
              </a:rPr>
              <a:t>fight</a:t>
            </a:r>
            <a:r>
              <a:rPr lang="it-IT" sz="1050" spc="20" dirty="0">
                <a:solidFill>
                  <a:srgbClr val="000000"/>
                </a:solidFill>
                <a:latin typeface="Tahoma" panose="02020603050405020304" pitchFamily="2"/>
              </a:rPr>
              <a:t> </a:t>
            </a:r>
            <a:r>
              <a:rPr lang="it-IT" sz="1050" spc="20" dirty="0" err="1">
                <a:solidFill>
                  <a:srgbClr val="000000"/>
                </a:solidFill>
                <a:latin typeface="Tahoma" panose="02020603050405020304" pitchFamily="2"/>
              </a:rPr>
              <a:t>against</a:t>
            </a:r>
            <a:r>
              <a:rPr lang="it-IT" sz="1050" spc="20" dirty="0">
                <a:solidFill>
                  <a:srgbClr val="000000"/>
                </a:solidFill>
                <a:latin typeface="Tahoma" panose="02020603050405020304" pitchFamily="2"/>
              </a:rPr>
              <a:t> climate </a:t>
            </a:r>
            <a:r>
              <a:rPr lang="it-IT" sz="1050" spc="20" dirty="0" err="1">
                <a:solidFill>
                  <a:srgbClr val="000000"/>
                </a:solidFill>
                <a:latin typeface="Tahoma" panose="02020603050405020304" pitchFamily="2"/>
              </a:rPr>
              <a:t>change</a:t>
            </a:r>
            <a:r>
              <a:rPr lang="it-IT" sz="1050" spc="20" dirty="0">
                <a:solidFill>
                  <a:srgbClr val="000000"/>
                </a:solidFill>
                <a:latin typeface="Tahoma" panose="02020603050405020304" pitchFamily="2"/>
              </a:rPr>
              <a:t> </a:t>
            </a:r>
          </a:p>
          <a:p>
            <a:pPr marL="91440" marR="91440" indent="0" algn="l">
              <a:lnSpc>
                <a:spcPts val="1300"/>
              </a:lnSpc>
              <a:spcBef>
                <a:spcPts val="0"/>
              </a:spcBef>
              <a:spcAft>
                <a:spcPts val="0"/>
              </a:spcAft>
            </a:pPr>
            <a:r>
              <a:rPr lang="it-IT" sz="1050" u="sng" spc="0" dirty="0">
                <a:solidFill>
                  <a:srgbClr val="0000FF"/>
                </a:solidFill>
                <a:latin typeface="Tahoma" panose="02020603050405020304" pitchFamily="2"/>
              </a:rPr>
              <a:t>https://makesense.org/article/8-documentaires-qui-donnent-envie-de-lutter-contre-le-changement-climatique/</a:t>
            </a:r>
            <a:r>
              <a:rPr lang="it-IT" sz="100" spc="0" dirty="0">
                <a:solidFill>
                  <a:srgbClr val="00ADEF"/>
                </a:solidFill>
                <a:latin typeface="Tahoma" panose="02020603050405020304" pitchFamily="2"/>
              </a:rPr>
              <a:t> </a:t>
            </a:r>
          </a:p>
          <a:p>
            <a:pPr marL="91440" marR="0" indent="91440" algn="l">
              <a:lnSpc>
                <a:spcPts val="1300"/>
              </a:lnSpc>
              <a:spcBef>
                <a:spcPts val="1130"/>
              </a:spcBef>
              <a:spcAft>
                <a:spcPts val="4650"/>
              </a:spcAft>
              <a:buFont typeface="Symbol"/>
              <a:buChar char="·"/>
            </a:pPr>
            <a:r>
              <a:rPr lang="it-IT" sz="1050" spc="0" dirty="0">
                <a:solidFill>
                  <a:srgbClr val="000000"/>
                </a:solidFill>
                <a:latin typeface="Tahoma" panose="02020603050405020304" pitchFamily="2"/>
              </a:rPr>
              <a:t>UNFCCC: High-</a:t>
            </a:r>
            <a:r>
              <a:rPr lang="it-IT" sz="1050" spc="0" dirty="0" err="1">
                <a:solidFill>
                  <a:srgbClr val="000000"/>
                </a:solidFill>
                <a:latin typeface="Tahoma" panose="02020603050405020304" pitchFamily="2"/>
              </a:rPr>
              <a:t>level</a:t>
            </a:r>
            <a:r>
              <a:rPr lang="it-IT" sz="1050" spc="0" dirty="0">
                <a:solidFill>
                  <a:srgbClr val="000000"/>
                </a:solidFill>
                <a:latin typeface="Tahoma" panose="02020603050405020304" pitchFamily="2"/>
              </a:rPr>
              <a:t> Event: </a:t>
            </a:r>
            <a:r>
              <a:rPr lang="it-IT" sz="1050" spc="0" dirty="0" err="1">
                <a:solidFill>
                  <a:srgbClr val="000000"/>
                </a:solidFill>
                <a:latin typeface="Tahoma" panose="02020603050405020304" pitchFamily="2"/>
              </a:rPr>
              <a:t>education</a:t>
            </a:r>
            <a:r>
              <a:rPr lang="it-IT" sz="1050" spc="0" dirty="0">
                <a:solidFill>
                  <a:srgbClr val="000000"/>
                </a:solidFill>
                <a:latin typeface="Tahoma" panose="02020603050405020304" pitchFamily="2"/>
              </a:rPr>
              <a:t> key driver to scale-up climate action </a:t>
            </a:r>
            <a:br>
              <a:rPr dirty="0"/>
            </a:br>
            <a:r>
              <a:rPr lang="it-IT" sz="1050" u="sng" spc="0" dirty="0">
                <a:solidFill>
                  <a:srgbClr val="0000FF"/>
                </a:solidFill>
                <a:latin typeface="Tahoma" panose="02020603050405020304" pitchFamily="2"/>
              </a:rPr>
              <a:t>https://www.youtube.com/watch?v=XDBK31J6GnQ</a:t>
            </a:r>
          </a:p>
        </p:txBody>
      </p:sp>
      <p:sp>
        <p:nvSpPr>
          <p:cNvPr id="4" name="Segnaposto testo 3"/>
          <p:cNvSpPr>
            <a:spLocks noGrp="1"/>
          </p:cNvSpPr>
          <p:nvPr>
            <p:ph type="body" idx="10"/>
          </p:nvPr>
        </p:nvSpPr>
        <p:spPr>
          <a:xfrm>
            <a:off x="6927850" y="6931025"/>
            <a:ext cx="475615" cy="631190"/>
          </a:xfrm>
          <a:prstGeom prst="rect">
            <a:avLst/>
          </a:prstGeom>
          <a:solidFill>
            <a:srgbClr val="1CB0A9"/>
          </a:solidFill>
          <a:ln w="0" cmpd="sng">
            <a:noFill/>
            <a:prstDash val="solid"/>
          </a:ln>
        </p:spPr>
        <p:txBody>
          <a:bodyPr vert="horz" lIns="0" tIns="20955" rIns="0" bIns="0" anchor="t"/>
          <a:lstStyle/>
          <a:p>
            <a:pPr marL="45720" marR="0" indent="0" algn="l">
              <a:lnSpc>
                <a:spcPts val="2000"/>
              </a:lnSpc>
              <a:spcAft>
                <a:spcPts val="2765"/>
              </a:spcAft>
            </a:pPr>
            <a:r>
              <a:rPr lang="it-IT" sz="1750" spc="180">
                <a:solidFill>
                  <a:srgbClr val="FFF9EA"/>
                </a:solidFill>
                <a:latin typeface="Arial" panose="02020603050405020304" pitchFamily="2"/>
              </a:rPr>
              <a:t>37 </a:t>
            </a:r>
          </a:p>
        </p:txBody>
      </p:sp>
      <p:sp>
        <p:nvSpPr>
          <p:cNvPr id="7" name="Segnaposto testo 6"/>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Immagine 2"/>
          <p:cNvPicPr/>
          <p:nvPr/>
        </p:nvPicPr>
        <p:blipFill>
          <a:blip r:embed="rId2"/>
          <a:stretch>
            <a:fillRect/>
          </a:stretch>
        </p:blipFill>
        <p:spPr>
          <a:xfrm>
            <a:off x="152400" y="73025"/>
            <a:ext cx="594360" cy="7489190"/>
          </a:xfrm>
          <a:prstGeom prst="rect">
            <a:avLst/>
          </a:prstGeom>
        </p:spPr>
      </p:pic>
      <p:sp>
        <p:nvSpPr>
          <p:cNvPr id="4" name="Segnaposto testo 3"/>
          <p:cNvSpPr>
            <a:spLocks noGrp="1"/>
          </p:cNvSpPr>
          <p:nvPr>
            <p:ph type="body" idx="10"/>
          </p:nvPr>
        </p:nvSpPr>
        <p:spPr>
          <a:xfrm>
            <a:off x="155575" y="6931025"/>
            <a:ext cx="475615" cy="631190"/>
          </a:xfrm>
          <a:prstGeom prst="rect">
            <a:avLst/>
          </a:prstGeom>
          <a:noFill/>
          <a:ln w="0" cmpd="sng">
            <a:noFill/>
            <a:prstDash val="solid"/>
          </a:ln>
        </p:spPr>
        <p:txBody>
          <a:bodyPr vert="horz" lIns="0" tIns="20320" rIns="0" bIns="0" anchor="t"/>
          <a:lstStyle/>
          <a:p>
            <a:pPr marL="137160" marR="0" indent="0" algn="l">
              <a:lnSpc>
                <a:spcPts val="2100"/>
              </a:lnSpc>
              <a:spcAft>
                <a:spcPts val="2750"/>
              </a:spcAft>
            </a:pPr>
            <a:r>
              <a:rPr lang="it-IT" sz="1800" spc="0">
                <a:solidFill>
                  <a:srgbClr val="FFFFFF"/>
                </a:solidFill>
                <a:latin typeface="Arial" panose="02020603050405020304" pitchFamily="2"/>
              </a:rPr>
              <a:t>2 </a:t>
            </a:r>
          </a:p>
        </p:txBody>
      </p:sp>
      <p:sp>
        <p:nvSpPr>
          <p:cNvPr id="5" name="Segnaposto testo 4"/>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6" name="Segnaposto testo 5"/>
          <p:cNvSpPr>
            <a:spLocks noGrp="1"/>
          </p:cNvSpPr>
          <p:nvPr>
            <p:ph type="body" idx="10"/>
          </p:nvPr>
        </p:nvSpPr>
        <p:spPr>
          <a:xfrm>
            <a:off x="940435" y="3045460"/>
            <a:ext cx="1968500" cy="4516755"/>
          </a:xfrm>
          <a:prstGeom prst="rect">
            <a:avLst/>
          </a:prstGeom>
          <a:noFill/>
          <a:ln w="0" cmpd="sng">
            <a:noFill/>
            <a:prstDash val="solid"/>
          </a:ln>
        </p:spPr>
        <p:txBody>
          <a:bodyPr vert="horz" lIns="0" tIns="6350" rIns="0" bIns="0" anchor="t"/>
          <a:lstStyle/>
          <a:p>
            <a:pPr marL="0" marR="0" indent="0" algn="l">
              <a:lnSpc>
                <a:spcPts val="1300"/>
              </a:lnSpc>
              <a:spcAft>
                <a:spcPts val="0"/>
              </a:spcAft>
            </a:pPr>
            <a:r>
              <a:rPr lang="it-IT" sz="1050" spc="30" dirty="0">
                <a:solidFill>
                  <a:srgbClr val="000000"/>
                </a:solidFill>
                <a:latin typeface="Tahoma" panose="02020603050405020304" pitchFamily="2"/>
              </a:rPr>
              <a:t> Non passa un mese senza un evento meteorologico estremo: cicloni, tempeste, siccità, ondate di calore e inondazioni sempre più frequenti e intensi dimostrano che si sta verificando un'interruzione su larga scala davanti ai nostri occhi. Secondo l'IPCC, la temperatura media del pianeta era di 1,0 ° C in più nel 2018 rispetto al 1880, anno in cui sono iniziati i record.</a:t>
            </a:r>
          </a:p>
          <a:p>
            <a:pPr marL="0" marR="0" indent="0" algn="l">
              <a:lnSpc>
                <a:spcPts val="1300"/>
              </a:lnSpc>
              <a:spcAft>
                <a:spcPts val="0"/>
              </a:spcAft>
            </a:pPr>
            <a:endParaRPr lang="it-IT" sz="1050" spc="30" dirty="0">
              <a:solidFill>
                <a:srgbClr val="000000"/>
              </a:solidFill>
              <a:latin typeface="Tahoma" panose="02020603050405020304" pitchFamily="2"/>
            </a:endParaRPr>
          </a:p>
          <a:p>
            <a:pPr marL="0" marR="0" indent="0" algn="l">
              <a:lnSpc>
                <a:spcPts val="1300"/>
              </a:lnSpc>
              <a:spcAft>
                <a:spcPts val="0"/>
              </a:spcAft>
            </a:pPr>
            <a:r>
              <a:rPr lang="it-IT" sz="1050" spc="30" dirty="0">
                <a:solidFill>
                  <a:srgbClr val="000000"/>
                </a:solidFill>
                <a:latin typeface="Tahoma" panose="02020603050405020304" pitchFamily="2"/>
              </a:rPr>
              <a:t>Ora è chiaro che l'era industriale ha profondamente modificato il clima del nostro pianeta. Che si tratti dell'aumento della temperatura dell'aria a terra e dello strato atmosferico inferiore, del contenuto di calore dell'oceano e del riscaldamento della superficie del mare, della riduzione della copertura di neve e ghiaccio.</a:t>
            </a:r>
          </a:p>
        </p:txBody>
      </p:sp>
      <p:sp>
        <p:nvSpPr>
          <p:cNvPr id="7" name="Segnaposto testo 6"/>
          <p:cNvSpPr>
            <a:spLocks noGrp="1"/>
          </p:cNvSpPr>
          <p:nvPr>
            <p:ph type="body" idx="10"/>
          </p:nvPr>
        </p:nvSpPr>
        <p:spPr>
          <a:xfrm>
            <a:off x="3102610" y="3045460"/>
            <a:ext cx="1968500" cy="4193540"/>
          </a:xfrm>
          <a:prstGeom prst="rect">
            <a:avLst/>
          </a:prstGeom>
          <a:noFill/>
          <a:ln w="0" cmpd="sng">
            <a:noFill/>
            <a:prstDash val="solid"/>
          </a:ln>
        </p:spPr>
        <p:txBody>
          <a:bodyPr vert="horz" lIns="0" tIns="6985" rIns="0" bIns="0" anchor="t"/>
          <a:lstStyle/>
          <a:p>
            <a:pPr marL="0" marR="0" indent="0" algn="l">
              <a:lnSpc>
                <a:spcPts val="1300"/>
              </a:lnSpc>
              <a:spcAft>
                <a:spcPts val="0"/>
              </a:spcAft>
            </a:pPr>
            <a:r>
              <a:rPr lang="it-IT" sz="1200" dirty="0">
                <a:solidFill>
                  <a:srgbClr val="000000"/>
                </a:solidFill>
                <a:latin typeface="Tahoma" panose="02020603050405020304" pitchFamily="2"/>
              </a:rPr>
              <a:t>È importante sottolineare che non tutte le regioni e i paesi del mondo sono interessati allo stesso modo. Ci sono disparità significative - e queste spesso </a:t>
            </a:r>
          </a:p>
          <a:p>
            <a:pPr marL="0" marR="0" indent="0" algn="l">
              <a:lnSpc>
                <a:spcPts val="1300"/>
              </a:lnSpc>
              <a:spcAft>
                <a:spcPts val="0"/>
              </a:spcAft>
            </a:pPr>
            <a:r>
              <a:rPr lang="it-IT" sz="1200" dirty="0">
                <a:solidFill>
                  <a:srgbClr val="000000"/>
                </a:solidFill>
                <a:latin typeface="Tahoma" panose="02020603050405020304" pitchFamily="2"/>
              </a:rPr>
              <a:t>riflettono l'attuale disparità di condivisione delle risorse: molti paesi a basso reddito stanno pagando il prezzo più alto per una caratteristica di questi cambiamenti. </a:t>
            </a:r>
          </a:p>
          <a:p>
            <a:pPr marL="0" marR="0" indent="0" algn="l">
              <a:lnSpc>
                <a:spcPts val="1300"/>
              </a:lnSpc>
              <a:spcAft>
                <a:spcPts val="0"/>
              </a:spcAft>
            </a:pPr>
            <a:r>
              <a:rPr lang="it-IT" sz="1200" dirty="0">
                <a:solidFill>
                  <a:srgbClr val="000000"/>
                </a:solidFill>
                <a:latin typeface="Tahoma" panose="02020603050405020304" pitchFamily="2"/>
              </a:rPr>
              <a:t>Inoltre, le regioni polari del globo hanno visto il loro aumento della temperatura di 2-4 °, mentre in altre latitudini l'aumento è apparso più moderato, almeno fino ad ora. </a:t>
            </a:r>
          </a:p>
        </p:txBody>
      </p:sp>
      <p:sp>
        <p:nvSpPr>
          <p:cNvPr id="8" name="Segnaposto testo 7"/>
          <p:cNvSpPr>
            <a:spLocks noGrp="1"/>
          </p:cNvSpPr>
          <p:nvPr>
            <p:ph type="body" idx="10"/>
          </p:nvPr>
        </p:nvSpPr>
        <p:spPr>
          <a:xfrm>
            <a:off x="5204652" y="3060641"/>
            <a:ext cx="1968500" cy="2347595"/>
          </a:xfrm>
          <a:prstGeom prst="rect">
            <a:avLst/>
          </a:prstGeom>
          <a:noFill/>
          <a:ln w="0" cmpd="sng">
            <a:noFill/>
            <a:prstDash val="solid"/>
          </a:ln>
        </p:spPr>
        <p:txBody>
          <a:bodyPr vert="horz" lIns="0" tIns="0" rIns="0" bIns="0" anchor="t"/>
          <a:lstStyle/>
          <a:p>
            <a:pPr marL="0" marR="0" indent="0" algn="l">
              <a:lnSpc>
                <a:spcPts val="1300"/>
              </a:lnSpc>
              <a:spcAft>
                <a:spcPts val="0"/>
              </a:spcAft>
            </a:pPr>
            <a:r>
              <a:rPr lang="it-IT" sz="1200" spc="20" dirty="0">
                <a:solidFill>
                  <a:srgbClr val="000000"/>
                </a:solidFill>
                <a:latin typeface="Tahoma" panose="02020603050405020304" pitchFamily="2"/>
              </a:rPr>
              <a:t>Le conseguenze non sono meno gravi, tuttavia, come vedremo più avanti è</a:t>
            </a:r>
          </a:p>
          <a:p>
            <a:pPr marL="0" marR="0" indent="0" algn="l">
              <a:lnSpc>
                <a:spcPts val="1300"/>
              </a:lnSpc>
              <a:spcAft>
                <a:spcPts val="0"/>
              </a:spcAft>
            </a:pPr>
            <a:r>
              <a:rPr lang="it-IT" sz="1200" spc="20" dirty="0">
                <a:solidFill>
                  <a:srgbClr val="000000"/>
                </a:solidFill>
                <a:latin typeface="Tahoma" panose="02020603050405020304" pitchFamily="2"/>
              </a:rPr>
              <a:t>importante sottolineare che non tutte le regioni e i paesi del mondo sono interessati allo stesso modo. </a:t>
            </a:r>
            <a:endParaRPr lang="it-IT" sz="1050" spc="20" dirty="0">
              <a:solidFill>
                <a:srgbClr val="000000"/>
              </a:solidFill>
              <a:latin typeface="Tahoma" panose="02020603050405020304" pitchFamily="2"/>
            </a:endParaRPr>
          </a:p>
        </p:txBody>
      </p:sp>
      <p:sp>
        <p:nvSpPr>
          <p:cNvPr id="9" name="Segnaposto testo 8"/>
          <p:cNvSpPr>
            <a:spLocks noGrp="1"/>
          </p:cNvSpPr>
          <p:nvPr>
            <p:ph type="body" idx="10"/>
          </p:nvPr>
        </p:nvSpPr>
        <p:spPr>
          <a:xfrm>
            <a:off x="923290" y="614045"/>
            <a:ext cx="4773295" cy="1975485"/>
          </a:xfrm>
          <a:prstGeom prst="rect">
            <a:avLst/>
          </a:prstGeom>
          <a:noFill/>
          <a:ln w="0" cmpd="sng">
            <a:noFill/>
            <a:prstDash val="solid"/>
          </a:ln>
        </p:spPr>
        <p:txBody>
          <a:bodyPr vert="horz" lIns="0" tIns="15875" rIns="0" bIns="0" anchor="t"/>
          <a:lstStyle/>
          <a:p>
            <a:pPr marL="0" marR="0" indent="0" algn="l">
              <a:lnSpc>
                <a:spcPts val="4400"/>
              </a:lnSpc>
              <a:spcAft>
                <a:spcPts val="0"/>
              </a:spcAft>
            </a:pPr>
            <a:r>
              <a:rPr lang="it-IT" sz="3900" b="1" spc="-70" dirty="0">
                <a:solidFill>
                  <a:srgbClr val="00ADB6"/>
                </a:solidFill>
                <a:latin typeface="Tahoma" panose="02020603050405020304" pitchFamily="2"/>
              </a:rPr>
              <a:t>1. </a:t>
            </a:r>
            <a:r>
              <a:rPr lang="it-IT" sz="3900" b="1" spc="-70" dirty="0" err="1">
                <a:solidFill>
                  <a:srgbClr val="00ADB6"/>
                </a:solidFill>
                <a:latin typeface="Tahoma" panose="02020603050405020304" pitchFamily="2"/>
              </a:rPr>
              <a:t>Climate</a:t>
            </a:r>
            <a:r>
              <a:rPr lang="it-IT" sz="3900" b="1" spc="-70" dirty="0">
                <a:solidFill>
                  <a:srgbClr val="00ADB6"/>
                </a:solidFill>
                <a:latin typeface="Tahoma" panose="02020603050405020304" pitchFamily="2"/>
              </a:rPr>
              <a:t> </a:t>
            </a:r>
            <a:r>
              <a:rPr lang="it-IT" sz="3900" b="1" spc="-70" dirty="0" err="1">
                <a:solidFill>
                  <a:srgbClr val="00ADB6"/>
                </a:solidFill>
                <a:latin typeface="Tahoma" panose="02020603050405020304" pitchFamily="2"/>
              </a:rPr>
              <a:t>change</a:t>
            </a:r>
            <a:r>
              <a:rPr lang="it-IT" sz="3900" b="1" spc="-70" dirty="0">
                <a:solidFill>
                  <a:srgbClr val="00ADB6"/>
                </a:solidFill>
                <a:latin typeface="Tahoma" panose="02020603050405020304" pitchFamily="2"/>
              </a:rPr>
              <a:t>: </a:t>
            </a:r>
          </a:p>
          <a:p>
            <a:pPr marL="594360" marR="0" indent="0" algn="l">
              <a:lnSpc>
                <a:spcPts val="4400"/>
              </a:lnSpc>
              <a:spcBef>
                <a:spcPts val="0"/>
              </a:spcBef>
              <a:spcAft>
                <a:spcPts val="0"/>
              </a:spcAft>
            </a:pPr>
            <a:r>
              <a:rPr lang="it-IT" sz="3900" b="1" spc="0" dirty="0">
                <a:solidFill>
                  <a:srgbClr val="00ADB6"/>
                </a:solidFill>
                <a:latin typeface="Tahoma" panose="02020603050405020304" pitchFamily="2"/>
              </a:rPr>
              <a:t>I fondamentali</a:t>
            </a:r>
          </a:p>
          <a:p>
            <a:pPr marL="0" marR="594360" indent="0" algn="l">
              <a:lnSpc>
                <a:spcPts val="1700"/>
              </a:lnSpc>
              <a:spcBef>
                <a:spcPts val="1295"/>
              </a:spcBef>
              <a:spcAft>
                <a:spcPts val="0"/>
              </a:spcAft>
            </a:pPr>
            <a:r>
              <a:rPr lang="it-IT" sz="1500" b="1" i="1" spc="0" dirty="0">
                <a:solidFill>
                  <a:srgbClr val="00ADB6"/>
                </a:solidFill>
                <a:latin typeface="Arial" panose="02020603050405020304" pitchFamily="2"/>
              </a:rPr>
              <a:t>« </a:t>
            </a:r>
            <a:r>
              <a:rPr lang="it-IT" sz="1500" b="1" i="1" dirty="0">
                <a:solidFill>
                  <a:srgbClr val="00ADB6"/>
                </a:solidFill>
                <a:latin typeface="Arial" panose="02020603050405020304" pitchFamily="2"/>
              </a:rPr>
              <a:t>Nessuna sfida rappresenta una maggiore minaccia per le generazioni future dei cambiamenti climatici «</a:t>
            </a:r>
            <a:endParaRPr lang="it-IT" sz="1500" b="1" i="1" spc="0" dirty="0">
              <a:solidFill>
                <a:srgbClr val="00ADB6"/>
              </a:solidFill>
              <a:latin typeface="Arial" panose="02020603050405020304" pitchFamily="2"/>
            </a:endParaRPr>
          </a:p>
          <a:p>
            <a:pPr marL="0" marR="0" indent="0" algn="l">
              <a:lnSpc>
                <a:spcPts val="1200"/>
              </a:lnSpc>
              <a:spcBef>
                <a:spcPts val="745"/>
              </a:spcBef>
              <a:spcAft>
                <a:spcPts val="0"/>
              </a:spcAft>
            </a:pPr>
            <a:r>
              <a:rPr lang="it-IT" sz="1000" b="1" spc="10" dirty="0">
                <a:solidFill>
                  <a:srgbClr val="000000"/>
                </a:solidFill>
                <a:latin typeface="Tahoma" panose="02020603050405020304" pitchFamily="2"/>
              </a:rPr>
              <a:t>Barack Obama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Immagine 2"/>
          <p:cNvPicPr/>
          <p:nvPr/>
        </p:nvPicPr>
        <p:blipFill>
          <a:blip r:embed="rId2"/>
          <a:stretch>
            <a:fillRect/>
          </a:stretch>
        </p:blipFill>
        <p:spPr>
          <a:xfrm>
            <a:off x="152400" y="73025"/>
            <a:ext cx="594360" cy="7489190"/>
          </a:xfrm>
          <a:prstGeom prst="rect">
            <a:avLst/>
          </a:prstGeom>
        </p:spPr>
      </p:pic>
      <p:sp>
        <p:nvSpPr>
          <p:cNvPr id="4" name="Segnaposto testo 3"/>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5" name="Segnaposto testo 4"/>
          <p:cNvSpPr>
            <a:spLocks noGrp="1"/>
          </p:cNvSpPr>
          <p:nvPr>
            <p:ph type="body" idx="10"/>
          </p:nvPr>
        </p:nvSpPr>
        <p:spPr>
          <a:xfrm>
            <a:off x="155575" y="6931025"/>
            <a:ext cx="475615" cy="631190"/>
          </a:xfrm>
          <a:prstGeom prst="rect">
            <a:avLst/>
          </a:prstGeom>
          <a:noFill/>
          <a:ln w="0" cmpd="sng">
            <a:noFill/>
            <a:prstDash val="solid"/>
          </a:ln>
        </p:spPr>
        <p:txBody>
          <a:bodyPr vert="horz" lIns="0" tIns="20320" rIns="0" bIns="0" anchor="t"/>
          <a:lstStyle/>
          <a:p>
            <a:pPr marL="45720" marR="0" indent="0" algn="l">
              <a:lnSpc>
                <a:spcPts val="2100"/>
              </a:lnSpc>
              <a:spcAft>
                <a:spcPts val="2750"/>
              </a:spcAft>
            </a:pPr>
            <a:r>
              <a:rPr lang="it-IT" sz="1800" b="1" spc="180">
                <a:solidFill>
                  <a:srgbClr val="FFFFFF"/>
                </a:solidFill>
                <a:latin typeface="Arial" panose="02020603050405020304" pitchFamily="2"/>
              </a:rPr>
              <a:t>38 </a:t>
            </a:r>
          </a:p>
        </p:txBody>
      </p:sp>
      <p:sp>
        <p:nvSpPr>
          <p:cNvPr id="6" name="Segnaposto testo 5"/>
          <p:cNvSpPr>
            <a:spLocks noGrp="1"/>
          </p:cNvSpPr>
          <p:nvPr>
            <p:ph type="body" idx="10"/>
          </p:nvPr>
        </p:nvSpPr>
        <p:spPr>
          <a:xfrm>
            <a:off x="935990" y="63500"/>
            <a:ext cx="4876800" cy="2238375"/>
          </a:xfrm>
          <a:prstGeom prst="rect">
            <a:avLst/>
          </a:prstGeom>
          <a:noFill/>
          <a:ln w="0" cmpd="sng">
            <a:noFill/>
            <a:prstDash val="solid"/>
          </a:ln>
        </p:spPr>
        <p:txBody>
          <a:bodyPr vert="horz" lIns="0" tIns="566420" rIns="0" bIns="0" anchor="t"/>
          <a:lstStyle/>
          <a:p>
            <a:pPr marL="0" marR="0" indent="0" algn="l">
              <a:lnSpc>
                <a:spcPts val="4400"/>
              </a:lnSpc>
              <a:spcAft>
                <a:spcPts val="0"/>
              </a:spcAft>
            </a:pPr>
            <a:r>
              <a:rPr lang="it-IT" sz="3900" b="1" spc="20" dirty="0">
                <a:solidFill>
                  <a:srgbClr val="00ADB6"/>
                </a:solidFill>
                <a:latin typeface="Tahoma" panose="02020603050405020304" pitchFamily="2"/>
              </a:rPr>
              <a:t>Abbreviazioni ed </a:t>
            </a:r>
          </a:p>
          <a:p>
            <a:pPr marL="0" marR="0" indent="0" algn="l">
              <a:lnSpc>
                <a:spcPts val="4400"/>
              </a:lnSpc>
              <a:spcBef>
                <a:spcPts val="0"/>
              </a:spcBef>
              <a:spcAft>
                <a:spcPts val="4245"/>
              </a:spcAft>
            </a:pPr>
            <a:r>
              <a:rPr lang="it-IT" sz="3900" b="1" spc="15" dirty="0">
                <a:solidFill>
                  <a:srgbClr val="00ADB6"/>
                </a:solidFill>
                <a:latin typeface="Tahoma" panose="02020603050405020304" pitchFamily="2"/>
              </a:rPr>
              <a:t>acronimi </a:t>
            </a:r>
          </a:p>
        </p:txBody>
      </p:sp>
      <p:sp>
        <p:nvSpPr>
          <p:cNvPr id="7" name="Segnaposto testo 6"/>
          <p:cNvSpPr>
            <a:spLocks noGrp="1"/>
          </p:cNvSpPr>
          <p:nvPr>
            <p:ph type="body" idx="10"/>
          </p:nvPr>
        </p:nvSpPr>
        <p:spPr>
          <a:xfrm>
            <a:off x="935990" y="2301875"/>
            <a:ext cx="4876800" cy="5260340"/>
          </a:xfrm>
          <a:prstGeom prst="rect">
            <a:avLst/>
          </a:prstGeom>
          <a:noFill/>
          <a:ln w="0" cmpd="sng">
            <a:noFill/>
            <a:prstDash val="solid"/>
          </a:ln>
        </p:spPr>
        <p:txBody>
          <a:bodyPr vert="horz" lIns="0" tIns="1270" rIns="0" bIns="0" anchor="t"/>
          <a:lstStyle/>
          <a:p>
            <a:pPr marL="0" marR="0" indent="0" algn="l">
              <a:lnSpc>
                <a:spcPts val="1400"/>
              </a:lnSpc>
              <a:spcAft>
                <a:spcPts val="0"/>
              </a:spcAft>
              <a:tabLst>
                <a:tab pos="914400" algn="l"/>
              </a:tabLst>
            </a:pPr>
            <a:r>
              <a:rPr lang="it-IT" sz="1050" b="1" spc="30" dirty="0">
                <a:solidFill>
                  <a:srgbClr val="000000"/>
                </a:solidFill>
                <a:latin typeface="Arial" panose="02020603050405020304" pitchFamily="2"/>
              </a:rPr>
              <a:t>ACE </a:t>
            </a:r>
            <a:r>
              <a:rPr lang="it-IT" sz="1050" spc="30" dirty="0">
                <a:solidFill>
                  <a:srgbClr val="000000"/>
                </a:solidFill>
                <a:latin typeface="Tahoma" panose="02020603050405020304" pitchFamily="2"/>
              </a:rPr>
              <a:t>Action for Climate Empowerment </a:t>
            </a:r>
          </a:p>
          <a:p>
            <a:pPr marL="0" marR="0" indent="0" algn="l">
              <a:lnSpc>
                <a:spcPts val="1400"/>
              </a:lnSpc>
              <a:spcBef>
                <a:spcPts val="1090"/>
              </a:spcBef>
              <a:spcAft>
                <a:spcPts val="0"/>
              </a:spcAft>
              <a:tabLst>
                <a:tab pos="914400" algn="l"/>
              </a:tabLst>
            </a:pPr>
            <a:r>
              <a:rPr lang="it-IT" sz="1050" b="1" spc="20" dirty="0">
                <a:solidFill>
                  <a:srgbClr val="000000"/>
                </a:solidFill>
                <a:latin typeface="Arial" panose="02020603050405020304" pitchFamily="2"/>
              </a:rPr>
              <a:t>CC </a:t>
            </a:r>
            <a:r>
              <a:rPr lang="it-IT" sz="1050" spc="20" dirty="0">
                <a:solidFill>
                  <a:srgbClr val="000000"/>
                </a:solidFill>
                <a:latin typeface="Tahoma" panose="02020603050405020304" pitchFamily="2"/>
              </a:rPr>
              <a:t>Climate </a:t>
            </a:r>
            <a:r>
              <a:rPr lang="it-IT" sz="1050" spc="20" dirty="0" err="1">
                <a:solidFill>
                  <a:srgbClr val="000000"/>
                </a:solidFill>
                <a:latin typeface="Tahoma" panose="02020603050405020304" pitchFamily="2"/>
              </a:rPr>
              <a:t>Change</a:t>
            </a:r>
            <a:r>
              <a:rPr lang="it-IT" sz="1050" spc="20" dirty="0">
                <a:solidFill>
                  <a:srgbClr val="000000"/>
                </a:solidFill>
                <a:latin typeface="Tahoma" panose="02020603050405020304" pitchFamily="2"/>
              </a:rPr>
              <a:t> </a:t>
            </a:r>
          </a:p>
          <a:p>
            <a:pPr marL="0" marR="0" indent="0" algn="l">
              <a:lnSpc>
                <a:spcPts val="1400"/>
              </a:lnSpc>
              <a:spcBef>
                <a:spcPts val="1085"/>
              </a:spcBef>
              <a:spcAft>
                <a:spcPts val="0"/>
              </a:spcAft>
              <a:tabLst>
                <a:tab pos="914400" algn="l"/>
              </a:tabLst>
            </a:pPr>
            <a:r>
              <a:rPr lang="it-IT" sz="1050" b="1" spc="25" dirty="0">
                <a:solidFill>
                  <a:srgbClr val="000000"/>
                </a:solidFill>
                <a:latin typeface="Arial" panose="02020603050405020304" pitchFamily="2"/>
              </a:rPr>
              <a:t>CCE </a:t>
            </a:r>
            <a:r>
              <a:rPr lang="it-IT" sz="1050" spc="25" dirty="0">
                <a:solidFill>
                  <a:srgbClr val="000000"/>
                </a:solidFill>
                <a:latin typeface="Tahoma" panose="02020603050405020304" pitchFamily="2"/>
              </a:rPr>
              <a:t>Climate </a:t>
            </a:r>
            <a:r>
              <a:rPr lang="it-IT" sz="1050" spc="25" dirty="0" err="1">
                <a:solidFill>
                  <a:srgbClr val="000000"/>
                </a:solidFill>
                <a:latin typeface="Tahoma" panose="02020603050405020304" pitchFamily="2"/>
              </a:rPr>
              <a:t>Change</a:t>
            </a:r>
            <a:r>
              <a:rPr lang="it-IT" sz="1050" spc="25" dirty="0">
                <a:solidFill>
                  <a:srgbClr val="000000"/>
                </a:solidFill>
                <a:latin typeface="Tahoma" panose="02020603050405020304" pitchFamily="2"/>
              </a:rPr>
              <a:t> </a:t>
            </a:r>
            <a:r>
              <a:rPr lang="it-IT" sz="1050" spc="25" dirty="0" err="1">
                <a:solidFill>
                  <a:srgbClr val="000000"/>
                </a:solidFill>
                <a:latin typeface="Tahoma" panose="02020603050405020304" pitchFamily="2"/>
              </a:rPr>
              <a:t>Education</a:t>
            </a:r>
            <a:r>
              <a:rPr lang="it-IT" sz="1050" spc="25" dirty="0">
                <a:solidFill>
                  <a:srgbClr val="000000"/>
                </a:solidFill>
                <a:latin typeface="Tahoma" panose="02020603050405020304" pitchFamily="2"/>
              </a:rPr>
              <a:t> </a:t>
            </a:r>
          </a:p>
          <a:p>
            <a:pPr marL="0" marR="0" indent="0" algn="l">
              <a:lnSpc>
                <a:spcPts val="1400"/>
              </a:lnSpc>
              <a:spcBef>
                <a:spcPts val="1115"/>
              </a:spcBef>
              <a:spcAft>
                <a:spcPts val="0"/>
              </a:spcAft>
              <a:tabLst>
                <a:tab pos="914400" algn="l"/>
              </a:tabLst>
            </a:pPr>
            <a:r>
              <a:rPr lang="it-IT" sz="1050" b="1" spc="25" dirty="0">
                <a:solidFill>
                  <a:srgbClr val="000000"/>
                </a:solidFill>
                <a:latin typeface="Arial" panose="02020603050405020304" pitchFamily="2"/>
              </a:rPr>
              <a:t>COP </a:t>
            </a:r>
            <a:r>
              <a:rPr lang="it-IT" sz="1050" spc="25" dirty="0">
                <a:solidFill>
                  <a:srgbClr val="000000"/>
                </a:solidFill>
                <a:latin typeface="Tahoma" panose="02020603050405020304" pitchFamily="2"/>
              </a:rPr>
              <a:t>Conference of Parties </a:t>
            </a:r>
          </a:p>
          <a:p>
            <a:pPr marL="0" marR="0" indent="0" algn="l">
              <a:lnSpc>
                <a:spcPts val="1400"/>
              </a:lnSpc>
              <a:spcBef>
                <a:spcPts val="1115"/>
              </a:spcBef>
              <a:spcAft>
                <a:spcPts val="0"/>
              </a:spcAft>
              <a:tabLst>
                <a:tab pos="914400" algn="l"/>
              </a:tabLst>
            </a:pPr>
            <a:r>
              <a:rPr lang="it-IT" sz="1050" b="1" spc="25" dirty="0">
                <a:solidFill>
                  <a:srgbClr val="000000"/>
                </a:solidFill>
                <a:latin typeface="Tahoma" panose="02020603050405020304" pitchFamily="2"/>
              </a:rPr>
              <a:t>EI</a:t>
            </a:r>
            <a:r>
              <a:rPr lang="it-IT" sz="1050" spc="25" dirty="0">
                <a:solidFill>
                  <a:srgbClr val="000000"/>
                </a:solidFill>
                <a:latin typeface="Tahoma" panose="02020603050405020304" pitchFamily="2"/>
              </a:rPr>
              <a:t> e, a volte </a:t>
            </a:r>
            <a:r>
              <a:rPr lang="it-IT" sz="1050" b="1" spc="25" dirty="0">
                <a:solidFill>
                  <a:srgbClr val="000000"/>
                </a:solidFill>
                <a:latin typeface="Tahoma" panose="02020603050405020304" pitchFamily="2"/>
              </a:rPr>
              <a:t>IE</a:t>
            </a:r>
            <a:r>
              <a:rPr lang="it-IT" sz="1050" spc="25" dirty="0">
                <a:solidFill>
                  <a:srgbClr val="000000"/>
                </a:solidFill>
                <a:latin typeface="Tahoma" panose="02020603050405020304" pitchFamily="2"/>
              </a:rPr>
              <a:t> </a:t>
            </a:r>
            <a:r>
              <a:rPr lang="it-IT" sz="1050" spc="25" dirty="0" err="1">
                <a:solidFill>
                  <a:srgbClr val="000000"/>
                </a:solidFill>
                <a:latin typeface="Tahoma" panose="02020603050405020304" pitchFamily="2"/>
              </a:rPr>
              <a:t>Education</a:t>
            </a:r>
            <a:r>
              <a:rPr lang="it-IT" sz="1050" spc="25" dirty="0">
                <a:solidFill>
                  <a:srgbClr val="000000"/>
                </a:solidFill>
                <a:latin typeface="Tahoma" panose="02020603050405020304" pitchFamily="2"/>
              </a:rPr>
              <a:t> International</a:t>
            </a:r>
          </a:p>
          <a:p>
            <a:pPr marL="0" marR="0" indent="0" algn="l">
              <a:lnSpc>
                <a:spcPts val="1400"/>
              </a:lnSpc>
              <a:spcBef>
                <a:spcPts val="1085"/>
              </a:spcBef>
              <a:spcAft>
                <a:spcPts val="0"/>
              </a:spcAft>
              <a:tabLst>
                <a:tab pos="914400" algn="l"/>
              </a:tabLst>
            </a:pPr>
            <a:r>
              <a:rPr lang="it-IT" sz="1050" b="1" spc="30" dirty="0">
                <a:solidFill>
                  <a:srgbClr val="000000"/>
                </a:solidFill>
                <a:latin typeface="Arial" panose="02020603050405020304" pitchFamily="2"/>
              </a:rPr>
              <a:t>ESD </a:t>
            </a:r>
            <a:r>
              <a:rPr lang="it-IT" sz="1050" spc="30" dirty="0" err="1">
                <a:solidFill>
                  <a:srgbClr val="000000"/>
                </a:solidFill>
                <a:latin typeface="Tahoma" panose="02020603050405020304" pitchFamily="2"/>
              </a:rPr>
              <a:t>Education</a:t>
            </a:r>
            <a:r>
              <a:rPr lang="it-IT" sz="1050" spc="30" dirty="0">
                <a:solidFill>
                  <a:srgbClr val="000000"/>
                </a:solidFill>
                <a:latin typeface="Tahoma" panose="02020603050405020304" pitchFamily="2"/>
              </a:rPr>
              <a:t> for </a:t>
            </a:r>
            <a:r>
              <a:rPr lang="it-IT" sz="1050" spc="30" dirty="0" err="1">
                <a:solidFill>
                  <a:srgbClr val="000000"/>
                </a:solidFill>
                <a:latin typeface="Tahoma" panose="02020603050405020304" pitchFamily="2"/>
              </a:rPr>
              <a:t>Sustainable</a:t>
            </a:r>
            <a:r>
              <a:rPr lang="it-IT" sz="1050" spc="30" dirty="0">
                <a:solidFill>
                  <a:srgbClr val="000000"/>
                </a:solidFill>
                <a:latin typeface="Tahoma" panose="02020603050405020304" pitchFamily="2"/>
              </a:rPr>
              <a:t> Development </a:t>
            </a:r>
          </a:p>
          <a:p>
            <a:pPr marL="0" marR="0" indent="0" algn="l">
              <a:lnSpc>
                <a:spcPts val="1400"/>
              </a:lnSpc>
              <a:spcBef>
                <a:spcPts val="1090"/>
              </a:spcBef>
              <a:spcAft>
                <a:spcPts val="0"/>
              </a:spcAft>
              <a:tabLst>
                <a:tab pos="914400" algn="l"/>
              </a:tabLst>
            </a:pPr>
            <a:r>
              <a:rPr lang="it-IT" sz="1050" b="1" spc="30" dirty="0">
                <a:solidFill>
                  <a:srgbClr val="000000"/>
                </a:solidFill>
                <a:latin typeface="Arial" panose="02020603050405020304" pitchFamily="2"/>
              </a:rPr>
              <a:t>ETUC </a:t>
            </a:r>
            <a:r>
              <a:rPr lang="it-IT" sz="1050" spc="30" dirty="0" err="1">
                <a:solidFill>
                  <a:srgbClr val="000000"/>
                </a:solidFill>
                <a:latin typeface="Tahoma" panose="02020603050405020304" pitchFamily="2"/>
              </a:rPr>
              <a:t>European</a:t>
            </a:r>
            <a:r>
              <a:rPr lang="it-IT" sz="1050" spc="30" dirty="0">
                <a:solidFill>
                  <a:srgbClr val="000000"/>
                </a:solidFill>
                <a:latin typeface="Tahoma" panose="02020603050405020304" pitchFamily="2"/>
              </a:rPr>
              <a:t> Trade Union </a:t>
            </a:r>
            <a:r>
              <a:rPr lang="it-IT" sz="1050" spc="30" dirty="0" err="1">
                <a:solidFill>
                  <a:srgbClr val="000000"/>
                </a:solidFill>
                <a:latin typeface="Tahoma" panose="02020603050405020304" pitchFamily="2"/>
              </a:rPr>
              <a:t>Confederation</a:t>
            </a:r>
            <a:r>
              <a:rPr lang="it-IT" sz="1050" spc="30" dirty="0">
                <a:solidFill>
                  <a:srgbClr val="000000"/>
                </a:solidFill>
                <a:latin typeface="Tahoma" panose="02020603050405020304" pitchFamily="2"/>
              </a:rPr>
              <a:t> </a:t>
            </a:r>
          </a:p>
          <a:p>
            <a:pPr marL="0" marR="0" indent="0" algn="l">
              <a:lnSpc>
                <a:spcPts val="1400"/>
              </a:lnSpc>
              <a:spcBef>
                <a:spcPts val="1090"/>
              </a:spcBef>
              <a:spcAft>
                <a:spcPts val="0"/>
              </a:spcAft>
              <a:tabLst>
                <a:tab pos="914400" algn="l"/>
              </a:tabLst>
            </a:pPr>
            <a:r>
              <a:rPr lang="it-IT" sz="1050" b="1" spc="35" dirty="0">
                <a:solidFill>
                  <a:srgbClr val="000000"/>
                </a:solidFill>
                <a:latin typeface="Arial" panose="02020603050405020304" pitchFamily="2"/>
              </a:rPr>
              <a:t>GHG </a:t>
            </a:r>
            <a:r>
              <a:rPr lang="it-IT" sz="1050" spc="35" dirty="0" err="1">
                <a:solidFill>
                  <a:srgbClr val="000000"/>
                </a:solidFill>
                <a:latin typeface="Tahoma" panose="02020603050405020304" pitchFamily="2"/>
              </a:rPr>
              <a:t>Greenhouse</a:t>
            </a:r>
            <a:r>
              <a:rPr lang="it-IT" sz="1050" spc="35" dirty="0">
                <a:solidFill>
                  <a:srgbClr val="000000"/>
                </a:solidFill>
                <a:latin typeface="Tahoma" panose="02020603050405020304" pitchFamily="2"/>
              </a:rPr>
              <a:t> Gas </a:t>
            </a:r>
          </a:p>
          <a:p>
            <a:pPr marL="0" marR="0" indent="0" algn="l">
              <a:lnSpc>
                <a:spcPts val="1400"/>
              </a:lnSpc>
              <a:spcBef>
                <a:spcPts val="1110"/>
              </a:spcBef>
              <a:spcAft>
                <a:spcPts val="0"/>
              </a:spcAft>
              <a:tabLst>
                <a:tab pos="914400" algn="l"/>
              </a:tabLst>
            </a:pPr>
            <a:r>
              <a:rPr lang="it-IT" sz="1050" b="1" spc="20" dirty="0">
                <a:solidFill>
                  <a:srgbClr val="000000"/>
                </a:solidFill>
                <a:latin typeface="Arial" panose="02020603050405020304" pitchFamily="2"/>
              </a:rPr>
              <a:t>IPCC </a:t>
            </a:r>
            <a:r>
              <a:rPr lang="it-IT" sz="1050" spc="20" dirty="0" err="1">
                <a:solidFill>
                  <a:srgbClr val="000000"/>
                </a:solidFill>
                <a:latin typeface="Tahoma" panose="02020603050405020304" pitchFamily="2"/>
              </a:rPr>
              <a:t>Intergovernmental</a:t>
            </a:r>
            <a:r>
              <a:rPr lang="it-IT" sz="1050" spc="20" dirty="0">
                <a:solidFill>
                  <a:srgbClr val="000000"/>
                </a:solidFill>
                <a:latin typeface="Tahoma" panose="02020603050405020304" pitchFamily="2"/>
              </a:rPr>
              <a:t> Panel on Climate </a:t>
            </a:r>
            <a:r>
              <a:rPr lang="it-IT" sz="1050" spc="20" dirty="0" err="1">
                <a:solidFill>
                  <a:srgbClr val="000000"/>
                </a:solidFill>
                <a:latin typeface="Tahoma" panose="02020603050405020304" pitchFamily="2"/>
              </a:rPr>
              <a:t>Change</a:t>
            </a:r>
            <a:r>
              <a:rPr lang="it-IT" sz="1050" spc="20" dirty="0">
                <a:solidFill>
                  <a:srgbClr val="000000"/>
                </a:solidFill>
                <a:latin typeface="Tahoma" panose="02020603050405020304" pitchFamily="2"/>
              </a:rPr>
              <a:t> </a:t>
            </a:r>
          </a:p>
          <a:p>
            <a:pPr marL="0" marR="0" indent="0" algn="l">
              <a:lnSpc>
                <a:spcPts val="1400"/>
              </a:lnSpc>
              <a:spcBef>
                <a:spcPts val="1090"/>
              </a:spcBef>
              <a:spcAft>
                <a:spcPts val="0"/>
              </a:spcAft>
              <a:tabLst>
                <a:tab pos="914400" algn="l"/>
              </a:tabLst>
            </a:pPr>
            <a:r>
              <a:rPr lang="it-IT" sz="1050" b="1" spc="25" dirty="0">
                <a:solidFill>
                  <a:srgbClr val="000000"/>
                </a:solidFill>
                <a:latin typeface="Arial" panose="02020603050405020304" pitchFamily="2"/>
              </a:rPr>
              <a:t>ITUC </a:t>
            </a:r>
            <a:r>
              <a:rPr lang="it-IT" sz="1050" spc="25" dirty="0">
                <a:solidFill>
                  <a:srgbClr val="000000"/>
                </a:solidFill>
                <a:latin typeface="Tahoma" panose="02020603050405020304" pitchFamily="2"/>
              </a:rPr>
              <a:t>International Trade Union </a:t>
            </a:r>
            <a:r>
              <a:rPr lang="it-IT" sz="1050" spc="25" dirty="0" err="1">
                <a:solidFill>
                  <a:srgbClr val="000000"/>
                </a:solidFill>
                <a:latin typeface="Tahoma" panose="02020603050405020304" pitchFamily="2"/>
              </a:rPr>
              <a:t>Confederation</a:t>
            </a:r>
            <a:r>
              <a:rPr lang="it-IT" sz="1050" spc="25" dirty="0">
                <a:solidFill>
                  <a:srgbClr val="000000"/>
                </a:solidFill>
                <a:latin typeface="Tahoma" panose="02020603050405020304" pitchFamily="2"/>
              </a:rPr>
              <a:t> </a:t>
            </a:r>
          </a:p>
          <a:p>
            <a:pPr marL="0" marR="0" indent="0" algn="l">
              <a:lnSpc>
                <a:spcPts val="1400"/>
              </a:lnSpc>
              <a:spcBef>
                <a:spcPts val="1085"/>
              </a:spcBef>
              <a:spcAft>
                <a:spcPts val="0"/>
              </a:spcAft>
              <a:tabLst>
                <a:tab pos="914400" algn="l"/>
              </a:tabLst>
            </a:pPr>
            <a:r>
              <a:rPr lang="it-IT" sz="1050" b="1" spc="30" dirty="0">
                <a:solidFill>
                  <a:srgbClr val="000000"/>
                </a:solidFill>
                <a:latin typeface="Arial" panose="02020603050405020304" pitchFamily="2"/>
              </a:rPr>
              <a:t>NGO </a:t>
            </a:r>
            <a:r>
              <a:rPr lang="it-IT" sz="1050" spc="30" dirty="0">
                <a:solidFill>
                  <a:srgbClr val="000000"/>
                </a:solidFill>
                <a:latin typeface="Tahoma" panose="02020603050405020304" pitchFamily="2"/>
              </a:rPr>
              <a:t>Non-</a:t>
            </a:r>
            <a:r>
              <a:rPr lang="it-IT" sz="1050" spc="30" dirty="0" err="1">
                <a:solidFill>
                  <a:srgbClr val="000000"/>
                </a:solidFill>
                <a:latin typeface="Tahoma" panose="02020603050405020304" pitchFamily="2"/>
              </a:rPr>
              <a:t>Governmental</a:t>
            </a:r>
            <a:r>
              <a:rPr lang="it-IT" sz="1050" spc="30" dirty="0">
                <a:solidFill>
                  <a:srgbClr val="000000"/>
                </a:solidFill>
                <a:latin typeface="Tahoma" panose="02020603050405020304" pitchFamily="2"/>
              </a:rPr>
              <a:t> </a:t>
            </a:r>
            <a:r>
              <a:rPr lang="it-IT" sz="1050" spc="30" dirty="0" err="1">
                <a:solidFill>
                  <a:srgbClr val="000000"/>
                </a:solidFill>
                <a:latin typeface="Tahoma" panose="02020603050405020304" pitchFamily="2"/>
              </a:rPr>
              <a:t>Organisation</a:t>
            </a:r>
            <a:r>
              <a:rPr lang="it-IT" sz="1050" spc="30" dirty="0">
                <a:solidFill>
                  <a:srgbClr val="000000"/>
                </a:solidFill>
                <a:latin typeface="Tahoma" panose="02020603050405020304" pitchFamily="2"/>
              </a:rPr>
              <a:t> </a:t>
            </a:r>
          </a:p>
          <a:p>
            <a:pPr marL="0" marR="0" indent="0" algn="l">
              <a:lnSpc>
                <a:spcPts val="1400"/>
              </a:lnSpc>
              <a:spcBef>
                <a:spcPts val="1090"/>
              </a:spcBef>
              <a:spcAft>
                <a:spcPts val="0"/>
              </a:spcAft>
              <a:tabLst>
                <a:tab pos="914400" algn="l"/>
              </a:tabLst>
            </a:pPr>
            <a:r>
              <a:rPr lang="it-IT" sz="1050" b="1" spc="30" dirty="0">
                <a:solidFill>
                  <a:srgbClr val="000000"/>
                </a:solidFill>
                <a:latin typeface="Arial" panose="02020603050405020304" pitchFamily="2"/>
              </a:rPr>
              <a:t>OECD </a:t>
            </a:r>
            <a:r>
              <a:rPr lang="it-IT" sz="1050" spc="30" dirty="0" err="1">
                <a:solidFill>
                  <a:srgbClr val="000000"/>
                </a:solidFill>
                <a:latin typeface="Tahoma" panose="02020603050405020304" pitchFamily="2"/>
              </a:rPr>
              <a:t>Organisation</a:t>
            </a:r>
            <a:r>
              <a:rPr lang="it-IT" sz="1050" spc="30" dirty="0">
                <a:solidFill>
                  <a:srgbClr val="000000"/>
                </a:solidFill>
                <a:latin typeface="Tahoma" panose="02020603050405020304" pitchFamily="2"/>
              </a:rPr>
              <a:t> for </a:t>
            </a:r>
            <a:r>
              <a:rPr lang="it-IT" sz="1050" spc="30" dirty="0" err="1">
                <a:solidFill>
                  <a:srgbClr val="000000"/>
                </a:solidFill>
                <a:latin typeface="Tahoma" panose="02020603050405020304" pitchFamily="2"/>
              </a:rPr>
              <a:t>Economic</a:t>
            </a:r>
            <a:r>
              <a:rPr lang="it-IT" sz="1050" spc="30" dirty="0">
                <a:solidFill>
                  <a:srgbClr val="000000"/>
                </a:solidFill>
                <a:latin typeface="Tahoma" panose="02020603050405020304" pitchFamily="2"/>
              </a:rPr>
              <a:t> Co-</a:t>
            </a:r>
            <a:r>
              <a:rPr lang="it-IT" sz="1050" spc="30" dirty="0" err="1">
                <a:solidFill>
                  <a:srgbClr val="000000"/>
                </a:solidFill>
                <a:latin typeface="Tahoma" panose="02020603050405020304" pitchFamily="2"/>
              </a:rPr>
              <a:t>operation</a:t>
            </a:r>
            <a:r>
              <a:rPr lang="it-IT" sz="1050" spc="30" dirty="0">
                <a:solidFill>
                  <a:srgbClr val="000000"/>
                </a:solidFill>
                <a:latin typeface="Tahoma" panose="02020603050405020304" pitchFamily="2"/>
              </a:rPr>
              <a:t> and Development </a:t>
            </a:r>
          </a:p>
          <a:p>
            <a:pPr marL="0" marR="0" indent="0" algn="l">
              <a:lnSpc>
                <a:spcPts val="1400"/>
              </a:lnSpc>
              <a:spcBef>
                <a:spcPts val="1085"/>
              </a:spcBef>
              <a:spcAft>
                <a:spcPts val="0"/>
              </a:spcAft>
              <a:tabLst>
                <a:tab pos="914400" algn="l"/>
              </a:tabLst>
            </a:pPr>
            <a:r>
              <a:rPr lang="it-IT" sz="1050" spc="30" dirty="0">
                <a:solidFill>
                  <a:srgbClr val="000000"/>
                </a:solidFill>
                <a:latin typeface="Tahoma" panose="02020603050405020304" pitchFamily="2"/>
              </a:rPr>
              <a:t>S</a:t>
            </a:r>
            <a:r>
              <a:rPr lang="it-IT" sz="1050" b="1" spc="30" dirty="0">
                <a:solidFill>
                  <a:srgbClr val="000000"/>
                </a:solidFill>
                <a:latin typeface="Arial" panose="02020603050405020304" pitchFamily="2"/>
              </a:rPr>
              <a:t>DG </a:t>
            </a:r>
            <a:r>
              <a:rPr lang="it-IT" sz="1050" spc="30" dirty="0" err="1">
                <a:solidFill>
                  <a:srgbClr val="000000"/>
                </a:solidFill>
                <a:latin typeface="Tahoma" panose="02020603050405020304" pitchFamily="2"/>
              </a:rPr>
              <a:t>Sustainable</a:t>
            </a:r>
            <a:r>
              <a:rPr lang="it-IT" sz="1050" spc="30" dirty="0">
                <a:solidFill>
                  <a:srgbClr val="000000"/>
                </a:solidFill>
                <a:latin typeface="Tahoma" panose="02020603050405020304" pitchFamily="2"/>
              </a:rPr>
              <a:t> Development Goals </a:t>
            </a:r>
          </a:p>
          <a:p>
            <a:pPr marL="0" marR="0" indent="0" algn="l">
              <a:lnSpc>
                <a:spcPts val="1400"/>
              </a:lnSpc>
              <a:spcBef>
                <a:spcPts val="1115"/>
              </a:spcBef>
              <a:spcAft>
                <a:spcPts val="0"/>
              </a:spcAft>
              <a:tabLst>
                <a:tab pos="914400" algn="l"/>
              </a:tabLst>
            </a:pPr>
            <a:r>
              <a:rPr lang="it-IT" sz="1050" b="1" spc="25" dirty="0">
                <a:solidFill>
                  <a:srgbClr val="000000"/>
                </a:solidFill>
                <a:latin typeface="Arial" panose="02020603050405020304" pitchFamily="2"/>
              </a:rPr>
              <a:t>UN </a:t>
            </a:r>
            <a:r>
              <a:rPr lang="it-IT" sz="1050" spc="25" dirty="0">
                <a:solidFill>
                  <a:srgbClr val="000000"/>
                </a:solidFill>
                <a:latin typeface="Tahoma" panose="02020603050405020304" pitchFamily="2"/>
              </a:rPr>
              <a:t>United Nations </a:t>
            </a:r>
          </a:p>
          <a:p>
            <a:pPr marL="0" marR="0" indent="0" algn="l">
              <a:lnSpc>
                <a:spcPts val="1400"/>
              </a:lnSpc>
              <a:spcBef>
                <a:spcPts val="1085"/>
              </a:spcBef>
              <a:spcAft>
                <a:spcPts val="0"/>
              </a:spcAft>
              <a:tabLst>
                <a:tab pos="914400" algn="l"/>
              </a:tabLst>
            </a:pPr>
            <a:r>
              <a:rPr lang="it-IT" sz="1050" b="1" spc="30" dirty="0">
                <a:solidFill>
                  <a:srgbClr val="000000"/>
                </a:solidFill>
                <a:latin typeface="Arial" panose="02020603050405020304" pitchFamily="2"/>
              </a:rPr>
              <a:t>UNEP </a:t>
            </a:r>
            <a:r>
              <a:rPr lang="it-IT" sz="1050" spc="30" dirty="0">
                <a:solidFill>
                  <a:srgbClr val="000000"/>
                </a:solidFill>
                <a:latin typeface="Tahoma" panose="02020603050405020304" pitchFamily="2"/>
              </a:rPr>
              <a:t>United Nations Environment </a:t>
            </a:r>
            <a:r>
              <a:rPr lang="it-IT" sz="1050" spc="30" dirty="0" err="1">
                <a:solidFill>
                  <a:srgbClr val="000000"/>
                </a:solidFill>
                <a:latin typeface="Tahoma" panose="02020603050405020304" pitchFamily="2"/>
              </a:rPr>
              <a:t>Programme</a:t>
            </a:r>
            <a:r>
              <a:rPr lang="it-IT" sz="1050" spc="30" dirty="0">
                <a:solidFill>
                  <a:srgbClr val="000000"/>
                </a:solidFill>
                <a:latin typeface="Tahoma" panose="02020603050405020304" pitchFamily="2"/>
              </a:rPr>
              <a:t> </a:t>
            </a:r>
          </a:p>
          <a:p>
            <a:pPr marL="0" marR="0" indent="0" algn="l">
              <a:lnSpc>
                <a:spcPts val="1400"/>
              </a:lnSpc>
              <a:spcBef>
                <a:spcPts val="1090"/>
              </a:spcBef>
              <a:spcAft>
                <a:spcPts val="0"/>
              </a:spcAft>
              <a:tabLst>
                <a:tab pos="914400" algn="l"/>
              </a:tabLst>
            </a:pPr>
            <a:r>
              <a:rPr lang="it-IT" sz="1050" b="1" spc="10" dirty="0">
                <a:solidFill>
                  <a:srgbClr val="000000"/>
                </a:solidFill>
                <a:latin typeface="Arial" panose="02020603050405020304" pitchFamily="2"/>
              </a:rPr>
              <a:t>UNESCO </a:t>
            </a:r>
            <a:r>
              <a:rPr lang="it-IT" sz="1050" spc="10" dirty="0">
                <a:solidFill>
                  <a:srgbClr val="000000"/>
                </a:solidFill>
                <a:latin typeface="Tahoma" panose="02020603050405020304" pitchFamily="2"/>
              </a:rPr>
              <a:t>United Nations Educational, Scientific and Cultural Organization </a:t>
            </a:r>
          </a:p>
          <a:p>
            <a:pPr marL="0" marR="0" indent="0" algn="l">
              <a:lnSpc>
                <a:spcPts val="1400"/>
              </a:lnSpc>
              <a:spcBef>
                <a:spcPts val="1090"/>
              </a:spcBef>
              <a:spcAft>
                <a:spcPts val="3250"/>
              </a:spcAft>
              <a:tabLst>
                <a:tab pos="914400" algn="l"/>
              </a:tabLst>
            </a:pPr>
            <a:r>
              <a:rPr lang="it-IT" sz="1050" b="1" spc="25" dirty="0">
                <a:solidFill>
                  <a:srgbClr val="000000"/>
                </a:solidFill>
                <a:latin typeface="Arial" panose="02020603050405020304" pitchFamily="2"/>
              </a:rPr>
              <a:t>UNFCCC </a:t>
            </a:r>
            <a:r>
              <a:rPr lang="it-IT" sz="1050" spc="25" dirty="0">
                <a:solidFill>
                  <a:srgbClr val="000000"/>
                </a:solidFill>
                <a:latin typeface="Tahoma" panose="02020603050405020304" pitchFamily="2"/>
              </a:rPr>
              <a:t>United Nations Framework Convention on Climate </a:t>
            </a:r>
            <a:r>
              <a:rPr lang="it-IT" sz="1050" spc="25" dirty="0" err="1">
                <a:solidFill>
                  <a:srgbClr val="000000"/>
                </a:solidFill>
                <a:latin typeface="Tahoma" panose="02020603050405020304" pitchFamily="2"/>
              </a:rPr>
              <a:t>Change</a:t>
            </a:r>
            <a:r>
              <a:rPr lang="it-IT" sz="1050" spc="25" dirty="0">
                <a:solidFill>
                  <a:srgbClr val="000000"/>
                </a:solidFill>
                <a:latin typeface="Tahoma" panose="02020603050405020304" pitchFamily="2"/>
              </a:rPr>
              <a:t>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6" name="Immagine 5"/>
          <p:cNvPicPr/>
          <p:nvPr/>
        </p:nvPicPr>
        <p:blipFill>
          <a:blip r:embed="rId2"/>
          <a:stretch>
            <a:fillRect/>
          </a:stretch>
        </p:blipFill>
        <p:spPr>
          <a:xfrm>
            <a:off x="6922135" y="73025"/>
            <a:ext cx="597535" cy="6614160"/>
          </a:xfrm>
          <a:prstGeom prst="rect">
            <a:avLst/>
          </a:prstGeom>
        </p:spPr>
      </p:pic>
      <p:sp>
        <p:nvSpPr>
          <p:cNvPr id="2" name="Segnaposto testo 1"/>
          <p:cNvSpPr>
            <a:spLocks noGrp="1"/>
          </p:cNvSpPr>
          <p:nvPr>
            <p:ph type="body" idx="10"/>
          </p:nvPr>
        </p:nvSpPr>
        <p:spPr>
          <a:xfrm>
            <a:off x="243840" y="63500"/>
            <a:ext cx="6400800" cy="1354455"/>
          </a:xfrm>
          <a:prstGeom prst="rect">
            <a:avLst/>
          </a:prstGeom>
          <a:noFill/>
          <a:ln w="0" cmpd="sng">
            <a:noFill/>
            <a:prstDash val="solid"/>
          </a:ln>
        </p:spPr>
        <p:txBody>
          <a:bodyPr vert="horz" lIns="0" tIns="566420" rIns="0" bIns="0" anchor="t"/>
          <a:lstStyle/>
          <a:p>
            <a:pPr marL="45720" marR="0" indent="0" algn="l">
              <a:lnSpc>
                <a:spcPts val="4600"/>
              </a:lnSpc>
              <a:spcAft>
                <a:spcPts val="1620"/>
              </a:spcAft>
            </a:pPr>
            <a:r>
              <a:rPr lang="it-IT" sz="3900" b="1" spc="75" dirty="0" err="1">
                <a:solidFill>
                  <a:srgbClr val="00ADB6"/>
                </a:solidFill>
                <a:latin typeface="Tahoma" panose="02020603050405020304" pitchFamily="2"/>
              </a:rPr>
              <a:t>Bibliogradia</a:t>
            </a:r>
            <a:r>
              <a:rPr lang="it-IT" sz="3900" b="1" spc="75" dirty="0">
                <a:solidFill>
                  <a:srgbClr val="00ADB6"/>
                </a:solidFill>
                <a:latin typeface="Tahoma" panose="02020603050405020304" pitchFamily="2"/>
              </a:rPr>
              <a:t> e sitografia </a:t>
            </a:r>
          </a:p>
        </p:txBody>
      </p:sp>
      <p:sp>
        <p:nvSpPr>
          <p:cNvPr id="3" name="Segnaposto testo 2"/>
          <p:cNvSpPr>
            <a:spLocks noGrp="1"/>
          </p:cNvSpPr>
          <p:nvPr>
            <p:ph type="body" idx="10"/>
          </p:nvPr>
        </p:nvSpPr>
        <p:spPr>
          <a:xfrm>
            <a:off x="311150" y="1355090"/>
            <a:ext cx="6400800" cy="6144260"/>
          </a:xfrm>
          <a:prstGeom prst="rect">
            <a:avLst/>
          </a:prstGeom>
          <a:noFill/>
          <a:ln w="0" cmpd="sng">
            <a:noFill/>
            <a:prstDash val="solid"/>
          </a:ln>
        </p:spPr>
        <p:txBody>
          <a:bodyPr vert="horz" lIns="0" tIns="40005" rIns="0" bIns="0" anchor="t"/>
          <a:lstStyle/>
          <a:p>
            <a:pPr marL="45720" marR="0" indent="0" algn="l">
              <a:spcAft>
                <a:spcPts val="0"/>
              </a:spcAft>
              <a:tabLst>
                <a:tab pos="320040" algn="l"/>
              </a:tabLst>
            </a:pPr>
            <a:r>
              <a:rPr lang="it-IT" sz="1300" spc="20" dirty="0">
                <a:solidFill>
                  <a:srgbClr val="000000"/>
                </a:solidFill>
                <a:latin typeface="Tahoma" panose="02020603050405020304" pitchFamily="2"/>
              </a:rPr>
              <a:t>1 See</a:t>
            </a:r>
            <a:r>
              <a:rPr lang="it-IT" sz="1300" u="sng" spc="20" dirty="0">
                <a:solidFill>
                  <a:srgbClr val="0000FF"/>
                </a:solidFill>
                <a:latin typeface="Tahoma" panose="02020603050405020304" pitchFamily="2"/>
              </a:rPr>
              <a:t>http://www.climatechallenge.be/fr/</a:t>
            </a:r>
            <a:r>
              <a:rPr lang="it-IT" sz="1300" spc="20" dirty="0">
                <a:solidFill>
                  <a:srgbClr val="000000"/>
                </a:solidFill>
                <a:latin typeface="Tahoma" panose="02020603050405020304" pitchFamily="2"/>
              </a:rPr>
              <a:t>  </a:t>
            </a:r>
          </a:p>
          <a:p>
            <a:pPr marL="45720" marR="0" indent="0" algn="l">
              <a:spcBef>
                <a:spcPts val="270"/>
              </a:spcBef>
              <a:spcAft>
                <a:spcPts val="0"/>
              </a:spcAft>
              <a:tabLst>
                <a:tab pos="320040" algn="l"/>
              </a:tabLst>
            </a:pPr>
            <a:r>
              <a:rPr lang="it-IT" sz="1300" spc="0" dirty="0">
                <a:solidFill>
                  <a:srgbClr val="000000"/>
                </a:solidFill>
                <a:latin typeface="Tahoma" panose="02020603050405020304" pitchFamily="2"/>
              </a:rPr>
              <a:t>2 </a:t>
            </a:r>
            <a:r>
              <a:rPr lang="it-IT" sz="1300" spc="0" dirty="0" err="1">
                <a:solidFill>
                  <a:srgbClr val="000000"/>
                </a:solidFill>
                <a:latin typeface="Tahoma" panose="02020603050405020304" pitchFamily="2"/>
              </a:rPr>
              <a:t>See</a:t>
            </a:r>
            <a:r>
              <a:rPr lang="it-IT" sz="1300" spc="0" dirty="0">
                <a:solidFill>
                  <a:srgbClr val="000000"/>
                </a:solidFill>
                <a:latin typeface="Tahoma" panose="02020603050405020304" pitchFamily="2"/>
              </a:rPr>
              <a:t> the </a:t>
            </a:r>
            <a:r>
              <a:rPr lang="it-IT" sz="1300" spc="0" dirty="0" err="1">
                <a:solidFill>
                  <a:srgbClr val="000000"/>
                </a:solidFill>
                <a:latin typeface="Tahoma" panose="02020603050405020304" pitchFamily="2"/>
              </a:rPr>
              <a:t>article</a:t>
            </a:r>
            <a:r>
              <a:rPr lang="it-IT" sz="1300" spc="0" dirty="0">
                <a:solidFill>
                  <a:srgbClr val="000000"/>
                </a:solidFill>
                <a:latin typeface="Tahoma" panose="02020603050405020304" pitchFamily="2"/>
              </a:rPr>
              <a:t> “Human </a:t>
            </a:r>
            <a:r>
              <a:rPr lang="it-IT" sz="1300" spc="0" dirty="0" err="1">
                <a:solidFill>
                  <a:srgbClr val="000000"/>
                </a:solidFill>
                <a:latin typeface="Tahoma" panose="02020603050405020304" pitchFamily="2"/>
              </a:rPr>
              <a:t>influence</a:t>
            </a:r>
            <a:r>
              <a:rPr lang="it-IT" sz="1300" spc="0" dirty="0">
                <a:solidFill>
                  <a:srgbClr val="000000"/>
                </a:solidFill>
                <a:latin typeface="Tahoma" panose="02020603050405020304" pitchFamily="2"/>
              </a:rPr>
              <a:t> on the </a:t>
            </a:r>
            <a:r>
              <a:rPr lang="it-IT" sz="1300" spc="0" dirty="0" err="1">
                <a:solidFill>
                  <a:srgbClr val="000000"/>
                </a:solidFill>
                <a:latin typeface="Tahoma" panose="02020603050405020304" pitchFamily="2"/>
              </a:rPr>
              <a:t>seasonal</a:t>
            </a:r>
            <a:r>
              <a:rPr lang="it-IT" sz="1300" spc="0" dirty="0">
                <a:solidFill>
                  <a:srgbClr val="000000"/>
                </a:solidFill>
                <a:latin typeface="Tahoma" panose="02020603050405020304" pitchFamily="2"/>
              </a:rPr>
              <a:t> </a:t>
            </a:r>
            <a:r>
              <a:rPr lang="it-IT" sz="1300" spc="0" dirty="0" err="1">
                <a:solidFill>
                  <a:srgbClr val="000000"/>
                </a:solidFill>
                <a:latin typeface="Tahoma" panose="02020603050405020304" pitchFamily="2"/>
              </a:rPr>
              <a:t>cycle</a:t>
            </a:r>
            <a:r>
              <a:rPr lang="it-IT" sz="1300" spc="0" dirty="0">
                <a:solidFill>
                  <a:srgbClr val="000000"/>
                </a:solidFill>
                <a:latin typeface="Tahoma" panose="02020603050405020304" pitchFamily="2"/>
              </a:rPr>
              <a:t> of </a:t>
            </a:r>
            <a:r>
              <a:rPr lang="it-IT" sz="1300" spc="0" dirty="0" err="1">
                <a:solidFill>
                  <a:srgbClr val="000000"/>
                </a:solidFill>
                <a:latin typeface="Tahoma" panose="02020603050405020304" pitchFamily="2"/>
              </a:rPr>
              <a:t>tropospheric</a:t>
            </a:r>
            <a:r>
              <a:rPr lang="it-IT" sz="1300" spc="0" dirty="0">
                <a:solidFill>
                  <a:srgbClr val="000000"/>
                </a:solidFill>
                <a:latin typeface="Tahoma" panose="02020603050405020304" pitchFamily="2"/>
              </a:rPr>
              <a:t> temperature”, multiple </a:t>
            </a:r>
            <a:r>
              <a:rPr lang="it-IT" sz="1300" spc="0" dirty="0" err="1">
                <a:solidFill>
                  <a:srgbClr val="000000"/>
                </a:solidFill>
                <a:latin typeface="Tahoma" panose="02020603050405020304" pitchFamily="2"/>
              </a:rPr>
              <a:t>authors</a:t>
            </a:r>
            <a:r>
              <a:rPr lang="it-IT" sz="1300" spc="0" dirty="0">
                <a:solidFill>
                  <a:srgbClr val="000000"/>
                </a:solidFill>
                <a:latin typeface="Tahoma" panose="02020603050405020304" pitchFamily="2"/>
              </a:rPr>
              <a:t>, Science, 20 </a:t>
            </a:r>
            <a:r>
              <a:rPr lang="it-IT" sz="1300" spc="0" dirty="0" err="1">
                <a:solidFill>
                  <a:srgbClr val="000000"/>
                </a:solidFill>
                <a:latin typeface="Tahoma" panose="02020603050405020304" pitchFamily="2"/>
              </a:rPr>
              <a:t>July</a:t>
            </a:r>
            <a:r>
              <a:rPr lang="it-IT" sz="1300" spc="0" dirty="0">
                <a:solidFill>
                  <a:srgbClr val="000000"/>
                </a:solidFill>
                <a:latin typeface="Tahoma" panose="02020603050405020304" pitchFamily="2"/>
              </a:rPr>
              <a:t> 2018, vol. 361. </a:t>
            </a:r>
            <a:endParaRPr lang="it-IT" sz="1300" dirty="0">
              <a:solidFill>
                <a:srgbClr val="000000"/>
              </a:solidFill>
              <a:latin typeface="Tahoma" panose="02020603050405020304" pitchFamily="2"/>
            </a:endParaRPr>
          </a:p>
          <a:p>
            <a:pPr marL="45720" marR="0" indent="0" algn="l">
              <a:spcBef>
                <a:spcPts val="270"/>
              </a:spcBef>
              <a:spcAft>
                <a:spcPts val="0"/>
              </a:spcAft>
              <a:tabLst>
                <a:tab pos="320040" algn="l"/>
              </a:tabLst>
            </a:pPr>
            <a:r>
              <a:rPr lang="it-IT" sz="1300" spc="0" dirty="0">
                <a:solidFill>
                  <a:srgbClr val="000000"/>
                </a:solidFill>
                <a:latin typeface="Tahoma" panose="02020603050405020304" pitchFamily="2"/>
              </a:rPr>
              <a:t>3 “Breaking the </a:t>
            </a:r>
            <a:r>
              <a:rPr lang="it-IT" sz="1300" spc="0" dirty="0" err="1">
                <a:solidFill>
                  <a:srgbClr val="000000"/>
                </a:solidFill>
                <a:latin typeface="Tahoma" panose="02020603050405020304" pitchFamily="2"/>
              </a:rPr>
              <a:t>tragedy</a:t>
            </a:r>
            <a:r>
              <a:rPr lang="it-IT" sz="1300" spc="0" dirty="0">
                <a:solidFill>
                  <a:srgbClr val="000000"/>
                </a:solidFill>
                <a:latin typeface="Tahoma" panose="02020603050405020304" pitchFamily="2"/>
              </a:rPr>
              <a:t> of the </a:t>
            </a:r>
            <a:r>
              <a:rPr lang="it-IT" sz="1300" spc="0" dirty="0" err="1">
                <a:solidFill>
                  <a:srgbClr val="000000"/>
                </a:solidFill>
                <a:latin typeface="Tahoma" panose="02020603050405020304" pitchFamily="2"/>
              </a:rPr>
              <a:t>horizon</a:t>
            </a:r>
            <a:r>
              <a:rPr lang="it-IT" sz="1300" spc="0" dirty="0">
                <a:solidFill>
                  <a:srgbClr val="000000"/>
                </a:solidFill>
                <a:latin typeface="Tahoma" panose="02020603050405020304" pitchFamily="2"/>
              </a:rPr>
              <a:t> – climate </a:t>
            </a:r>
            <a:r>
              <a:rPr lang="it-IT" sz="1300" spc="0" dirty="0" err="1">
                <a:solidFill>
                  <a:srgbClr val="000000"/>
                </a:solidFill>
                <a:latin typeface="Tahoma" panose="02020603050405020304" pitchFamily="2"/>
              </a:rPr>
              <a:t>change</a:t>
            </a:r>
            <a:r>
              <a:rPr lang="it-IT" sz="1300" spc="0" dirty="0">
                <a:solidFill>
                  <a:srgbClr val="000000"/>
                </a:solidFill>
                <a:latin typeface="Tahoma" panose="02020603050405020304" pitchFamily="2"/>
              </a:rPr>
              <a:t> and </a:t>
            </a:r>
            <a:r>
              <a:rPr lang="it-IT" sz="1300" spc="0" dirty="0" err="1">
                <a:solidFill>
                  <a:srgbClr val="000000"/>
                </a:solidFill>
                <a:latin typeface="Tahoma" panose="02020603050405020304" pitchFamily="2"/>
              </a:rPr>
              <a:t>financial</a:t>
            </a:r>
            <a:r>
              <a:rPr lang="it-IT" sz="1300" spc="0" dirty="0">
                <a:solidFill>
                  <a:srgbClr val="000000"/>
                </a:solidFill>
                <a:latin typeface="Tahoma" panose="02020603050405020304" pitchFamily="2"/>
              </a:rPr>
              <a:t> </a:t>
            </a:r>
            <a:r>
              <a:rPr lang="it-IT" sz="1300" spc="0" dirty="0" err="1">
                <a:solidFill>
                  <a:srgbClr val="000000"/>
                </a:solidFill>
                <a:latin typeface="Tahoma" panose="02020603050405020304" pitchFamily="2"/>
              </a:rPr>
              <a:t>stability</a:t>
            </a:r>
            <a:r>
              <a:rPr lang="it-IT" sz="1300" spc="0" dirty="0">
                <a:solidFill>
                  <a:srgbClr val="000000"/>
                </a:solidFill>
                <a:latin typeface="Tahoma" panose="02020603050405020304" pitchFamily="2"/>
              </a:rPr>
              <a:t>”, speech by Mr. Mark </a:t>
            </a:r>
            <a:r>
              <a:rPr lang="it-IT" sz="1300" spc="0" dirty="0" err="1">
                <a:solidFill>
                  <a:srgbClr val="000000"/>
                </a:solidFill>
                <a:latin typeface="Tahoma" panose="02020603050405020304" pitchFamily="2"/>
              </a:rPr>
              <a:t>Carney</a:t>
            </a:r>
            <a:r>
              <a:rPr lang="it-IT" sz="1300" spc="0" dirty="0">
                <a:solidFill>
                  <a:srgbClr val="000000"/>
                </a:solidFill>
                <a:latin typeface="Tahoma" panose="02020603050405020304" pitchFamily="2"/>
              </a:rPr>
              <a:t>, </a:t>
            </a:r>
            <a:r>
              <a:rPr lang="it-IT" sz="1300" spc="0" dirty="0" err="1">
                <a:solidFill>
                  <a:srgbClr val="000000"/>
                </a:solidFill>
                <a:latin typeface="Tahoma" panose="02020603050405020304" pitchFamily="2"/>
              </a:rPr>
              <a:t>Governor</a:t>
            </a:r>
            <a:r>
              <a:rPr lang="it-IT" sz="1300" spc="0" dirty="0">
                <a:solidFill>
                  <a:srgbClr val="000000"/>
                </a:solidFill>
                <a:latin typeface="Tahoma" panose="02020603050405020304" pitchFamily="2"/>
              </a:rPr>
              <a:t> of the Bank of </a:t>
            </a:r>
            <a:r>
              <a:rPr lang="it-IT" sz="1300" spc="0" dirty="0" err="1">
                <a:solidFill>
                  <a:srgbClr val="000000"/>
                </a:solidFill>
                <a:latin typeface="Tahoma" panose="02020603050405020304" pitchFamily="2"/>
              </a:rPr>
              <a:t>England</a:t>
            </a:r>
            <a:r>
              <a:rPr lang="it-IT" sz="1300" spc="0" dirty="0">
                <a:solidFill>
                  <a:srgbClr val="000000"/>
                </a:solidFill>
                <a:latin typeface="Tahoma" panose="02020603050405020304" pitchFamily="2"/>
              </a:rPr>
              <a:t> and Chairman of the Financial </a:t>
            </a:r>
            <a:r>
              <a:rPr lang="it-IT" sz="1300" spc="0" dirty="0" err="1">
                <a:solidFill>
                  <a:srgbClr val="000000"/>
                </a:solidFill>
                <a:latin typeface="Tahoma" panose="02020603050405020304" pitchFamily="2"/>
              </a:rPr>
              <a:t>Stability</a:t>
            </a:r>
            <a:r>
              <a:rPr lang="it-IT" sz="1300" spc="0" dirty="0">
                <a:solidFill>
                  <a:srgbClr val="000000"/>
                </a:solidFill>
                <a:latin typeface="Tahoma" panose="02020603050405020304" pitchFamily="2"/>
              </a:rPr>
              <a:t> Board, </a:t>
            </a:r>
            <a:r>
              <a:rPr lang="it-IT" sz="1300" spc="0" dirty="0" err="1">
                <a:solidFill>
                  <a:srgbClr val="000000"/>
                </a:solidFill>
                <a:latin typeface="Tahoma" panose="02020603050405020304" pitchFamily="2"/>
              </a:rPr>
              <a:t>at</a:t>
            </a:r>
            <a:r>
              <a:rPr lang="it-IT" sz="1300" spc="0" dirty="0">
                <a:solidFill>
                  <a:srgbClr val="000000"/>
                </a:solidFill>
                <a:latin typeface="Tahoma" panose="02020603050405020304" pitchFamily="2"/>
              </a:rPr>
              <a:t> Lloyd’s of London, London, 29 </a:t>
            </a:r>
            <a:r>
              <a:rPr lang="it-IT" sz="1300" spc="0" dirty="0" err="1">
                <a:solidFill>
                  <a:srgbClr val="000000"/>
                </a:solidFill>
                <a:latin typeface="Tahoma" panose="02020603050405020304" pitchFamily="2"/>
              </a:rPr>
              <a:t>September</a:t>
            </a:r>
            <a:r>
              <a:rPr lang="it-IT" sz="1300" spc="0" dirty="0">
                <a:solidFill>
                  <a:srgbClr val="000000"/>
                </a:solidFill>
                <a:latin typeface="Tahoma" panose="02020603050405020304" pitchFamily="2"/>
              </a:rPr>
              <a:t> 2015. </a:t>
            </a:r>
          </a:p>
          <a:p>
            <a:pPr marL="45720" marR="0" indent="0" algn="l">
              <a:spcBef>
                <a:spcPts val="270"/>
              </a:spcBef>
              <a:spcAft>
                <a:spcPts val="0"/>
              </a:spcAft>
              <a:tabLst>
                <a:tab pos="320040" algn="l"/>
              </a:tabLst>
            </a:pPr>
            <a:r>
              <a:rPr lang="it-IT" sz="1300" spc="0" dirty="0">
                <a:solidFill>
                  <a:srgbClr val="000000"/>
                </a:solidFill>
                <a:latin typeface="Tahoma" panose="02020603050405020304" pitchFamily="2"/>
              </a:rPr>
              <a:t>4 </a:t>
            </a:r>
            <a:r>
              <a:rPr lang="it-IT" sz="1300" spc="0" dirty="0" err="1">
                <a:solidFill>
                  <a:srgbClr val="000000"/>
                </a:solidFill>
                <a:latin typeface="Tahoma" panose="02020603050405020304" pitchFamily="2"/>
              </a:rPr>
              <a:t>Diffenbaugh</a:t>
            </a:r>
            <a:r>
              <a:rPr lang="it-IT" sz="1300" spc="0" dirty="0">
                <a:solidFill>
                  <a:srgbClr val="000000"/>
                </a:solidFill>
                <a:latin typeface="Tahoma" panose="02020603050405020304" pitchFamily="2"/>
              </a:rPr>
              <a:t>, Noah S. et Burke, Marshall, “Global warming </a:t>
            </a:r>
            <a:r>
              <a:rPr lang="it-IT" sz="1300" spc="0" dirty="0" err="1">
                <a:solidFill>
                  <a:srgbClr val="000000"/>
                </a:solidFill>
                <a:latin typeface="Tahoma" panose="02020603050405020304" pitchFamily="2"/>
              </a:rPr>
              <a:t>has</a:t>
            </a:r>
            <a:r>
              <a:rPr lang="it-IT" sz="1300" spc="0" dirty="0">
                <a:solidFill>
                  <a:srgbClr val="000000"/>
                </a:solidFill>
                <a:latin typeface="Tahoma" panose="02020603050405020304" pitchFamily="2"/>
              </a:rPr>
              <a:t> </a:t>
            </a:r>
            <a:r>
              <a:rPr lang="it-IT" sz="1300" spc="0" dirty="0" err="1">
                <a:solidFill>
                  <a:srgbClr val="000000"/>
                </a:solidFill>
                <a:latin typeface="Tahoma" panose="02020603050405020304" pitchFamily="2"/>
              </a:rPr>
              <a:t>increased</a:t>
            </a:r>
            <a:r>
              <a:rPr lang="it-IT" sz="1300" spc="0" dirty="0">
                <a:solidFill>
                  <a:srgbClr val="000000"/>
                </a:solidFill>
                <a:latin typeface="Tahoma" panose="02020603050405020304" pitchFamily="2"/>
              </a:rPr>
              <a:t> global </a:t>
            </a:r>
            <a:r>
              <a:rPr lang="it-IT" sz="1300" spc="0" dirty="0" err="1">
                <a:solidFill>
                  <a:srgbClr val="000000"/>
                </a:solidFill>
                <a:latin typeface="Tahoma" panose="02020603050405020304" pitchFamily="2"/>
              </a:rPr>
              <a:t>economic</a:t>
            </a:r>
            <a:r>
              <a:rPr lang="it-IT" sz="1300" spc="0" dirty="0">
                <a:solidFill>
                  <a:srgbClr val="000000"/>
                </a:solidFill>
                <a:latin typeface="Tahoma" panose="02020603050405020304" pitchFamily="2"/>
              </a:rPr>
              <a:t> </a:t>
            </a:r>
            <a:r>
              <a:rPr lang="it-IT" sz="1300" spc="0" dirty="0" err="1">
                <a:solidFill>
                  <a:srgbClr val="000000"/>
                </a:solidFill>
                <a:latin typeface="Tahoma" panose="02020603050405020304" pitchFamily="2"/>
              </a:rPr>
              <a:t>inequality</a:t>
            </a:r>
            <a:r>
              <a:rPr lang="it-IT" sz="1300" spc="0" dirty="0">
                <a:solidFill>
                  <a:srgbClr val="000000"/>
                </a:solidFill>
                <a:latin typeface="Tahoma" panose="02020603050405020304" pitchFamily="2"/>
              </a:rPr>
              <a:t>”, PNAS, 22 April 2019. </a:t>
            </a:r>
          </a:p>
          <a:p>
            <a:pPr marL="45720" marR="0" indent="0" algn="l">
              <a:spcBef>
                <a:spcPts val="270"/>
              </a:spcBef>
              <a:spcAft>
                <a:spcPts val="0"/>
              </a:spcAft>
              <a:tabLst>
                <a:tab pos="320040" algn="l"/>
              </a:tabLst>
            </a:pPr>
            <a:r>
              <a:rPr lang="it-IT" sz="1300" spc="0" dirty="0">
                <a:solidFill>
                  <a:srgbClr val="000000"/>
                </a:solidFill>
                <a:latin typeface="Tahoma" panose="02020603050405020304" pitchFamily="2"/>
              </a:rPr>
              <a:t>5 “Turn down the </a:t>
            </a:r>
            <a:r>
              <a:rPr lang="it-IT" sz="1300" spc="0" dirty="0" err="1">
                <a:solidFill>
                  <a:srgbClr val="000000"/>
                </a:solidFill>
                <a:latin typeface="Tahoma" panose="02020603050405020304" pitchFamily="2"/>
              </a:rPr>
              <a:t>Heat</a:t>
            </a:r>
            <a:r>
              <a:rPr lang="it-IT" sz="1300" spc="0" dirty="0">
                <a:solidFill>
                  <a:srgbClr val="000000"/>
                </a:solidFill>
                <a:latin typeface="Tahoma" panose="02020603050405020304" pitchFamily="2"/>
              </a:rPr>
              <a:t>: Climate </a:t>
            </a:r>
            <a:r>
              <a:rPr lang="it-IT" sz="1300" spc="0" dirty="0" err="1">
                <a:solidFill>
                  <a:srgbClr val="000000"/>
                </a:solidFill>
                <a:latin typeface="Tahoma" panose="02020603050405020304" pitchFamily="2"/>
              </a:rPr>
              <a:t>extremes</a:t>
            </a:r>
            <a:r>
              <a:rPr lang="it-IT" sz="1300" spc="0" dirty="0">
                <a:solidFill>
                  <a:srgbClr val="000000"/>
                </a:solidFill>
                <a:latin typeface="Tahoma" panose="02020603050405020304" pitchFamily="2"/>
              </a:rPr>
              <a:t>, </a:t>
            </a:r>
            <a:r>
              <a:rPr lang="it-IT" sz="1300" spc="0" dirty="0" err="1">
                <a:solidFill>
                  <a:srgbClr val="000000"/>
                </a:solidFill>
                <a:latin typeface="Tahoma" panose="02020603050405020304" pitchFamily="2"/>
              </a:rPr>
              <a:t>Regional</a:t>
            </a:r>
            <a:r>
              <a:rPr lang="it-IT" sz="1300" spc="0" dirty="0">
                <a:solidFill>
                  <a:srgbClr val="000000"/>
                </a:solidFill>
                <a:latin typeface="Tahoma" panose="02020603050405020304" pitchFamily="2"/>
              </a:rPr>
              <a:t> Impacts and the Case for </a:t>
            </a:r>
            <a:r>
              <a:rPr lang="it-IT" sz="1300" spc="0" dirty="0" err="1">
                <a:solidFill>
                  <a:srgbClr val="000000"/>
                </a:solidFill>
                <a:latin typeface="Tahoma" panose="02020603050405020304" pitchFamily="2"/>
              </a:rPr>
              <a:t>Resilience</a:t>
            </a:r>
            <a:r>
              <a:rPr lang="it-IT" sz="1300" spc="0" dirty="0">
                <a:solidFill>
                  <a:srgbClr val="000000"/>
                </a:solidFill>
                <a:latin typeface="Tahoma" panose="02020603050405020304" pitchFamily="2"/>
              </a:rPr>
              <a:t>”, World Bank Report, 2013. </a:t>
            </a:r>
          </a:p>
          <a:p>
            <a:pPr marL="45720" marR="0" indent="0" algn="l">
              <a:spcBef>
                <a:spcPts val="270"/>
              </a:spcBef>
              <a:spcAft>
                <a:spcPts val="0"/>
              </a:spcAft>
              <a:tabLst>
                <a:tab pos="320040" algn="l"/>
              </a:tabLst>
            </a:pPr>
            <a:r>
              <a:rPr lang="it-IT" sz="1300" spc="0" dirty="0">
                <a:solidFill>
                  <a:srgbClr val="000000"/>
                </a:solidFill>
                <a:latin typeface="Tahoma" panose="02020603050405020304" pitchFamily="2"/>
              </a:rPr>
              <a:t>6 Oxfam, “</a:t>
            </a:r>
            <a:r>
              <a:rPr lang="it-IT" sz="1300" spc="0" dirty="0" err="1">
                <a:solidFill>
                  <a:srgbClr val="000000"/>
                </a:solidFill>
                <a:latin typeface="Tahoma" panose="02020603050405020304" pitchFamily="2"/>
              </a:rPr>
              <a:t>Uprooted</a:t>
            </a:r>
            <a:r>
              <a:rPr lang="it-IT" sz="1300" spc="0" dirty="0">
                <a:solidFill>
                  <a:srgbClr val="000000"/>
                </a:solidFill>
                <a:latin typeface="Tahoma" panose="02020603050405020304" pitchFamily="2"/>
              </a:rPr>
              <a:t> by climate </a:t>
            </a:r>
            <a:r>
              <a:rPr lang="it-IT" sz="1300" spc="0" dirty="0" err="1">
                <a:solidFill>
                  <a:srgbClr val="000000"/>
                </a:solidFill>
                <a:latin typeface="Tahoma" panose="02020603050405020304" pitchFamily="2"/>
              </a:rPr>
              <a:t>change</a:t>
            </a:r>
            <a:r>
              <a:rPr lang="it-IT" sz="1300" spc="0" dirty="0">
                <a:solidFill>
                  <a:srgbClr val="000000"/>
                </a:solidFill>
                <a:latin typeface="Tahoma" panose="02020603050405020304" pitchFamily="2"/>
              </a:rPr>
              <a:t>: </a:t>
            </a:r>
            <a:r>
              <a:rPr lang="it-IT" sz="1300" spc="0" dirty="0" err="1">
                <a:solidFill>
                  <a:srgbClr val="000000"/>
                </a:solidFill>
                <a:latin typeface="Tahoma" panose="02020603050405020304" pitchFamily="2"/>
              </a:rPr>
              <a:t>Responding</a:t>
            </a:r>
            <a:r>
              <a:rPr lang="it-IT" sz="1300" spc="0" dirty="0">
                <a:solidFill>
                  <a:srgbClr val="000000"/>
                </a:solidFill>
                <a:latin typeface="Tahoma" panose="02020603050405020304" pitchFamily="2"/>
              </a:rPr>
              <a:t> to the </a:t>
            </a:r>
            <a:r>
              <a:rPr lang="it-IT" sz="1300" spc="0" dirty="0" err="1">
                <a:solidFill>
                  <a:srgbClr val="000000"/>
                </a:solidFill>
                <a:latin typeface="Tahoma" panose="02020603050405020304" pitchFamily="2"/>
              </a:rPr>
              <a:t>growing</a:t>
            </a:r>
            <a:r>
              <a:rPr lang="it-IT" sz="1300" spc="0" dirty="0">
                <a:solidFill>
                  <a:srgbClr val="000000"/>
                </a:solidFill>
                <a:latin typeface="Tahoma" panose="02020603050405020304" pitchFamily="2"/>
              </a:rPr>
              <a:t> risk of </a:t>
            </a:r>
            <a:r>
              <a:rPr lang="it-IT" sz="1300" spc="0" dirty="0" err="1">
                <a:solidFill>
                  <a:srgbClr val="000000"/>
                </a:solidFill>
                <a:latin typeface="Tahoma" panose="02020603050405020304" pitchFamily="2"/>
              </a:rPr>
              <a:t>displacement</a:t>
            </a:r>
            <a:r>
              <a:rPr lang="it-IT" sz="1300" spc="0" dirty="0">
                <a:solidFill>
                  <a:srgbClr val="000000"/>
                </a:solidFill>
                <a:latin typeface="Tahoma" panose="02020603050405020304" pitchFamily="2"/>
              </a:rPr>
              <a:t>”, November 2017. </a:t>
            </a:r>
          </a:p>
          <a:p>
            <a:pPr marL="45720" marR="0" indent="0" algn="l">
              <a:spcBef>
                <a:spcPts val="275"/>
              </a:spcBef>
              <a:spcAft>
                <a:spcPts val="0"/>
              </a:spcAft>
              <a:tabLst>
                <a:tab pos="320040" algn="l"/>
              </a:tabLst>
            </a:pPr>
            <a:r>
              <a:rPr lang="it-IT" sz="1300" spc="0" dirty="0">
                <a:solidFill>
                  <a:srgbClr val="000000"/>
                </a:solidFill>
                <a:latin typeface="Tahoma" panose="02020603050405020304" pitchFamily="2"/>
              </a:rPr>
              <a:t>7 </a:t>
            </a:r>
            <a:r>
              <a:rPr lang="it-IT" sz="1300" spc="0" dirty="0" err="1">
                <a:solidFill>
                  <a:srgbClr val="000000"/>
                </a:solidFill>
                <a:latin typeface="Tahoma" panose="02020603050405020304" pitchFamily="2"/>
              </a:rPr>
              <a:t>See</a:t>
            </a:r>
            <a:r>
              <a:rPr lang="it-IT" sz="1300" spc="0" dirty="0">
                <a:solidFill>
                  <a:srgbClr val="000000"/>
                </a:solidFill>
                <a:latin typeface="Tahoma" panose="02020603050405020304" pitchFamily="2"/>
              </a:rPr>
              <a:t> World Bank, </a:t>
            </a:r>
            <a:r>
              <a:rPr lang="it-IT" sz="1300" spc="0" dirty="0" err="1">
                <a:solidFill>
                  <a:srgbClr val="000000"/>
                </a:solidFill>
                <a:latin typeface="Tahoma" panose="02020603050405020304" pitchFamily="2"/>
              </a:rPr>
              <a:t>Groundswell</a:t>
            </a:r>
            <a:r>
              <a:rPr lang="it-IT" sz="1300" spc="0" dirty="0">
                <a:solidFill>
                  <a:srgbClr val="000000"/>
                </a:solidFill>
                <a:latin typeface="Tahoma" panose="02020603050405020304" pitchFamily="2"/>
              </a:rPr>
              <a:t>, “</a:t>
            </a:r>
            <a:r>
              <a:rPr lang="it-IT" sz="1300" spc="0" dirty="0" err="1">
                <a:solidFill>
                  <a:srgbClr val="000000"/>
                </a:solidFill>
                <a:latin typeface="Tahoma" panose="02020603050405020304" pitchFamily="2"/>
              </a:rPr>
              <a:t>Preparing</a:t>
            </a:r>
            <a:r>
              <a:rPr lang="it-IT" sz="1300" spc="0" dirty="0">
                <a:solidFill>
                  <a:srgbClr val="000000"/>
                </a:solidFill>
                <a:latin typeface="Tahoma" panose="02020603050405020304" pitchFamily="2"/>
              </a:rPr>
              <a:t> for </a:t>
            </a:r>
            <a:r>
              <a:rPr lang="it-IT" sz="1300" spc="0" dirty="0" err="1">
                <a:solidFill>
                  <a:srgbClr val="000000"/>
                </a:solidFill>
                <a:latin typeface="Tahoma" panose="02020603050405020304" pitchFamily="2"/>
              </a:rPr>
              <a:t>Internal</a:t>
            </a:r>
            <a:r>
              <a:rPr lang="it-IT" sz="1300" spc="0" dirty="0">
                <a:solidFill>
                  <a:srgbClr val="000000"/>
                </a:solidFill>
                <a:latin typeface="Tahoma" panose="02020603050405020304" pitchFamily="2"/>
              </a:rPr>
              <a:t> Climate Migration”, 2018. </a:t>
            </a:r>
          </a:p>
          <a:p>
            <a:pPr marL="45720" marR="0" indent="0" algn="l">
              <a:spcBef>
                <a:spcPts val="245"/>
              </a:spcBef>
              <a:spcAft>
                <a:spcPts val="0"/>
              </a:spcAft>
              <a:tabLst>
                <a:tab pos="320040" algn="l"/>
              </a:tabLst>
            </a:pPr>
            <a:r>
              <a:rPr lang="it-IT" sz="1300" spc="0" dirty="0">
                <a:solidFill>
                  <a:srgbClr val="000000"/>
                </a:solidFill>
                <a:latin typeface="Tahoma" panose="02020603050405020304" pitchFamily="2"/>
              </a:rPr>
              <a:t>8 IPCC, “Global warming of 1.5o C, an IPCC Special Report on the impacts of global warming of 1.5o C”, </a:t>
            </a:r>
            <a:r>
              <a:rPr lang="it-IT" sz="1300" spc="0" dirty="0" err="1">
                <a:solidFill>
                  <a:srgbClr val="000000"/>
                </a:solidFill>
                <a:latin typeface="Tahoma" panose="02020603050405020304" pitchFamily="2"/>
              </a:rPr>
              <a:t>Summary</a:t>
            </a:r>
            <a:r>
              <a:rPr lang="it-IT" sz="1300" spc="0" dirty="0">
                <a:solidFill>
                  <a:srgbClr val="000000"/>
                </a:solidFill>
                <a:latin typeface="Tahoma" panose="02020603050405020304" pitchFamily="2"/>
              </a:rPr>
              <a:t> for Policymakers, 2018. </a:t>
            </a:r>
          </a:p>
          <a:p>
            <a:pPr marL="45720" marR="0" indent="0" algn="l">
              <a:spcBef>
                <a:spcPts val="270"/>
              </a:spcBef>
              <a:spcAft>
                <a:spcPts val="0"/>
              </a:spcAft>
              <a:tabLst>
                <a:tab pos="320040" algn="l"/>
              </a:tabLst>
            </a:pPr>
            <a:r>
              <a:rPr lang="it-IT" sz="1300" spc="0" dirty="0">
                <a:solidFill>
                  <a:srgbClr val="000000"/>
                </a:solidFill>
                <a:latin typeface="Tahoma" panose="02020603050405020304" pitchFamily="2"/>
              </a:rPr>
              <a:t>9 </a:t>
            </a:r>
            <a:r>
              <a:rPr lang="it-IT" sz="1300" spc="0" dirty="0" err="1">
                <a:solidFill>
                  <a:srgbClr val="000000"/>
                </a:solidFill>
                <a:latin typeface="Tahoma" panose="02020603050405020304" pitchFamily="2"/>
              </a:rPr>
              <a:t>Included</a:t>
            </a:r>
            <a:r>
              <a:rPr lang="it-IT" sz="1300" spc="0" dirty="0">
                <a:solidFill>
                  <a:srgbClr val="000000"/>
                </a:solidFill>
                <a:latin typeface="Tahoma" panose="02020603050405020304" pitchFamily="2"/>
              </a:rPr>
              <a:t> in </a:t>
            </a:r>
            <a:r>
              <a:rPr lang="it-IT" sz="1300" spc="0" dirty="0" err="1">
                <a:solidFill>
                  <a:srgbClr val="000000"/>
                </a:solidFill>
                <a:latin typeface="Tahoma" panose="02020603050405020304" pitchFamily="2"/>
              </a:rPr>
              <a:t>Baillargeon</a:t>
            </a:r>
            <a:r>
              <a:rPr lang="it-IT" sz="1300" spc="0" dirty="0">
                <a:solidFill>
                  <a:srgbClr val="000000"/>
                </a:solidFill>
                <a:latin typeface="Tahoma" panose="02020603050405020304" pitchFamily="2"/>
              </a:rPr>
              <a:t>, </a:t>
            </a:r>
            <a:r>
              <a:rPr lang="it-IT" sz="1300" spc="0" dirty="0" err="1">
                <a:solidFill>
                  <a:srgbClr val="000000"/>
                </a:solidFill>
                <a:latin typeface="Tahoma" panose="02020603050405020304" pitchFamily="2"/>
              </a:rPr>
              <a:t>Normand</a:t>
            </a:r>
            <a:r>
              <a:rPr lang="it-IT" sz="1300" spc="0" dirty="0">
                <a:solidFill>
                  <a:srgbClr val="000000"/>
                </a:solidFill>
                <a:latin typeface="Tahoma" panose="02020603050405020304" pitchFamily="2"/>
              </a:rPr>
              <a:t>, “</a:t>
            </a:r>
            <a:r>
              <a:rPr lang="it-IT" sz="1300" spc="0" dirty="0" err="1">
                <a:solidFill>
                  <a:srgbClr val="000000"/>
                </a:solidFill>
                <a:latin typeface="Tahoma" panose="02020603050405020304" pitchFamily="2"/>
              </a:rPr>
              <a:t>Sceptiques</a:t>
            </a:r>
            <a:r>
              <a:rPr lang="it-IT" sz="1300" spc="0" dirty="0">
                <a:solidFill>
                  <a:srgbClr val="000000"/>
                </a:solidFill>
                <a:latin typeface="Tahoma" panose="02020603050405020304" pitchFamily="2"/>
              </a:rPr>
              <a:t> et </a:t>
            </a:r>
            <a:r>
              <a:rPr lang="it-IT" sz="1300" spc="0" dirty="0" err="1">
                <a:solidFill>
                  <a:srgbClr val="000000"/>
                </a:solidFill>
                <a:latin typeface="Tahoma" panose="02020603050405020304" pitchFamily="2"/>
              </a:rPr>
              <a:t>négationnistes</a:t>
            </a:r>
            <a:r>
              <a:rPr lang="it-IT" sz="1300" spc="0" dirty="0">
                <a:solidFill>
                  <a:srgbClr val="000000"/>
                </a:solidFill>
                <a:latin typeface="Tahoma" panose="02020603050405020304" pitchFamily="2"/>
              </a:rPr>
              <a:t>”, </a:t>
            </a:r>
            <a:r>
              <a:rPr lang="it-IT" sz="1300" spc="0" dirty="0" err="1">
                <a:solidFill>
                  <a:srgbClr val="000000"/>
                </a:solidFill>
                <a:latin typeface="Tahoma" panose="02020603050405020304" pitchFamily="2"/>
              </a:rPr>
              <a:t>revue</a:t>
            </a:r>
            <a:r>
              <a:rPr lang="it-IT" sz="1300" spc="0" dirty="0">
                <a:solidFill>
                  <a:srgbClr val="000000"/>
                </a:solidFill>
                <a:latin typeface="Tahoma" panose="02020603050405020304" pitchFamily="2"/>
              </a:rPr>
              <a:t> A </a:t>
            </a:r>
            <a:r>
              <a:rPr lang="it-IT" sz="1300" spc="0" dirty="0" err="1">
                <a:solidFill>
                  <a:srgbClr val="000000"/>
                </a:solidFill>
                <a:latin typeface="Tahoma" panose="02020603050405020304" pitchFamily="2"/>
              </a:rPr>
              <a:t>Babord</a:t>
            </a:r>
            <a:r>
              <a:rPr lang="it-IT" sz="1300" spc="0" dirty="0">
                <a:solidFill>
                  <a:srgbClr val="000000"/>
                </a:solidFill>
                <a:latin typeface="Tahoma" panose="02020603050405020304" pitchFamily="2"/>
              </a:rPr>
              <a:t>!, no. 56, </a:t>
            </a:r>
            <a:r>
              <a:rPr lang="it-IT" sz="1300" spc="0" dirty="0" err="1">
                <a:solidFill>
                  <a:srgbClr val="000000"/>
                </a:solidFill>
                <a:latin typeface="Tahoma" panose="02020603050405020304" pitchFamily="2"/>
              </a:rPr>
              <a:t>Oct</a:t>
            </a:r>
            <a:r>
              <a:rPr lang="it-IT" sz="1300" spc="0" dirty="0">
                <a:solidFill>
                  <a:srgbClr val="000000"/>
                </a:solidFill>
                <a:latin typeface="Tahoma" panose="02020603050405020304" pitchFamily="2"/>
              </a:rPr>
              <a:t>. Nov. 2014. </a:t>
            </a:r>
          </a:p>
          <a:p>
            <a:pPr marL="45720" marR="0" indent="0" algn="l">
              <a:spcBef>
                <a:spcPts val="275"/>
              </a:spcBef>
              <a:spcAft>
                <a:spcPts val="0"/>
              </a:spcAft>
              <a:tabLst>
                <a:tab pos="320040" algn="l"/>
              </a:tabLst>
            </a:pPr>
            <a:r>
              <a:rPr lang="it-IT" sz="1300" spc="0" dirty="0">
                <a:solidFill>
                  <a:srgbClr val="000000"/>
                </a:solidFill>
                <a:latin typeface="Tahoma" panose="02020603050405020304" pitchFamily="2"/>
              </a:rPr>
              <a:t>10 </a:t>
            </a:r>
            <a:r>
              <a:rPr lang="it-IT" sz="1300" spc="0" dirty="0" err="1">
                <a:solidFill>
                  <a:srgbClr val="000000"/>
                </a:solidFill>
                <a:latin typeface="Tahoma" panose="02020603050405020304" pitchFamily="2"/>
              </a:rPr>
              <a:t>Baillargeon</a:t>
            </a:r>
            <a:r>
              <a:rPr lang="it-IT" sz="1300" spc="0" dirty="0">
                <a:solidFill>
                  <a:srgbClr val="000000"/>
                </a:solidFill>
                <a:latin typeface="Tahoma" panose="02020603050405020304" pitchFamily="2"/>
              </a:rPr>
              <a:t>, </a:t>
            </a:r>
            <a:r>
              <a:rPr lang="it-IT" sz="1300" spc="0" dirty="0" err="1">
                <a:solidFill>
                  <a:srgbClr val="000000"/>
                </a:solidFill>
                <a:latin typeface="Tahoma" panose="02020603050405020304" pitchFamily="2"/>
              </a:rPr>
              <a:t>Normand</a:t>
            </a:r>
            <a:r>
              <a:rPr lang="it-IT" sz="1300" spc="0" dirty="0">
                <a:solidFill>
                  <a:srgbClr val="000000"/>
                </a:solidFill>
                <a:latin typeface="Tahoma" panose="02020603050405020304" pitchFamily="2"/>
              </a:rPr>
              <a:t>, op.cit. </a:t>
            </a:r>
          </a:p>
          <a:p>
            <a:pPr marL="45720" marR="0" indent="0" algn="l">
              <a:spcBef>
                <a:spcPts val="270"/>
              </a:spcBef>
              <a:spcAft>
                <a:spcPts val="0"/>
              </a:spcAft>
              <a:tabLst>
                <a:tab pos="320040" algn="l"/>
              </a:tabLst>
            </a:pPr>
            <a:r>
              <a:rPr lang="it-IT" sz="1300" spc="0" dirty="0">
                <a:solidFill>
                  <a:srgbClr val="000000"/>
                </a:solidFill>
                <a:latin typeface="Tahoma" panose="02020603050405020304" pitchFamily="2"/>
              </a:rPr>
              <a:t>11 “Climate </a:t>
            </a:r>
            <a:r>
              <a:rPr lang="it-IT" sz="1300" spc="0" dirty="0" err="1">
                <a:solidFill>
                  <a:srgbClr val="000000"/>
                </a:solidFill>
                <a:latin typeface="Tahoma" panose="02020603050405020304" pitchFamily="2"/>
              </a:rPr>
              <a:t>change</a:t>
            </a:r>
            <a:r>
              <a:rPr lang="it-IT" sz="1300" spc="0" dirty="0">
                <a:solidFill>
                  <a:srgbClr val="000000"/>
                </a:solidFill>
                <a:latin typeface="Tahoma" panose="02020603050405020304" pitchFamily="2"/>
              </a:rPr>
              <a:t> </a:t>
            </a:r>
            <a:r>
              <a:rPr lang="it-IT" sz="1300" spc="0" dirty="0" err="1">
                <a:solidFill>
                  <a:srgbClr val="000000"/>
                </a:solidFill>
                <a:latin typeface="Tahoma" panose="02020603050405020304" pitchFamily="2"/>
              </a:rPr>
              <a:t>denial</a:t>
            </a:r>
            <a:r>
              <a:rPr lang="it-IT" sz="1300" spc="0" dirty="0">
                <a:solidFill>
                  <a:srgbClr val="000000"/>
                </a:solidFill>
                <a:latin typeface="Tahoma" panose="02020603050405020304" pitchFamily="2"/>
              </a:rPr>
              <a:t> </a:t>
            </a:r>
            <a:r>
              <a:rPr lang="it-IT" sz="1300" spc="0" dirty="0" err="1">
                <a:solidFill>
                  <a:srgbClr val="000000"/>
                </a:solidFill>
                <a:latin typeface="Tahoma" panose="02020603050405020304" pitchFamily="2"/>
              </a:rPr>
              <a:t>is</a:t>
            </a:r>
            <a:r>
              <a:rPr lang="it-IT" sz="1300" spc="0" dirty="0">
                <a:solidFill>
                  <a:srgbClr val="000000"/>
                </a:solidFill>
                <a:latin typeface="Tahoma" panose="02020603050405020304" pitchFamily="2"/>
              </a:rPr>
              <a:t> </a:t>
            </a:r>
            <a:r>
              <a:rPr lang="it-IT" sz="1300" spc="0" dirty="0" err="1">
                <a:solidFill>
                  <a:srgbClr val="000000"/>
                </a:solidFill>
                <a:latin typeface="Tahoma" panose="02020603050405020304" pitchFamily="2"/>
              </a:rPr>
              <a:t>evil</a:t>
            </a:r>
            <a:r>
              <a:rPr lang="it-IT" sz="1300" spc="0" dirty="0">
                <a:solidFill>
                  <a:srgbClr val="000000"/>
                </a:solidFill>
                <a:latin typeface="Tahoma" panose="02020603050405020304" pitchFamily="2"/>
              </a:rPr>
              <a:t> </a:t>
            </a:r>
            <a:r>
              <a:rPr lang="it-IT" sz="1300" spc="0" dirty="0" err="1">
                <a:solidFill>
                  <a:srgbClr val="000000"/>
                </a:solidFill>
                <a:latin typeface="Tahoma" panose="02020603050405020304" pitchFamily="2"/>
              </a:rPr>
              <a:t>says</a:t>
            </a:r>
            <a:r>
              <a:rPr lang="it-IT" sz="1300" spc="0" dirty="0">
                <a:solidFill>
                  <a:srgbClr val="000000"/>
                </a:solidFill>
                <a:latin typeface="Tahoma" panose="02020603050405020304" pitchFamily="2"/>
              </a:rPr>
              <a:t> Mary Robinson”, The Guardian, 26 March 2019. </a:t>
            </a:r>
          </a:p>
          <a:p>
            <a:pPr marL="45720" marR="0" indent="0" algn="l">
              <a:spcBef>
                <a:spcPts val="270"/>
              </a:spcBef>
              <a:spcAft>
                <a:spcPts val="0"/>
              </a:spcAft>
              <a:tabLst>
                <a:tab pos="320040" algn="l"/>
              </a:tabLst>
            </a:pPr>
            <a:r>
              <a:rPr lang="it-IT" sz="1300" spc="0" dirty="0">
                <a:solidFill>
                  <a:srgbClr val="000000"/>
                </a:solidFill>
                <a:latin typeface="Tahoma" panose="02020603050405020304" pitchFamily="2"/>
              </a:rPr>
              <a:t>12 </a:t>
            </a:r>
            <a:r>
              <a:rPr lang="it-IT" sz="1300" spc="0" dirty="0" err="1">
                <a:solidFill>
                  <a:srgbClr val="000000"/>
                </a:solidFill>
                <a:latin typeface="Tahoma" panose="02020603050405020304" pitchFamily="2"/>
              </a:rPr>
              <a:t>See</a:t>
            </a:r>
            <a:r>
              <a:rPr lang="it-IT" sz="1300" spc="0" dirty="0">
                <a:solidFill>
                  <a:srgbClr val="000000"/>
                </a:solidFill>
                <a:latin typeface="Tahoma" panose="02020603050405020304" pitchFamily="2"/>
              </a:rPr>
              <a:t> </a:t>
            </a:r>
            <a:r>
              <a:rPr lang="it-IT" sz="1300" spc="0" dirty="0" err="1">
                <a:solidFill>
                  <a:srgbClr val="000000"/>
                </a:solidFill>
                <a:latin typeface="Tahoma" panose="02020603050405020304" pitchFamily="2"/>
              </a:rPr>
              <a:t>Bernier</a:t>
            </a:r>
            <a:r>
              <a:rPr lang="it-IT" sz="1300" spc="0" dirty="0">
                <a:solidFill>
                  <a:srgbClr val="000000"/>
                </a:solidFill>
                <a:latin typeface="Tahoma" panose="02020603050405020304" pitchFamily="2"/>
              </a:rPr>
              <a:t>, Dominique, “La petite histoire </a:t>
            </a:r>
            <a:r>
              <a:rPr lang="it-IT" sz="1300" spc="0" dirty="0" err="1">
                <a:solidFill>
                  <a:srgbClr val="000000"/>
                </a:solidFill>
                <a:latin typeface="Tahoma" panose="02020603050405020304" pitchFamily="2"/>
              </a:rPr>
              <a:t>des</a:t>
            </a:r>
            <a:r>
              <a:rPr lang="it-IT" sz="1300" spc="0" dirty="0">
                <a:solidFill>
                  <a:srgbClr val="000000"/>
                </a:solidFill>
                <a:latin typeface="Tahoma" panose="02020603050405020304" pitchFamily="2"/>
              </a:rPr>
              <a:t> </a:t>
            </a:r>
            <a:r>
              <a:rPr lang="it-IT" sz="1300" spc="0" dirty="0" err="1">
                <a:solidFill>
                  <a:srgbClr val="000000"/>
                </a:solidFill>
                <a:latin typeface="Tahoma" panose="02020603050405020304" pitchFamily="2"/>
              </a:rPr>
              <a:t>changements</a:t>
            </a:r>
            <a:r>
              <a:rPr lang="it-IT" sz="1300" spc="0" dirty="0">
                <a:solidFill>
                  <a:srgbClr val="000000"/>
                </a:solidFill>
                <a:latin typeface="Tahoma" panose="02020603050405020304" pitchFamily="2"/>
              </a:rPr>
              <a:t> </a:t>
            </a:r>
            <a:r>
              <a:rPr lang="it-IT" sz="1300" spc="0" dirty="0" err="1">
                <a:solidFill>
                  <a:srgbClr val="000000"/>
                </a:solidFill>
                <a:latin typeface="Tahoma" panose="02020603050405020304" pitchFamily="2"/>
              </a:rPr>
              <a:t>climatiques</a:t>
            </a:r>
            <a:r>
              <a:rPr lang="it-IT" sz="1300" spc="0" dirty="0">
                <a:solidFill>
                  <a:srgbClr val="000000"/>
                </a:solidFill>
                <a:latin typeface="Tahoma" panose="02020603050405020304" pitchFamily="2"/>
              </a:rPr>
              <a:t>”, </a:t>
            </a:r>
            <a:r>
              <a:rPr lang="it-IT" sz="1300" spc="0" dirty="0" err="1">
                <a:solidFill>
                  <a:srgbClr val="000000"/>
                </a:solidFill>
                <a:latin typeface="Tahoma" panose="02020603050405020304" pitchFamily="2"/>
              </a:rPr>
              <a:t>revue</a:t>
            </a:r>
            <a:r>
              <a:rPr lang="it-IT" sz="1300" spc="0" dirty="0">
                <a:solidFill>
                  <a:srgbClr val="000000"/>
                </a:solidFill>
                <a:latin typeface="Tahoma" panose="02020603050405020304" pitchFamily="2"/>
              </a:rPr>
              <a:t> A </a:t>
            </a:r>
            <a:r>
              <a:rPr lang="it-IT" sz="1300" spc="0" dirty="0" err="1">
                <a:solidFill>
                  <a:srgbClr val="000000"/>
                </a:solidFill>
                <a:latin typeface="Tahoma" panose="02020603050405020304" pitchFamily="2"/>
              </a:rPr>
              <a:t>Babord</a:t>
            </a:r>
            <a:r>
              <a:rPr lang="it-IT" sz="1300" spc="0" dirty="0">
                <a:solidFill>
                  <a:srgbClr val="000000"/>
                </a:solidFill>
                <a:latin typeface="Tahoma" panose="02020603050405020304" pitchFamily="2"/>
              </a:rPr>
              <a:t>!, no. 56, </a:t>
            </a:r>
            <a:r>
              <a:rPr lang="it-IT" sz="1300" spc="0" dirty="0" err="1">
                <a:solidFill>
                  <a:srgbClr val="000000"/>
                </a:solidFill>
                <a:latin typeface="Tahoma" panose="02020603050405020304" pitchFamily="2"/>
              </a:rPr>
              <a:t>Oct</a:t>
            </a:r>
            <a:r>
              <a:rPr lang="it-IT" sz="1300" spc="0" dirty="0">
                <a:solidFill>
                  <a:srgbClr val="000000"/>
                </a:solidFill>
                <a:latin typeface="Tahoma" panose="02020603050405020304" pitchFamily="2"/>
              </a:rPr>
              <a:t>. Nov. 2014. </a:t>
            </a:r>
          </a:p>
          <a:p>
            <a:pPr marL="45720" marR="0" indent="0" algn="l">
              <a:spcBef>
                <a:spcPts val="250"/>
              </a:spcBef>
              <a:spcAft>
                <a:spcPts val="0"/>
              </a:spcAft>
              <a:tabLst>
                <a:tab pos="320040" algn="l"/>
              </a:tabLst>
            </a:pPr>
            <a:r>
              <a:rPr lang="it-IT" sz="1300" spc="20" dirty="0">
                <a:solidFill>
                  <a:srgbClr val="000000"/>
                </a:solidFill>
                <a:latin typeface="Tahoma" panose="02020603050405020304" pitchFamily="2"/>
              </a:rPr>
              <a:t>13 For more </a:t>
            </a:r>
            <a:r>
              <a:rPr lang="it-IT" sz="1300" spc="20" dirty="0" err="1">
                <a:solidFill>
                  <a:srgbClr val="000000"/>
                </a:solidFill>
                <a:latin typeface="Tahoma" panose="02020603050405020304" pitchFamily="2"/>
              </a:rPr>
              <a:t>details</a:t>
            </a:r>
            <a:r>
              <a:rPr lang="it-IT" sz="1300" spc="20" dirty="0">
                <a:solidFill>
                  <a:srgbClr val="000000"/>
                </a:solidFill>
                <a:latin typeface="Tahoma" panose="02020603050405020304" pitchFamily="2"/>
              </a:rPr>
              <a:t> </a:t>
            </a:r>
            <a:r>
              <a:rPr lang="it-IT" sz="1300" spc="20" dirty="0" err="1">
                <a:solidFill>
                  <a:srgbClr val="000000"/>
                </a:solidFill>
                <a:latin typeface="Tahoma" panose="02020603050405020304" pitchFamily="2"/>
              </a:rPr>
              <a:t>see</a:t>
            </a:r>
            <a:r>
              <a:rPr lang="it-IT" sz="1300" spc="20" dirty="0">
                <a:solidFill>
                  <a:srgbClr val="000000"/>
                </a:solidFill>
                <a:latin typeface="Tahoma" panose="02020603050405020304" pitchFamily="2"/>
              </a:rPr>
              <a:t> the site</a:t>
            </a:r>
            <a:r>
              <a:rPr lang="it-IT" sz="1300" u="sng" spc="20" dirty="0">
                <a:solidFill>
                  <a:srgbClr val="0000FF"/>
                </a:solidFill>
                <a:latin typeface="Tahoma" panose="02020603050405020304" pitchFamily="2"/>
              </a:rPr>
              <a:t>www.connaissancesdesenergies.org</a:t>
            </a:r>
            <a:r>
              <a:rPr lang="it-IT" sz="1300" spc="20" dirty="0">
                <a:solidFill>
                  <a:srgbClr val="000000"/>
                </a:solidFill>
                <a:latin typeface="Tahoma" panose="02020603050405020304" pitchFamily="2"/>
              </a:rPr>
              <a:t>  </a:t>
            </a:r>
          </a:p>
          <a:p>
            <a:pPr marL="45720" marR="0" indent="0" algn="l">
              <a:spcBef>
                <a:spcPts val="270"/>
              </a:spcBef>
              <a:spcAft>
                <a:spcPts val="0"/>
              </a:spcAft>
              <a:tabLst>
                <a:tab pos="320040" algn="l"/>
              </a:tabLst>
            </a:pPr>
            <a:r>
              <a:rPr lang="it-IT" sz="1300" spc="0" dirty="0">
                <a:solidFill>
                  <a:srgbClr val="000000"/>
                </a:solidFill>
                <a:latin typeface="Tahoma" panose="02020603050405020304" pitchFamily="2"/>
              </a:rPr>
              <a:t>14 </a:t>
            </a:r>
            <a:r>
              <a:rPr lang="it-IT" sz="1300" spc="0" dirty="0" err="1">
                <a:solidFill>
                  <a:srgbClr val="000000"/>
                </a:solidFill>
                <a:latin typeface="Tahoma" panose="02020603050405020304" pitchFamily="2"/>
              </a:rPr>
              <a:t>Prins</a:t>
            </a:r>
            <a:r>
              <a:rPr lang="it-IT" sz="1300" spc="0" dirty="0">
                <a:solidFill>
                  <a:srgbClr val="000000"/>
                </a:solidFill>
                <a:latin typeface="Tahoma" panose="02020603050405020304" pitchFamily="2"/>
              </a:rPr>
              <a:t> </a:t>
            </a:r>
            <a:r>
              <a:rPr lang="it-IT" sz="1300" spc="0" dirty="0" err="1">
                <a:solidFill>
                  <a:srgbClr val="000000"/>
                </a:solidFill>
                <a:latin typeface="Tahoma" panose="02020603050405020304" pitchFamily="2"/>
              </a:rPr>
              <a:t>Gwyn</a:t>
            </a:r>
            <a:r>
              <a:rPr lang="it-IT" sz="1300" spc="0" dirty="0">
                <a:solidFill>
                  <a:srgbClr val="000000"/>
                </a:solidFill>
                <a:latin typeface="Tahoma" panose="02020603050405020304" pitchFamily="2"/>
              </a:rPr>
              <a:t> and </a:t>
            </a:r>
            <a:r>
              <a:rPr lang="it-IT" sz="1300" spc="0" dirty="0" err="1">
                <a:solidFill>
                  <a:srgbClr val="000000"/>
                </a:solidFill>
                <a:latin typeface="Tahoma" panose="02020603050405020304" pitchFamily="2"/>
              </a:rPr>
              <a:t>Rayner</a:t>
            </a:r>
            <a:r>
              <a:rPr lang="it-IT" sz="1300" spc="0" dirty="0">
                <a:solidFill>
                  <a:srgbClr val="000000"/>
                </a:solidFill>
                <a:latin typeface="Tahoma" panose="02020603050405020304" pitchFamily="2"/>
              </a:rPr>
              <a:t> Steve, “Time to </a:t>
            </a:r>
            <a:r>
              <a:rPr lang="it-IT" sz="1300" spc="0" dirty="0" err="1">
                <a:solidFill>
                  <a:srgbClr val="000000"/>
                </a:solidFill>
                <a:latin typeface="Tahoma" panose="02020603050405020304" pitchFamily="2"/>
              </a:rPr>
              <a:t>ditch</a:t>
            </a:r>
            <a:r>
              <a:rPr lang="it-IT" sz="1300" spc="0" dirty="0">
                <a:solidFill>
                  <a:srgbClr val="000000"/>
                </a:solidFill>
                <a:latin typeface="Tahoma" panose="02020603050405020304" pitchFamily="2"/>
              </a:rPr>
              <a:t> Kyoto”, Nature, no. 499, 25 </a:t>
            </a:r>
            <a:r>
              <a:rPr lang="it-IT" sz="1300" spc="0" dirty="0" err="1">
                <a:solidFill>
                  <a:srgbClr val="000000"/>
                </a:solidFill>
                <a:latin typeface="Tahoma" panose="02020603050405020304" pitchFamily="2"/>
              </a:rPr>
              <a:t>October</a:t>
            </a:r>
            <a:r>
              <a:rPr lang="it-IT" sz="1300" spc="0" dirty="0">
                <a:solidFill>
                  <a:srgbClr val="000000"/>
                </a:solidFill>
                <a:latin typeface="Tahoma" panose="02020603050405020304" pitchFamily="2"/>
              </a:rPr>
              <a:t> 2007. 15 Ralph </a:t>
            </a:r>
            <a:r>
              <a:rPr lang="it-IT" sz="1300" spc="0" dirty="0" err="1">
                <a:solidFill>
                  <a:srgbClr val="000000"/>
                </a:solidFill>
                <a:latin typeface="Tahoma" panose="02020603050405020304" pitchFamily="2"/>
              </a:rPr>
              <a:t>Bodle</a:t>
            </a:r>
            <a:r>
              <a:rPr lang="it-IT" sz="1300" spc="0" dirty="0">
                <a:solidFill>
                  <a:srgbClr val="000000"/>
                </a:solidFill>
                <a:latin typeface="Tahoma" panose="02020603050405020304" pitchFamily="2"/>
              </a:rPr>
              <a:t>, Lena Donat, Matthias </a:t>
            </a:r>
            <a:r>
              <a:rPr lang="it-IT" sz="1300" spc="0" dirty="0" err="1">
                <a:solidFill>
                  <a:srgbClr val="000000"/>
                </a:solidFill>
                <a:latin typeface="Tahoma" panose="02020603050405020304" pitchFamily="2"/>
              </a:rPr>
              <a:t>Duwe</a:t>
            </a:r>
            <a:r>
              <a:rPr lang="it-IT" sz="1300" spc="0" dirty="0">
                <a:solidFill>
                  <a:srgbClr val="000000"/>
                </a:solidFill>
                <a:latin typeface="Tahoma" panose="02020603050405020304" pitchFamily="2"/>
              </a:rPr>
              <a:t>, from the </a:t>
            </a:r>
            <a:r>
              <a:rPr lang="it-IT" sz="1300" spc="0" dirty="0" err="1">
                <a:solidFill>
                  <a:srgbClr val="000000"/>
                </a:solidFill>
                <a:latin typeface="Tahoma" panose="02020603050405020304" pitchFamily="2"/>
              </a:rPr>
              <a:t>Ecologic</a:t>
            </a:r>
            <a:r>
              <a:rPr lang="it-IT" sz="1300" spc="0" dirty="0">
                <a:solidFill>
                  <a:srgbClr val="000000"/>
                </a:solidFill>
                <a:latin typeface="Tahoma" panose="02020603050405020304" pitchFamily="2"/>
              </a:rPr>
              <a:t> Institute, “The Paris Agreement: Analysis, </a:t>
            </a:r>
            <a:r>
              <a:rPr lang="it-IT" sz="1300" spc="0" dirty="0" err="1">
                <a:solidFill>
                  <a:srgbClr val="000000"/>
                </a:solidFill>
                <a:latin typeface="Tahoma" panose="02020603050405020304" pitchFamily="2"/>
              </a:rPr>
              <a:t>Assessment</a:t>
            </a:r>
            <a:r>
              <a:rPr lang="it-IT" sz="1300" spc="0" dirty="0">
                <a:solidFill>
                  <a:srgbClr val="000000"/>
                </a:solidFill>
                <a:latin typeface="Tahoma" panose="02020603050405020304" pitchFamily="2"/>
              </a:rPr>
              <a:t> and Outlook”, </a:t>
            </a:r>
            <a:r>
              <a:rPr lang="it-IT" sz="1300" spc="0" dirty="0" err="1">
                <a:solidFill>
                  <a:srgbClr val="000000"/>
                </a:solidFill>
                <a:latin typeface="Tahoma" panose="02020603050405020304" pitchFamily="2"/>
              </a:rPr>
              <a:t>Umwelt</a:t>
            </a:r>
            <a:r>
              <a:rPr lang="it-IT" sz="1300" spc="0" dirty="0">
                <a:solidFill>
                  <a:srgbClr val="000000"/>
                </a:solidFill>
                <a:latin typeface="Tahoma" panose="02020603050405020304" pitchFamily="2"/>
              </a:rPr>
              <a:t> </a:t>
            </a:r>
            <a:r>
              <a:rPr lang="it-IT" sz="1300" spc="0" dirty="0" err="1">
                <a:solidFill>
                  <a:srgbClr val="000000"/>
                </a:solidFill>
                <a:latin typeface="Tahoma" panose="02020603050405020304" pitchFamily="2"/>
              </a:rPr>
              <a:t>Bundesamt</a:t>
            </a:r>
            <a:r>
              <a:rPr lang="it-IT" sz="1300" spc="0" dirty="0">
                <a:solidFill>
                  <a:srgbClr val="000000"/>
                </a:solidFill>
                <a:latin typeface="Tahoma" panose="02020603050405020304" pitchFamily="2"/>
              </a:rPr>
              <a:t>, </a:t>
            </a:r>
            <a:r>
              <a:rPr lang="it-IT" sz="1300" spc="0" dirty="0" err="1">
                <a:solidFill>
                  <a:srgbClr val="000000"/>
                </a:solidFill>
                <a:latin typeface="Tahoma" panose="02020603050405020304" pitchFamily="2"/>
              </a:rPr>
              <a:t>Berlin</a:t>
            </a:r>
            <a:r>
              <a:rPr lang="it-IT" sz="1300" spc="0" dirty="0">
                <a:solidFill>
                  <a:srgbClr val="000000"/>
                </a:solidFill>
                <a:latin typeface="Tahoma" panose="02020603050405020304" pitchFamily="2"/>
              </a:rPr>
              <a:t>, 28 </a:t>
            </a:r>
            <a:r>
              <a:rPr lang="it-IT" sz="1300" spc="0" dirty="0" err="1">
                <a:solidFill>
                  <a:srgbClr val="000000"/>
                </a:solidFill>
                <a:latin typeface="Tahoma" panose="02020603050405020304" pitchFamily="2"/>
              </a:rPr>
              <a:t>January</a:t>
            </a:r>
            <a:r>
              <a:rPr lang="it-IT" sz="1300" spc="0" dirty="0">
                <a:solidFill>
                  <a:srgbClr val="000000"/>
                </a:solidFill>
                <a:latin typeface="Tahoma" panose="02020603050405020304" pitchFamily="2"/>
              </a:rPr>
              <a:t> 2016.</a:t>
            </a:r>
          </a:p>
          <a:p>
            <a:pPr marL="45720" marR="0" indent="0" algn="l">
              <a:spcBef>
                <a:spcPts val="270"/>
              </a:spcBef>
              <a:spcAft>
                <a:spcPts val="0"/>
              </a:spcAft>
              <a:tabLst>
                <a:tab pos="320040" algn="l"/>
              </a:tabLst>
            </a:pPr>
            <a:r>
              <a:rPr lang="it-IT" sz="1300" dirty="0">
                <a:solidFill>
                  <a:srgbClr val="000000"/>
                </a:solidFill>
                <a:latin typeface="Tahoma" panose="02020603050405020304" pitchFamily="2"/>
              </a:rPr>
              <a:t>16 UNEP, </a:t>
            </a:r>
            <a:r>
              <a:rPr lang="it-IT" sz="1300" dirty="0" err="1">
                <a:solidFill>
                  <a:srgbClr val="000000"/>
                </a:solidFill>
                <a:latin typeface="Tahoma" panose="02020603050405020304" pitchFamily="2"/>
              </a:rPr>
              <a:t>Emissions</a:t>
            </a:r>
            <a:r>
              <a:rPr lang="it-IT" sz="1300" dirty="0">
                <a:solidFill>
                  <a:srgbClr val="000000"/>
                </a:solidFill>
                <a:latin typeface="Tahoma" panose="02020603050405020304" pitchFamily="2"/>
              </a:rPr>
              <a:t> Gap Report 2018, November 2018</a:t>
            </a:r>
            <a:r>
              <a:rPr lang="it-IT" sz="1400" dirty="0">
                <a:solidFill>
                  <a:srgbClr val="000000"/>
                </a:solidFill>
                <a:latin typeface="Tahoma" panose="02020603050405020304" pitchFamily="2"/>
              </a:rPr>
              <a:t>. </a:t>
            </a:r>
          </a:p>
          <a:p>
            <a:pPr marL="45720" marR="0" indent="0" algn="l">
              <a:spcBef>
                <a:spcPts val="270"/>
              </a:spcBef>
              <a:spcAft>
                <a:spcPts val="0"/>
              </a:spcAft>
              <a:tabLst>
                <a:tab pos="320040" algn="l"/>
              </a:tabLst>
            </a:pPr>
            <a:r>
              <a:rPr lang="it-IT" sz="1400" spc="0" dirty="0">
                <a:solidFill>
                  <a:srgbClr val="000000"/>
                </a:solidFill>
                <a:latin typeface="Tahoma" panose="02020603050405020304" pitchFamily="2"/>
              </a:rPr>
              <a:t> </a:t>
            </a:r>
          </a:p>
        </p:txBody>
      </p:sp>
      <p:sp>
        <p:nvSpPr>
          <p:cNvPr id="4" name="Segnaposto testo 3"/>
          <p:cNvSpPr>
            <a:spLocks noGrp="1"/>
          </p:cNvSpPr>
          <p:nvPr>
            <p:ph type="body" idx="10"/>
          </p:nvPr>
        </p:nvSpPr>
        <p:spPr>
          <a:xfrm>
            <a:off x="6927850" y="6931025"/>
            <a:ext cx="475615" cy="631190"/>
          </a:xfrm>
          <a:prstGeom prst="rect">
            <a:avLst/>
          </a:prstGeom>
          <a:solidFill>
            <a:srgbClr val="00ADB6"/>
          </a:solidFill>
          <a:ln w="0" cmpd="sng">
            <a:noFill/>
            <a:prstDash val="solid"/>
          </a:ln>
        </p:spPr>
        <p:txBody>
          <a:bodyPr vert="horz" lIns="0" tIns="20320" rIns="0" bIns="0" anchor="t"/>
          <a:lstStyle/>
          <a:p>
            <a:pPr marL="45720" marR="0" indent="0" algn="l">
              <a:lnSpc>
                <a:spcPts val="2100"/>
              </a:lnSpc>
              <a:spcAft>
                <a:spcPts val="2750"/>
              </a:spcAft>
            </a:pPr>
            <a:r>
              <a:rPr lang="it-IT" sz="1800" b="1" spc="190">
                <a:solidFill>
                  <a:srgbClr val="FFFFFF"/>
                </a:solidFill>
                <a:latin typeface="Arial" panose="02020603050405020304" pitchFamily="2"/>
              </a:rPr>
              <a:t>39 </a:t>
            </a:r>
          </a:p>
        </p:txBody>
      </p:sp>
      <p:sp>
        <p:nvSpPr>
          <p:cNvPr id="7" name="Segnaposto testo 6"/>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BA8E7489-D2BA-4197-B285-89FD679AD075}"/>
              </a:ext>
            </a:extLst>
          </p:cNvPr>
          <p:cNvSpPr>
            <a:spLocks noGrp="1"/>
          </p:cNvSpPr>
          <p:nvPr>
            <p:ph type="body" idx="10"/>
          </p:nvPr>
        </p:nvSpPr>
        <p:spPr>
          <a:xfrm>
            <a:off x="243840" y="0"/>
            <a:ext cx="6400800" cy="1052623"/>
          </a:xfrm>
        </p:spPr>
        <p:txBody>
          <a:bodyPr/>
          <a:lstStyle/>
          <a:p>
            <a:r>
              <a:rPr lang="it-IT" sz="3600" dirty="0">
                <a:solidFill>
                  <a:srgbClr val="00B050"/>
                </a:solidFill>
                <a:latin typeface="Tahoma" panose="020B0604030504040204" pitchFamily="34" charset="0"/>
                <a:ea typeface="Tahoma" panose="020B0604030504040204" pitchFamily="34" charset="0"/>
                <a:cs typeface="Tahoma" panose="020B0604030504040204" pitchFamily="34" charset="0"/>
              </a:rPr>
              <a:t>….Continua Bibliografia</a:t>
            </a:r>
          </a:p>
        </p:txBody>
      </p:sp>
      <p:sp>
        <p:nvSpPr>
          <p:cNvPr id="3" name="Segnaposto testo 2">
            <a:extLst>
              <a:ext uri="{FF2B5EF4-FFF2-40B4-BE49-F238E27FC236}">
                <a16:creationId xmlns:a16="http://schemas.microsoft.com/office/drawing/2014/main" id="{5BEC6E05-AE76-4C2A-A52D-489933F1EA2E}"/>
              </a:ext>
            </a:extLst>
          </p:cNvPr>
          <p:cNvSpPr>
            <a:spLocks noGrp="1"/>
          </p:cNvSpPr>
          <p:nvPr>
            <p:ph type="body" idx="10"/>
          </p:nvPr>
        </p:nvSpPr>
        <p:spPr>
          <a:xfrm>
            <a:off x="243840" y="1290999"/>
            <a:ext cx="6400800" cy="6144260"/>
          </a:xfrm>
        </p:spPr>
        <p:txBody>
          <a:bodyPr/>
          <a:lstStyle/>
          <a:p>
            <a:pPr marL="46800">
              <a:spcBef>
                <a:spcPts val="300"/>
              </a:spcBef>
            </a:pPr>
            <a:r>
              <a:rPr lang="it-IT" sz="1300" dirty="0"/>
              <a:t>17 Klein, Naomi, “</a:t>
            </a:r>
            <a:r>
              <a:rPr lang="it-IT" sz="1300" dirty="0" err="1"/>
              <a:t>This</a:t>
            </a:r>
            <a:r>
              <a:rPr lang="it-IT" sz="1300" dirty="0"/>
              <a:t> </a:t>
            </a:r>
            <a:r>
              <a:rPr lang="it-IT" sz="1300" dirty="0" err="1"/>
              <a:t>Changes</a:t>
            </a:r>
            <a:r>
              <a:rPr lang="it-IT" sz="1300" dirty="0"/>
              <a:t> </a:t>
            </a:r>
            <a:r>
              <a:rPr lang="it-IT" sz="1300" dirty="0" err="1"/>
              <a:t>Everything</a:t>
            </a:r>
            <a:r>
              <a:rPr lang="it-IT" sz="1300" dirty="0"/>
              <a:t>: </a:t>
            </a:r>
            <a:r>
              <a:rPr lang="it-IT" sz="1300" dirty="0" err="1"/>
              <a:t>Capitalism</a:t>
            </a:r>
            <a:r>
              <a:rPr lang="it-IT" sz="1300" dirty="0"/>
              <a:t> vs the Climate”, Simon and </a:t>
            </a:r>
            <a:r>
              <a:rPr lang="it-IT" sz="1300" dirty="0" err="1"/>
              <a:t>Shuster</a:t>
            </a:r>
            <a:r>
              <a:rPr lang="it-IT" sz="1300" dirty="0"/>
              <a:t>, 2014. </a:t>
            </a:r>
          </a:p>
          <a:p>
            <a:pPr marL="46800">
              <a:spcBef>
                <a:spcPts val="300"/>
              </a:spcBef>
            </a:pPr>
            <a:r>
              <a:rPr lang="it-IT" sz="1300" dirty="0"/>
              <a:t>18 Krugman, Paul, “The </a:t>
            </a:r>
            <a:r>
              <a:rPr lang="it-IT" sz="1300" dirty="0" err="1"/>
              <a:t>Depravity</a:t>
            </a:r>
            <a:r>
              <a:rPr lang="it-IT" sz="1300" dirty="0"/>
              <a:t> of Climate-</a:t>
            </a:r>
            <a:r>
              <a:rPr lang="it-IT" sz="1300" dirty="0" err="1"/>
              <a:t>Change</a:t>
            </a:r>
            <a:r>
              <a:rPr lang="it-IT" sz="1300" dirty="0"/>
              <a:t> </a:t>
            </a:r>
            <a:r>
              <a:rPr lang="it-IT" sz="1300" dirty="0" err="1"/>
              <a:t>Denial</a:t>
            </a:r>
            <a:r>
              <a:rPr lang="it-IT" sz="1300" dirty="0"/>
              <a:t>”, New York Times, 26 November 2018. </a:t>
            </a:r>
          </a:p>
          <a:p>
            <a:pPr marL="46800">
              <a:spcBef>
                <a:spcPts val="300"/>
              </a:spcBef>
            </a:pPr>
            <a:r>
              <a:rPr lang="it-IT" sz="1300" dirty="0"/>
              <a:t>19 OECD, UN Environment and World Bank Group, “Financing Climate Futures, </a:t>
            </a:r>
            <a:r>
              <a:rPr lang="it-IT" sz="1300" dirty="0" err="1"/>
              <a:t>Rethinking</a:t>
            </a:r>
            <a:r>
              <a:rPr lang="it-IT" sz="1300" dirty="0"/>
              <a:t> </a:t>
            </a:r>
            <a:r>
              <a:rPr lang="it-IT" sz="1300" dirty="0" err="1"/>
              <a:t>Infrastructures</a:t>
            </a:r>
            <a:r>
              <a:rPr lang="it-IT" sz="1300" dirty="0"/>
              <a:t>”, November 2018. </a:t>
            </a:r>
          </a:p>
          <a:p>
            <a:pPr marL="46800">
              <a:spcBef>
                <a:spcPts val="300"/>
              </a:spcBef>
            </a:pPr>
            <a:r>
              <a:rPr lang="it-IT" sz="1300" dirty="0"/>
              <a:t>20 </a:t>
            </a:r>
            <a:r>
              <a:rPr lang="it-IT" sz="1300" dirty="0" err="1"/>
              <a:t>See</a:t>
            </a:r>
            <a:r>
              <a:rPr lang="it-IT" sz="1300" dirty="0"/>
              <a:t> the </a:t>
            </a:r>
            <a:r>
              <a:rPr lang="it-IT" sz="1300" dirty="0" err="1"/>
              <a:t>article</a:t>
            </a:r>
            <a:r>
              <a:rPr lang="it-IT" sz="1300" dirty="0"/>
              <a:t> by Joseph Stiglitz, “From Yellow </a:t>
            </a:r>
            <a:r>
              <a:rPr lang="it-IT" sz="1300" dirty="0" err="1"/>
              <a:t>Vests</a:t>
            </a:r>
            <a:r>
              <a:rPr lang="it-IT" sz="1300" dirty="0"/>
              <a:t> to Green New </a:t>
            </a:r>
            <a:r>
              <a:rPr lang="it-IT" sz="1300" dirty="0" err="1"/>
              <a:t>Deal</a:t>
            </a:r>
            <a:r>
              <a:rPr lang="it-IT" sz="1300" dirty="0"/>
              <a:t>”, Project </a:t>
            </a:r>
            <a:r>
              <a:rPr lang="it-IT" sz="1300" dirty="0" err="1"/>
              <a:t>Syndicate</a:t>
            </a:r>
            <a:r>
              <a:rPr lang="it-IT" sz="1300" dirty="0"/>
              <a:t>, 10 </a:t>
            </a:r>
            <a:r>
              <a:rPr lang="it-IT" sz="1300" dirty="0" err="1"/>
              <a:t>January</a:t>
            </a:r>
            <a:r>
              <a:rPr lang="it-IT" sz="1300" dirty="0"/>
              <a:t> 2019. </a:t>
            </a:r>
          </a:p>
          <a:p>
            <a:pPr marL="46800">
              <a:spcBef>
                <a:spcPts val="300"/>
              </a:spcBef>
            </a:pPr>
            <a:r>
              <a:rPr lang="it-IT" sz="1300" dirty="0"/>
              <a:t>21 </a:t>
            </a:r>
            <a:r>
              <a:rPr lang="it-IT" sz="1300" dirty="0" err="1"/>
              <a:t>See</a:t>
            </a:r>
            <a:r>
              <a:rPr lang="it-IT" sz="1300" dirty="0"/>
              <a:t> the site of the </a:t>
            </a:r>
            <a:r>
              <a:rPr lang="it-IT" sz="1300" dirty="0" err="1"/>
              <a:t>movement</a:t>
            </a:r>
            <a:r>
              <a:rPr lang="it-IT" sz="1300" dirty="0"/>
              <a:t>: https://extinctionrebellion.fr/ </a:t>
            </a:r>
          </a:p>
          <a:p>
            <a:pPr marL="46800">
              <a:spcBef>
                <a:spcPts val="300"/>
              </a:spcBef>
            </a:pPr>
            <a:r>
              <a:rPr lang="it-IT" sz="1300" dirty="0"/>
              <a:t>22 </a:t>
            </a:r>
            <a:r>
              <a:rPr lang="it-IT" sz="1300" dirty="0" err="1"/>
              <a:t>Solón</a:t>
            </a:r>
            <a:r>
              <a:rPr lang="it-IT" sz="1300" dirty="0"/>
              <a:t>, Pablo, “La </a:t>
            </a:r>
            <a:r>
              <a:rPr lang="it-IT" sz="1300" dirty="0" err="1"/>
              <a:t>folie</a:t>
            </a:r>
            <a:r>
              <a:rPr lang="it-IT" sz="1300" dirty="0"/>
              <a:t> </a:t>
            </a:r>
            <a:r>
              <a:rPr lang="it-IT" sz="1300" dirty="0" err="1"/>
              <a:t>des</a:t>
            </a:r>
            <a:r>
              <a:rPr lang="it-IT" sz="1300" dirty="0"/>
              <a:t> COP” in the </a:t>
            </a:r>
            <a:r>
              <a:rPr lang="it-IT" sz="1300" dirty="0" err="1"/>
              <a:t>collective</a:t>
            </a:r>
            <a:r>
              <a:rPr lang="it-IT" sz="1300" dirty="0"/>
              <a:t> work “Crime </a:t>
            </a:r>
            <a:r>
              <a:rPr lang="it-IT" sz="1300" dirty="0" err="1"/>
              <a:t>climatique</a:t>
            </a:r>
            <a:r>
              <a:rPr lang="it-IT" sz="1300" dirty="0"/>
              <a:t> Stop! </a:t>
            </a:r>
            <a:r>
              <a:rPr lang="it-IT" sz="1300" dirty="0" err="1"/>
              <a:t>L’appel</a:t>
            </a:r>
            <a:r>
              <a:rPr lang="it-IT" sz="1300" dirty="0"/>
              <a:t> de la </a:t>
            </a:r>
            <a:r>
              <a:rPr lang="it-IT" sz="1300" dirty="0" err="1"/>
              <a:t>société</a:t>
            </a:r>
            <a:r>
              <a:rPr lang="it-IT" sz="1300" dirty="0"/>
              <a:t> civile”, </a:t>
            </a:r>
            <a:r>
              <a:rPr lang="it-IT" sz="1300" dirty="0" err="1"/>
              <a:t>Éditions</a:t>
            </a:r>
            <a:r>
              <a:rPr lang="it-IT" sz="1300" dirty="0"/>
              <a:t> </a:t>
            </a:r>
            <a:r>
              <a:rPr lang="it-IT" sz="1300" dirty="0" err="1"/>
              <a:t>du</a:t>
            </a:r>
            <a:r>
              <a:rPr lang="it-IT" sz="1300" dirty="0"/>
              <a:t> Seuil, August 2015. </a:t>
            </a:r>
          </a:p>
          <a:p>
            <a:pPr marL="46800">
              <a:spcBef>
                <a:spcPts val="300"/>
              </a:spcBef>
            </a:pPr>
            <a:r>
              <a:rPr lang="it-IT" sz="1300" dirty="0"/>
              <a:t>23 Combes, Maxime and George, Susan, “Le </a:t>
            </a:r>
            <a:r>
              <a:rPr lang="it-IT" sz="1300" dirty="0" err="1"/>
              <a:t>Climat</a:t>
            </a:r>
            <a:r>
              <a:rPr lang="it-IT" sz="1300" dirty="0"/>
              <a:t> </a:t>
            </a:r>
            <a:r>
              <a:rPr lang="it-IT" sz="1300" dirty="0" err="1"/>
              <a:t>des</a:t>
            </a:r>
            <a:r>
              <a:rPr lang="it-IT" sz="1300" dirty="0"/>
              <a:t> affaires!” in the </a:t>
            </a:r>
            <a:r>
              <a:rPr lang="it-IT" sz="1300" dirty="0" err="1"/>
              <a:t>collective</a:t>
            </a:r>
            <a:r>
              <a:rPr lang="it-IT" sz="1300" dirty="0"/>
              <a:t> work “Crime </a:t>
            </a:r>
            <a:r>
              <a:rPr lang="it-IT" sz="1300" dirty="0" err="1"/>
              <a:t>climatique</a:t>
            </a:r>
            <a:r>
              <a:rPr lang="it-IT" sz="1300" dirty="0"/>
              <a:t> Stop! </a:t>
            </a:r>
            <a:r>
              <a:rPr lang="it-IT" sz="1300" dirty="0" err="1"/>
              <a:t>L’appel</a:t>
            </a:r>
            <a:r>
              <a:rPr lang="it-IT" sz="1300" dirty="0"/>
              <a:t> de la </a:t>
            </a:r>
            <a:r>
              <a:rPr lang="it-IT" sz="1300" dirty="0" err="1"/>
              <a:t>société</a:t>
            </a:r>
            <a:r>
              <a:rPr lang="it-IT" sz="1300" dirty="0"/>
              <a:t> civile”, </a:t>
            </a:r>
            <a:r>
              <a:rPr lang="it-IT" sz="1300" dirty="0" err="1"/>
              <a:t>Éditions</a:t>
            </a:r>
            <a:r>
              <a:rPr lang="it-IT" sz="1300" dirty="0"/>
              <a:t> </a:t>
            </a:r>
            <a:r>
              <a:rPr lang="it-IT" sz="1300" dirty="0" err="1"/>
              <a:t>du</a:t>
            </a:r>
            <a:r>
              <a:rPr lang="it-IT" sz="1300" dirty="0"/>
              <a:t> Seuil, August 2015. </a:t>
            </a:r>
          </a:p>
          <a:p>
            <a:pPr marL="46800">
              <a:spcBef>
                <a:spcPts val="300"/>
              </a:spcBef>
            </a:pPr>
            <a:r>
              <a:rPr lang="it-IT" sz="1300" dirty="0"/>
              <a:t>24 ITUC, “Trade </a:t>
            </a:r>
            <a:r>
              <a:rPr lang="it-IT" sz="1300" dirty="0" err="1"/>
              <a:t>Union’s</a:t>
            </a:r>
            <a:r>
              <a:rPr lang="it-IT" sz="1300" dirty="0"/>
              <a:t> </a:t>
            </a:r>
            <a:r>
              <a:rPr lang="it-IT" sz="1300" dirty="0" err="1"/>
              <a:t>Topline</a:t>
            </a:r>
            <a:r>
              <a:rPr lang="it-IT" sz="1300" dirty="0"/>
              <a:t> Demands for COP24”, November 2018. </a:t>
            </a:r>
          </a:p>
          <a:p>
            <a:pPr marL="46800">
              <a:spcBef>
                <a:spcPts val="300"/>
              </a:spcBef>
            </a:pPr>
            <a:r>
              <a:rPr lang="it-IT" sz="1300" dirty="0"/>
              <a:t>25 Edwards, David, “Students and Climate </a:t>
            </a:r>
            <a:r>
              <a:rPr lang="it-IT" sz="1300" dirty="0" err="1"/>
              <a:t>change</a:t>
            </a:r>
            <a:r>
              <a:rPr lang="it-IT" sz="1300" dirty="0"/>
              <a:t>: a </a:t>
            </a:r>
            <a:r>
              <a:rPr lang="it-IT" sz="1300" dirty="0" err="1"/>
              <a:t>Lesson</a:t>
            </a:r>
            <a:r>
              <a:rPr lang="it-IT" sz="1300" dirty="0"/>
              <a:t> in Global </a:t>
            </a:r>
            <a:r>
              <a:rPr lang="it-IT" sz="1300" dirty="0" err="1"/>
              <a:t>Citizenship</a:t>
            </a:r>
            <a:r>
              <a:rPr lang="it-IT" sz="1300" dirty="0"/>
              <a:t>”, Worlds of </a:t>
            </a:r>
            <a:r>
              <a:rPr lang="it-IT" sz="1300" dirty="0" err="1"/>
              <a:t>Education</a:t>
            </a:r>
            <a:r>
              <a:rPr lang="it-IT" sz="1300" dirty="0"/>
              <a:t>, </a:t>
            </a:r>
            <a:r>
              <a:rPr lang="it-IT" sz="1300" dirty="0" err="1"/>
              <a:t>Education</a:t>
            </a:r>
            <a:r>
              <a:rPr lang="it-IT" sz="1300" dirty="0"/>
              <a:t> International, 28 </a:t>
            </a:r>
            <a:r>
              <a:rPr lang="it-IT" sz="1300" dirty="0" err="1"/>
              <a:t>February</a:t>
            </a:r>
            <a:r>
              <a:rPr lang="it-IT" sz="1300" dirty="0"/>
              <a:t> 2019. </a:t>
            </a:r>
          </a:p>
          <a:p>
            <a:pPr marL="46800">
              <a:spcBef>
                <a:spcPts val="300"/>
              </a:spcBef>
            </a:pPr>
            <a:r>
              <a:rPr lang="it-IT" sz="1300" dirty="0"/>
              <a:t>26 UNESCO, “</a:t>
            </a:r>
            <a:r>
              <a:rPr lang="it-IT" sz="1300" dirty="0" err="1"/>
              <a:t>Changing</a:t>
            </a:r>
            <a:r>
              <a:rPr lang="it-IT" sz="1300" dirty="0"/>
              <a:t> minds, </a:t>
            </a:r>
            <a:r>
              <a:rPr lang="it-IT" sz="1300" dirty="0" err="1"/>
              <a:t>not</a:t>
            </a:r>
            <a:r>
              <a:rPr lang="it-IT" sz="1300" dirty="0"/>
              <a:t> the Climate”, code SC-2016/WS/29, 2016. </a:t>
            </a:r>
          </a:p>
          <a:p>
            <a:pPr marL="46800">
              <a:spcBef>
                <a:spcPts val="300"/>
              </a:spcBef>
            </a:pPr>
            <a:r>
              <a:rPr lang="it-IT" sz="1300" dirty="0"/>
              <a:t>27 UNESCO, “Global Action </a:t>
            </a:r>
            <a:r>
              <a:rPr lang="it-IT" sz="1300" dirty="0" err="1"/>
              <a:t>Programme</a:t>
            </a:r>
            <a:r>
              <a:rPr lang="it-IT" sz="1300" dirty="0"/>
              <a:t> on </a:t>
            </a:r>
            <a:r>
              <a:rPr lang="it-IT" sz="1300" dirty="0" err="1"/>
              <a:t>Education</a:t>
            </a:r>
            <a:r>
              <a:rPr lang="it-IT" sz="1300" dirty="0"/>
              <a:t> for </a:t>
            </a:r>
            <a:r>
              <a:rPr lang="it-IT" sz="1300" dirty="0" err="1"/>
              <a:t>Sustainable</a:t>
            </a:r>
            <a:r>
              <a:rPr lang="it-IT" sz="1300" dirty="0"/>
              <a:t> Development”, information folder, </a:t>
            </a:r>
            <a:r>
              <a:rPr lang="it-IT" sz="1300" dirty="0" err="1"/>
              <a:t>February</a:t>
            </a:r>
            <a:r>
              <a:rPr lang="it-IT" sz="1300" dirty="0"/>
              <a:t> 2017. </a:t>
            </a:r>
          </a:p>
          <a:p>
            <a:pPr marL="46800">
              <a:spcBef>
                <a:spcPts val="300"/>
              </a:spcBef>
            </a:pPr>
            <a:r>
              <a:rPr lang="it-IT" sz="1300" dirty="0"/>
              <a:t>28 For a </a:t>
            </a:r>
            <a:r>
              <a:rPr lang="it-IT" sz="1300" dirty="0" err="1"/>
              <a:t>description</a:t>
            </a:r>
            <a:r>
              <a:rPr lang="it-IT" sz="1300" dirty="0"/>
              <a:t> of the </a:t>
            </a:r>
            <a:r>
              <a:rPr lang="it-IT" sz="1300" dirty="0" err="1"/>
              <a:t>Programme</a:t>
            </a:r>
            <a:r>
              <a:rPr lang="it-IT" sz="1300" dirty="0"/>
              <a:t>, </a:t>
            </a:r>
            <a:r>
              <a:rPr lang="it-IT" sz="1300" dirty="0" err="1"/>
              <a:t>see</a:t>
            </a:r>
            <a:r>
              <a:rPr lang="it-IT" sz="1300" dirty="0"/>
              <a:t> UNFCCC, COP8, </a:t>
            </a:r>
            <a:r>
              <a:rPr lang="it-IT" sz="1300" dirty="0" err="1"/>
              <a:t>decision</a:t>
            </a:r>
            <a:r>
              <a:rPr lang="it-IT" sz="1300" dirty="0"/>
              <a:t> 11/CP.8. </a:t>
            </a:r>
          </a:p>
          <a:p>
            <a:pPr marL="46800">
              <a:spcBef>
                <a:spcPts val="300"/>
              </a:spcBef>
            </a:pPr>
            <a:r>
              <a:rPr lang="it-IT" sz="1300" dirty="0"/>
              <a:t>29 For a </a:t>
            </a:r>
            <a:r>
              <a:rPr lang="it-IT" sz="1300" dirty="0" err="1"/>
              <a:t>description</a:t>
            </a:r>
            <a:r>
              <a:rPr lang="it-IT" sz="1300" dirty="0"/>
              <a:t> of the </a:t>
            </a:r>
            <a:r>
              <a:rPr lang="it-IT" sz="1300" dirty="0" err="1"/>
              <a:t>Programme</a:t>
            </a:r>
            <a:r>
              <a:rPr lang="it-IT" sz="1300" dirty="0"/>
              <a:t>, </a:t>
            </a:r>
            <a:r>
              <a:rPr lang="it-IT" sz="1300" dirty="0" err="1"/>
              <a:t>see</a:t>
            </a:r>
            <a:r>
              <a:rPr lang="it-IT" sz="1300" dirty="0"/>
              <a:t> UNFCCC, COP8, </a:t>
            </a:r>
            <a:r>
              <a:rPr lang="it-IT" sz="1300" dirty="0" err="1"/>
              <a:t>decision</a:t>
            </a:r>
            <a:r>
              <a:rPr lang="it-IT" sz="1300" dirty="0"/>
              <a:t> 15/CP.18. </a:t>
            </a:r>
          </a:p>
          <a:p>
            <a:pPr marL="46800">
              <a:spcBef>
                <a:spcPts val="300"/>
              </a:spcBef>
            </a:pPr>
            <a:r>
              <a:rPr lang="it-IT" sz="1300" dirty="0"/>
              <a:t>30 “Lima </a:t>
            </a:r>
            <a:r>
              <a:rPr lang="it-IT" sz="1300" dirty="0" err="1"/>
              <a:t>Ministerial</a:t>
            </a:r>
            <a:r>
              <a:rPr lang="it-IT" sz="1300" dirty="0"/>
              <a:t> </a:t>
            </a:r>
            <a:r>
              <a:rPr lang="it-IT" sz="1300" dirty="0" err="1"/>
              <a:t>Declaration</a:t>
            </a:r>
            <a:r>
              <a:rPr lang="it-IT" sz="1300" dirty="0"/>
              <a:t> on </a:t>
            </a:r>
            <a:r>
              <a:rPr lang="it-IT" sz="1300" dirty="0" err="1"/>
              <a:t>Education</a:t>
            </a:r>
            <a:r>
              <a:rPr lang="it-IT" sz="1300" dirty="0"/>
              <a:t> and </a:t>
            </a:r>
            <a:r>
              <a:rPr lang="it-IT" sz="1300" dirty="0" err="1"/>
              <a:t>Awareness-raising</a:t>
            </a:r>
            <a:r>
              <a:rPr lang="it-IT" sz="1300" dirty="0"/>
              <a:t>”, COP20, </a:t>
            </a:r>
            <a:r>
              <a:rPr lang="it-IT" sz="1300" dirty="0" err="1"/>
              <a:t>December</a:t>
            </a:r>
            <a:r>
              <a:rPr lang="it-IT" sz="1300" dirty="0"/>
              <a:t> 2014. </a:t>
            </a:r>
          </a:p>
          <a:p>
            <a:pPr marL="46800">
              <a:spcBef>
                <a:spcPts val="300"/>
              </a:spcBef>
            </a:pPr>
            <a:r>
              <a:rPr lang="it-IT" sz="1300" dirty="0"/>
              <a:t>31 For more </a:t>
            </a:r>
            <a:r>
              <a:rPr lang="it-IT" sz="1300" dirty="0" err="1"/>
              <a:t>details</a:t>
            </a:r>
            <a:r>
              <a:rPr lang="it-IT" sz="1300" dirty="0"/>
              <a:t>, </a:t>
            </a:r>
            <a:r>
              <a:rPr lang="it-IT" sz="1300" dirty="0" err="1"/>
              <a:t>see</a:t>
            </a:r>
            <a:r>
              <a:rPr lang="it-IT" sz="1300" dirty="0"/>
              <a:t> the sitewww.uncclearn.org  </a:t>
            </a:r>
          </a:p>
          <a:p>
            <a:pPr marL="46800">
              <a:spcBef>
                <a:spcPts val="300"/>
              </a:spcBef>
            </a:pPr>
            <a:r>
              <a:rPr lang="it-IT" sz="1300" dirty="0"/>
              <a:t>32 </a:t>
            </a:r>
            <a:r>
              <a:rPr lang="it-IT" sz="1300" dirty="0" err="1"/>
              <a:t>Selby</a:t>
            </a:r>
            <a:r>
              <a:rPr lang="it-IT" sz="1300" dirty="0"/>
              <a:t>, David, </a:t>
            </a:r>
            <a:r>
              <a:rPr lang="it-IT" sz="1300" dirty="0" err="1"/>
              <a:t>Kagawa</a:t>
            </a:r>
            <a:r>
              <a:rPr lang="it-IT" sz="1300" dirty="0"/>
              <a:t>, </a:t>
            </a:r>
            <a:r>
              <a:rPr lang="it-IT" sz="1300" dirty="0" err="1"/>
              <a:t>Fumiyo</a:t>
            </a:r>
            <a:r>
              <a:rPr lang="it-IT" sz="1300" dirty="0"/>
              <a:t>, “Climate </a:t>
            </a:r>
            <a:r>
              <a:rPr lang="it-IT" sz="1300" dirty="0" err="1"/>
              <a:t>change</a:t>
            </a:r>
            <a:r>
              <a:rPr lang="it-IT" sz="1300" dirty="0"/>
              <a:t> in the </a:t>
            </a:r>
            <a:r>
              <a:rPr lang="it-IT" sz="1300" dirty="0" err="1"/>
              <a:t>classroom</a:t>
            </a:r>
            <a:r>
              <a:rPr lang="it-IT" sz="1300" dirty="0"/>
              <a:t>: UNESCO </a:t>
            </a:r>
            <a:r>
              <a:rPr lang="it-IT" sz="1300" dirty="0" err="1"/>
              <a:t>course</a:t>
            </a:r>
            <a:r>
              <a:rPr lang="it-IT" sz="1300" dirty="0"/>
              <a:t> for </a:t>
            </a:r>
            <a:r>
              <a:rPr lang="it-IT" sz="1300" dirty="0" err="1"/>
              <a:t>secondary</a:t>
            </a:r>
            <a:r>
              <a:rPr lang="it-IT" sz="1300" dirty="0"/>
              <a:t> </a:t>
            </a:r>
            <a:r>
              <a:rPr lang="it-IT" sz="1300" dirty="0" err="1"/>
              <a:t>teachers</a:t>
            </a:r>
            <a:r>
              <a:rPr lang="it-IT" sz="1300" dirty="0"/>
              <a:t> on climate </a:t>
            </a:r>
            <a:r>
              <a:rPr lang="it-IT" sz="1300" dirty="0" err="1"/>
              <a:t>change</a:t>
            </a:r>
            <a:r>
              <a:rPr lang="it-IT" sz="1300" dirty="0"/>
              <a:t> </a:t>
            </a:r>
            <a:r>
              <a:rPr lang="it-IT" sz="1300" dirty="0" err="1"/>
              <a:t>education</a:t>
            </a:r>
            <a:r>
              <a:rPr lang="it-IT" sz="1300" dirty="0"/>
              <a:t> for </a:t>
            </a:r>
            <a:r>
              <a:rPr lang="it-IT" sz="1300" dirty="0" err="1"/>
              <a:t>sustainable</a:t>
            </a:r>
            <a:r>
              <a:rPr lang="it-IT" sz="1300" dirty="0"/>
              <a:t> </a:t>
            </a:r>
            <a:r>
              <a:rPr lang="it-IT" sz="1300" dirty="0" err="1"/>
              <a:t>development</a:t>
            </a:r>
            <a:r>
              <a:rPr lang="it-IT" sz="1300" dirty="0"/>
              <a:t>”, 2013. </a:t>
            </a:r>
          </a:p>
          <a:p>
            <a:endParaRPr lang="it-IT" dirty="0"/>
          </a:p>
        </p:txBody>
      </p:sp>
      <p:sp>
        <p:nvSpPr>
          <p:cNvPr id="4" name="Segnaposto testo 3">
            <a:extLst>
              <a:ext uri="{FF2B5EF4-FFF2-40B4-BE49-F238E27FC236}">
                <a16:creationId xmlns:a16="http://schemas.microsoft.com/office/drawing/2014/main" id="{582CF36A-8577-463D-8FD4-EAD0D2AD451A}"/>
              </a:ext>
            </a:extLst>
          </p:cNvPr>
          <p:cNvSpPr>
            <a:spLocks noGrp="1"/>
          </p:cNvSpPr>
          <p:nvPr>
            <p:ph type="body" idx="10"/>
          </p:nvPr>
        </p:nvSpPr>
        <p:spPr/>
        <p:txBody>
          <a:bodyPr/>
          <a:lstStyle/>
          <a:p>
            <a:endParaRPr lang="it-IT"/>
          </a:p>
        </p:txBody>
      </p:sp>
      <p:sp>
        <p:nvSpPr>
          <p:cNvPr id="5" name="Segnaposto testo 4">
            <a:extLst>
              <a:ext uri="{FF2B5EF4-FFF2-40B4-BE49-F238E27FC236}">
                <a16:creationId xmlns:a16="http://schemas.microsoft.com/office/drawing/2014/main" id="{8C79ACFF-F19B-4591-A199-6874F6C49AA3}"/>
              </a:ext>
            </a:extLst>
          </p:cNvPr>
          <p:cNvSpPr>
            <a:spLocks noGrp="1"/>
          </p:cNvSpPr>
          <p:nvPr>
            <p:ph type="body" idx="10"/>
          </p:nvPr>
        </p:nvSpPr>
        <p:spPr/>
        <p:txBody>
          <a:bodyPr/>
          <a:lstStyle/>
          <a:p>
            <a:endParaRPr lang="it-IT"/>
          </a:p>
        </p:txBody>
      </p:sp>
    </p:spTree>
    <p:extLst>
      <p:ext uri="{BB962C8B-B14F-4D97-AF65-F5344CB8AC3E}">
        <p14:creationId xmlns:p14="http://schemas.microsoft.com/office/powerpoint/2010/main" val="33849243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FBB81E"/>
        </a:solidFill>
        <a:effectLst/>
      </p:bgPr>
    </p:bg>
    <p:spTree>
      <p:nvGrpSpPr>
        <p:cNvPr id="1" name=""/>
        <p:cNvGrpSpPr/>
        <p:nvPr/>
      </p:nvGrpSpPr>
      <p:grpSpPr>
        <a:xfrm>
          <a:off x="0" y="0"/>
          <a:ext cx="0" cy="0"/>
          <a:chOff x="0" y="0"/>
          <a:chExt cx="0" cy="0"/>
        </a:xfrm>
      </p:grpSpPr>
      <p:pic>
        <p:nvPicPr>
          <p:cNvPr id="3" name="Immagine 2"/>
          <p:cNvPicPr/>
          <p:nvPr/>
        </p:nvPicPr>
        <p:blipFill>
          <a:blip r:embed="rId2"/>
          <a:stretch>
            <a:fillRect/>
          </a:stretch>
        </p:blipFill>
        <p:spPr>
          <a:xfrm>
            <a:off x="3996055" y="631190"/>
            <a:ext cx="2593975" cy="609600"/>
          </a:xfrm>
          <a:prstGeom prst="rect">
            <a:avLst/>
          </a:prstGeom>
        </p:spPr>
      </p:pic>
      <p:pic>
        <p:nvPicPr>
          <p:cNvPr id="7" name="Immagine 6"/>
          <p:cNvPicPr/>
          <p:nvPr/>
        </p:nvPicPr>
        <p:blipFill>
          <a:blip r:embed="rId3"/>
          <a:stretch>
            <a:fillRect/>
          </a:stretch>
        </p:blipFill>
        <p:spPr>
          <a:xfrm>
            <a:off x="0" y="0"/>
            <a:ext cx="3096895" cy="7562215"/>
          </a:xfrm>
          <a:prstGeom prst="rect">
            <a:avLst/>
          </a:prstGeom>
        </p:spPr>
      </p:pic>
      <p:sp>
        <p:nvSpPr>
          <p:cNvPr id="4" name="Segnaposto testo 3"/>
          <p:cNvSpPr>
            <a:spLocks noGrp="1"/>
          </p:cNvSpPr>
          <p:nvPr>
            <p:ph type="body" idx="10"/>
          </p:nvPr>
        </p:nvSpPr>
        <p:spPr>
          <a:xfrm>
            <a:off x="3996055" y="1427480"/>
            <a:ext cx="2743200" cy="4869815"/>
          </a:xfrm>
          <a:prstGeom prst="rect">
            <a:avLst/>
          </a:prstGeom>
          <a:noFill/>
          <a:ln w="0" cmpd="sng">
            <a:noFill/>
            <a:prstDash val="solid"/>
          </a:ln>
        </p:spPr>
        <p:txBody>
          <a:bodyPr vert="horz" lIns="0" tIns="15240" rIns="0" bIns="0" anchor="t"/>
          <a:lstStyle/>
          <a:p>
            <a:pPr marL="777240" marR="411480" indent="0" algn="l">
              <a:lnSpc>
                <a:spcPts val="1600"/>
              </a:lnSpc>
              <a:spcAft>
                <a:spcPts val="26975"/>
              </a:spcAft>
            </a:pPr>
            <a:r>
              <a:rPr lang="it-IT" sz="1050" spc="60">
                <a:solidFill>
                  <a:srgbClr val="03060F"/>
                </a:solidFill>
                <a:latin typeface="Tahoma" panose="02020603050405020304" pitchFamily="2"/>
              </a:rPr>
              <a:t>Education International 5 Bd du Roi Albert II 1210 Bruxelles, Belgium Tel. +32-2 224 06 11 </a:t>
            </a:r>
            <a:r>
              <a:rPr lang="it-IT" sz="1200" i="1" u="sng" spc="60">
                <a:solidFill>
                  <a:srgbClr val="0000FF"/>
                </a:solidFill>
                <a:latin typeface="Arial Narrow" panose="02020603050405020304" pitchFamily="2"/>
              </a:rPr>
              <a:t>headoffice@ei-ie.orgwww.ei-ie.org</a:t>
            </a:r>
            <a:r>
              <a:rPr lang="it-IT" sz="1200" i="1" u="sng" spc="60">
                <a:solidFill>
                  <a:srgbClr val="285B98"/>
                </a:solidFill>
                <a:latin typeface="Arial Narrow" panose="02020603050405020304" pitchFamily="2"/>
              </a:rPr>
              <a:t> #unite4ed</a:t>
            </a:r>
            <a:r>
              <a:rPr lang="it-IT" sz="100" i="1" spc="60">
                <a:solidFill>
                  <a:srgbClr val="285B98"/>
                </a:solidFill>
                <a:latin typeface="Arial Narrow" panose="02020603050405020304" pitchFamily="2"/>
              </a:rPr>
              <a:t> </a:t>
            </a:r>
          </a:p>
        </p:txBody>
      </p:sp>
      <p:sp>
        <p:nvSpPr>
          <p:cNvPr id="5" name="Segnaposto testo 4"/>
          <p:cNvSpPr>
            <a:spLocks noGrp="1"/>
          </p:cNvSpPr>
          <p:nvPr>
            <p:ph type="body" idx="10"/>
          </p:nvPr>
        </p:nvSpPr>
        <p:spPr>
          <a:xfrm>
            <a:off x="4797425" y="6297295"/>
            <a:ext cx="2184400" cy="1264920"/>
          </a:xfrm>
          <a:prstGeom prst="rect">
            <a:avLst/>
          </a:prstGeom>
          <a:noFill/>
          <a:ln w="0" cmpd="sng">
            <a:noFill/>
            <a:prstDash val="solid"/>
          </a:ln>
        </p:spPr>
        <p:txBody>
          <a:bodyPr vert="horz" lIns="0" tIns="0" rIns="0" bIns="0" anchor="t"/>
          <a:lstStyle/>
          <a:p>
            <a:pPr marL="0" marR="0" indent="0" algn="l">
              <a:lnSpc>
                <a:spcPts val="1300"/>
              </a:lnSpc>
              <a:spcAft>
                <a:spcPts val="0"/>
              </a:spcAft>
            </a:pPr>
            <a:r>
              <a:rPr lang="it-IT" sz="1050" b="1" spc="-20">
                <a:solidFill>
                  <a:srgbClr val="03060F"/>
                </a:solidFill>
                <a:latin typeface="Tahoma" panose="02020603050405020304" pitchFamily="2"/>
              </a:rPr>
              <a:t>Acknowledgements: </a:t>
            </a:r>
          </a:p>
          <a:p>
            <a:pPr marL="0" marR="0" indent="0" algn="l">
              <a:lnSpc>
                <a:spcPts val="1300"/>
              </a:lnSpc>
              <a:spcBef>
                <a:spcPts val="0"/>
              </a:spcBef>
              <a:spcAft>
                <a:spcPts val="0"/>
              </a:spcAft>
            </a:pPr>
            <a:r>
              <a:rPr lang="it-IT" sz="1050" b="1" spc="-20">
                <a:solidFill>
                  <a:srgbClr val="03060F"/>
                </a:solidFill>
                <a:latin typeface="Tahoma" panose="02020603050405020304" pitchFamily="2"/>
              </a:rPr>
              <a:t>this guide was written by </a:t>
            </a:r>
          </a:p>
          <a:p>
            <a:pPr marL="0" marR="0" indent="0" algn="l">
              <a:lnSpc>
                <a:spcPts val="1300"/>
              </a:lnSpc>
              <a:spcBef>
                <a:spcPts val="0"/>
              </a:spcBef>
              <a:spcAft>
                <a:spcPts val="0"/>
              </a:spcAft>
            </a:pPr>
            <a:r>
              <a:rPr lang="it-IT" sz="1050" b="1" spc="-35">
                <a:solidFill>
                  <a:srgbClr val="03060F"/>
                </a:solidFill>
                <a:latin typeface="Tahoma" panose="02020603050405020304" pitchFamily="2"/>
              </a:rPr>
              <a:t>Richard Langlois and reviewed by </a:t>
            </a:r>
          </a:p>
          <a:p>
            <a:pPr marL="0" marR="0" indent="0" algn="l">
              <a:lnSpc>
                <a:spcPts val="1300"/>
              </a:lnSpc>
              <a:spcBef>
                <a:spcPts val="0"/>
              </a:spcBef>
              <a:spcAft>
                <a:spcPts val="4675"/>
              </a:spcAft>
            </a:pPr>
            <a:r>
              <a:rPr lang="it-IT" sz="1050" b="1" spc="-30">
                <a:solidFill>
                  <a:srgbClr val="03060F"/>
                </a:solidFill>
                <a:latin typeface="Tahoma" panose="02020603050405020304" pitchFamily="2"/>
              </a:rPr>
              <a:t>the EI Secretariat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Segnaposto testo 1"/>
          <p:cNvSpPr>
            <a:spLocks noGrp="1"/>
          </p:cNvSpPr>
          <p:nvPr>
            <p:ph type="body" idx="10"/>
          </p:nvPr>
        </p:nvSpPr>
        <p:spPr>
          <a:xfrm>
            <a:off x="286385" y="3008984"/>
            <a:ext cx="6400800" cy="3141980"/>
          </a:xfrm>
          <a:prstGeom prst="rect">
            <a:avLst/>
          </a:prstGeom>
          <a:solidFill>
            <a:srgbClr val="00ADB6"/>
          </a:solidFill>
          <a:ln w="0" cmpd="sng">
            <a:noFill/>
            <a:prstDash val="solid"/>
          </a:ln>
        </p:spPr>
        <p:txBody>
          <a:bodyPr vert="horz" lIns="0" tIns="0" rIns="0" bIns="0" anchor="t"/>
          <a:lstStyle/>
          <a:p>
            <a:endParaRPr lang="it-IT" dirty="0"/>
          </a:p>
          <a:p>
            <a:endParaRPr dirty="0"/>
          </a:p>
        </p:txBody>
      </p:sp>
      <p:pic>
        <p:nvPicPr>
          <p:cNvPr id="5" name="Immagine 4"/>
          <p:cNvPicPr/>
          <p:nvPr/>
        </p:nvPicPr>
        <p:blipFill>
          <a:blip r:embed="rId2"/>
          <a:stretch>
            <a:fillRect/>
          </a:stretch>
        </p:blipFill>
        <p:spPr>
          <a:xfrm>
            <a:off x="6922135" y="73025"/>
            <a:ext cx="597535" cy="6614160"/>
          </a:xfrm>
          <a:prstGeom prst="rect">
            <a:avLst/>
          </a:prstGeom>
        </p:spPr>
      </p:pic>
      <p:sp>
        <p:nvSpPr>
          <p:cNvPr id="3" name="Segnaposto testo 2"/>
          <p:cNvSpPr>
            <a:spLocks noGrp="1"/>
          </p:cNvSpPr>
          <p:nvPr>
            <p:ph type="body" idx="10"/>
          </p:nvPr>
        </p:nvSpPr>
        <p:spPr>
          <a:xfrm>
            <a:off x="6927850" y="6931025"/>
            <a:ext cx="475615" cy="631190"/>
          </a:xfrm>
          <a:prstGeom prst="rect">
            <a:avLst/>
          </a:prstGeom>
          <a:solidFill>
            <a:srgbClr val="00ADB6"/>
          </a:solidFill>
          <a:ln w="0" cmpd="sng">
            <a:noFill/>
            <a:prstDash val="solid"/>
          </a:ln>
        </p:spPr>
        <p:txBody>
          <a:bodyPr vert="horz" lIns="0" tIns="20320" rIns="0" bIns="0" anchor="t"/>
          <a:lstStyle/>
          <a:p>
            <a:pPr marL="137160" marR="0" indent="0" algn="l">
              <a:lnSpc>
                <a:spcPts val="2100"/>
              </a:lnSpc>
              <a:spcAft>
                <a:spcPts val="2750"/>
              </a:spcAft>
            </a:pPr>
            <a:r>
              <a:rPr lang="it-IT" sz="1800" b="1" spc="0">
                <a:solidFill>
                  <a:srgbClr val="FFFFFF"/>
                </a:solidFill>
                <a:latin typeface="Arial" panose="02020603050405020304" pitchFamily="2"/>
              </a:rPr>
              <a:t>3 </a:t>
            </a:r>
          </a:p>
        </p:txBody>
      </p:sp>
      <p:sp>
        <p:nvSpPr>
          <p:cNvPr id="6" name="Segnaposto testo 5"/>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7" name="Segnaposto testo 6"/>
          <p:cNvSpPr>
            <a:spLocks noGrp="1"/>
          </p:cNvSpPr>
          <p:nvPr>
            <p:ph type="body" idx="10"/>
          </p:nvPr>
        </p:nvSpPr>
        <p:spPr>
          <a:xfrm>
            <a:off x="286385" y="63500"/>
            <a:ext cx="6400800" cy="7498715"/>
          </a:xfrm>
          <a:prstGeom prst="rect">
            <a:avLst/>
          </a:prstGeom>
          <a:noFill/>
          <a:ln w="0" cmpd="sng">
            <a:noFill/>
            <a:prstDash val="solid"/>
          </a:ln>
        </p:spPr>
        <p:txBody>
          <a:bodyPr vert="horz" lIns="0" tIns="3140075" rIns="0" bIns="0" anchor="t"/>
          <a:lstStyle/>
          <a:p>
            <a:pPr marL="91440" marR="0" indent="0" algn="l">
              <a:lnSpc>
                <a:spcPts val="1600"/>
              </a:lnSpc>
              <a:spcAft>
                <a:spcPts val="0"/>
              </a:spcAft>
            </a:pPr>
            <a:r>
              <a:rPr lang="it-IT" dirty="0">
                <a:solidFill>
                  <a:srgbClr val="FFFFFF"/>
                </a:solidFill>
                <a:latin typeface="Calibri" panose="02020603050405020304" pitchFamily="2"/>
              </a:rPr>
              <a:t>Pannello intergovernativo clima indotto dall'uomo</a:t>
            </a:r>
          </a:p>
          <a:p>
            <a:pPr marL="91440" marR="0" indent="0" algn="l">
              <a:lnSpc>
                <a:spcPts val="1600"/>
              </a:lnSpc>
              <a:spcAft>
                <a:spcPts val="0"/>
              </a:spcAft>
            </a:pPr>
            <a:r>
              <a:rPr lang="it-IT" dirty="0">
                <a:solidFill>
                  <a:srgbClr val="FFFFFF"/>
                </a:solidFill>
                <a:latin typeface="Calibri" panose="02020603050405020304" pitchFamily="2"/>
              </a:rPr>
              <a:t>sul cambiamento dei cambiamenti climatici (IPCC). Dal 1988 studia le possibili conseguenze sul mondo meteorologico e considera l'adattamento.</a:t>
            </a:r>
          </a:p>
          <a:p>
            <a:pPr marL="91440" marR="0" indent="0" algn="l">
              <a:lnSpc>
                <a:spcPts val="1600"/>
              </a:lnSpc>
              <a:spcAft>
                <a:spcPts val="0"/>
              </a:spcAft>
            </a:pPr>
            <a:endParaRPr lang="it-IT" dirty="0">
              <a:solidFill>
                <a:srgbClr val="FFFFFF"/>
              </a:solidFill>
              <a:latin typeface="Calibri" panose="02020603050405020304" pitchFamily="2"/>
            </a:endParaRPr>
          </a:p>
          <a:p>
            <a:pPr marL="91440" marR="0" indent="0" algn="l">
              <a:lnSpc>
                <a:spcPts val="1600"/>
              </a:lnSpc>
              <a:spcAft>
                <a:spcPts val="0"/>
              </a:spcAft>
            </a:pPr>
            <a:r>
              <a:rPr lang="it-IT" dirty="0">
                <a:solidFill>
                  <a:srgbClr val="FFFFFF"/>
                </a:solidFill>
                <a:latin typeface="Calibri" panose="02020603050405020304" pitchFamily="2"/>
              </a:rPr>
              <a:t>La missione dell'IPCC è basata principalmente sulla valutazione</a:t>
            </a:r>
          </a:p>
          <a:p>
            <a:pPr marL="91440" marR="0" indent="0" algn="l">
              <a:lnSpc>
                <a:spcPts val="1600"/>
              </a:lnSpc>
              <a:spcAft>
                <a:spcPts val="0"/>
              </a:spcAft>
            </a:pPr>
            <a:r>
              <a:rPr lang="it-IT" dirty="0">
                <a:solidFill>
                  <a:srgbClr val="FFFFFF"/>
                </a:solidFill>
                <a:latin typeface="Calibri" panose="02020603050405020304" pitchFamily="2"/>
              </a:rPr>
              <a:t>in modo metodico, dei dati provenienti da tutto il pianeta e pubblicati in forma chiara e obiettiva così da presentare  la letteratura scientifica, tecnica e le informazioni socioeconomiche a livello accessibile a tutti</a:t>
            </a:r>
          </a:p>
          <a:p>
            <a:pPr marL="91440" marR="0" indent="0" algn="l">
              <a:lnSpc>
                <a:spcPts val="1600"/>
              </a:lnSpc>
              <a:spcAft>
                <a:spcPts val="0"/>
              </a:spcAft>
            </a:pPr>
            <a:r>
              <a:rPr lang="it-IT" dirty="0">
                <a:solidFill>
                  <a:srgbClr val="FFFFFF"/>
                </a:solidFill>
                <a:latin typeface="Calibri" panose="02020603050405020304" pitchFamily="2"/>
              </a:rPr>
              <a:t>Fonte sui rischi: </a:t>
            </a:r>
            <a:r>
              <a:rPr lang="en-US" dirty="0">
                <a:solidFill>
                  <a:srgbClr val="FFFFFF"/>
                </a:solidFill>
                <a:latin typeface="Calibri" panose="02020603050405020304" pitchFamily="2"/>
                <a:hlinkClick r:id="rId3"/>
              </a:rPr>
              <a:t>https://www.glossaire-international.com</a:t>
            </a:r>
            <a:r>
              <a:rPr lang="en-US" dirty="0">
                <a:solidFill>
                  <a:srgbClr val="FFFFFF"/>
                </a:solidFill>
                <a:latin typeface="Calibri" panose="02020603050405020304" pitchFamily="2"/>
              </a:rPr>
              <a:t>    </a:t>
            </a:r>
          </a:p>
          <a:p>
            <a:pPr marL="91440" marR="0" indent="0" algn="l">
              <a:lnSpc>
                <a:spcPts val="1600"/>
              </a:lnSpc>
              <a:spcAft>
                <a:spcPts val="0"/>
              </a:spcAft>
            </a:pPr>
            <a:r>
              <a:rPr lang="en-US" dirty="0">
                <a:solidFill>
                  <a:srgbClr val="FFFFFF"/>
                </a:solidFill>
                <a:latin typeface="Calibri" panose="02020603050405020304" pitchFamily="2"/>
              </a:rPr>
              <a:t>	</a:t>
            </a:r>
            <a:endParaRPr lang="it-IT" sz="2000" spc="0" dirty="0">
              <a:solidFill>
                <a:srgbClr val="FFFFFF"/>
              </a:solidFill>
              <a:latin typeface="Calibri" panose="02020603050405020304" pitchFamily="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Immagine 2"/>
          <p:cNvPicPr/>
          <p:nvPr/>
        </p:nvPicPr>
        <p:blipFill>
          <a:blip r:embed="rId2"/>
          <a:stretch>
            <a:fillRect/>
          </a:stretch>
        </p:blipFill>
        <p:spPr>
          <a:xfrm>
            <a:off x="152400" y="73025"/>
            <a:ext cx="594360" cy="7489190"/>
          </a:xfrm>
          <a:prstGeom prst="rect">
            <a:avLst/>
          </a:prstGeom>
        </p:spPr>
      </p:pic>
      <p:sp>
        <p:nvSpPr>
          <p:cNvPr id="4" name="Segnaposto testo 3"/>
          <p:cNvSpPr>
            <a:spLocks noGrp="1"/>
          </p:cNvSpPr>
          <p:nvPr>
            <p:ph type="body" idx="10"/>
          </p:nvPr>
        </p:nvSpPr>
        <p:spPr>
          <a:xfrm>
            <a:off x="155575" y="6931025"/>
            <a:ext cx="475615" cy="631190"/>
          </a:xfrm>
          <a:prstGeom prst="rect">
            <a:avLst/>
          </a:prstGeom>
          <a:noFill/>
          <a:ln w="0" cmpd="sng">
            <a:noFill/>
            <a:prstDash val="solid"/>
          </a:ln>
        </p:spPr>
        <p:txBody>
          <a:bodyPr vert="horz" lIns="0" tIns="20955" rIns="0" bIns="0" anchor="t"/>
          <a:lstStyle/>
          <a:p>
            <a:pPr marL="137160" marR="0" indent="0" algn="l">
              <a:lnSpc>
                <a:spcPts val="2000"/>
              </a:lnSpc>
              <a:spcAft>
                <a:spcPts val="2765"/>
              </a:spcAft>
            </a:pPr>
            <a:r>
              <a:rPr lang="it-IT" sz="1750" b="1" spc="0">
                <a:solidFill>
                  <a:srgbClr val="FFFFFF"/>
                </a:solidFill>
                <a:latin typeface="Arial" panose="02020603050405020304" pitchFamily="2"/>
              </a:rPr>
              <a:t>4 </a:t>
            </a:r>
          </a:p>
        </p:txBody>
      </p:sp>
      <p:sp>
        <p:nvSpPr>
          <p:cNvPr id="5" name="Segnaposto testo 4"/>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6" name="Segnaposto testo 5"/>
          <p:cNvSpPr>
            <a:spLocks noGrp="1"/>
          </p:cNvSpPr>
          <p:nvPr>
            <p:ph type="body" idx="10"/>
          </p:nvPr>
        </p:nvSpPr>
        <p:spPr>
          <a:xfrm>
            <a:off x="929640" y="452077"/>
            <a:ext cx="2553970" cy="575058"/>
          </a:xfrm>
          <a:prstGeom prst="rect">
            <a:avLst/>
          </a:prstGeom>
          <a:noFill/>
          <a:ln w="0" cmpd="sng">
            <a:noFill/>
            <a:prstDash val="solid"/>
          </a:ln>
        </p:spPr>
        <p:txBody>
          <a:bodyPr vert="horz" lIns="0" tIns="5080" rIns="0" bIns="0" anchor="t"/>
          <a:lstStyle/>
          <a:p>
            <a:pPr marL="0" marR="0" indent="0" algn="l">
              <a:lnSpc>
                <a:spcPts val="1900"/>
              </a:lnSpc>
              <a:spcAft>
                <a:spcPts val="0"/>
              </a:spcAft>
            </a:pPr>
            <a:r>
              <a:rPr lang="it-IT" sz="1650" b="1" spc="0" dirty="0">
                <a:solidFill>
                  <a:srgbClr val="00ADB6"/>
                </a:solidFill>
                <a:latin typeface="Tahoma" panose="02020603050405020304" pitchFamily="2"/>
              </a:rPr>
              <a:t>CAUSE INDOTTE DALLA SPECIE  UMANA</a:t>
            </a:r>
          </a:p>
        </p:txBody>
      </p:sp>
      <p:sp>
        <p:nvSpPr>
          <p:cNvPr id="7" name="Segnaposto testo 6"/>
          <p:cNvSpPr>
            <a:spLocks noGrp="1"/>
          </p:cNvSpPr>
          <p:nvPr>
            <p:ph type="body" idx="10"/>
          </p:nvPr>
        </p:nvSpPr>
        <p:spPr>
          <a:xfrm>
            <a:off x="929640" y="1506220"/>
            <a:ext cx="1972310" cy="5732780"/>
          </a:xfrm>
          <a:prstGeom prst="rect">
            <a:avLst/>
          </a:prstGeom>
          <a:noFill/>
          <a:ln w="0" cmpd="sng">
            <a:noFill/>
            <a:prstDash val="solid"/>
          </a:ln>
        </p:spPr>
        <p:txBody>
          <a:bodyPr vert="horz" lIns="0" tIns="18415" rIns="0" bIns="0" anchor="t"/>
          <a:lstStyle/>
          <a:p>
            <a:pPr marL="0" marR="0" indent="0" algn="l">
              <a:lnSpc>
                <a:spcPts val="1300"/>
              </a:lnSpc>
              <a:spcAft>
                <a:spcPts val="0"/>
              </a:spcAft>
            </a:pPr>
            <a:r>
              <a:rPr lang="it-IT" sz="1050" dirty="0">
                <a:solidFill>
                  <a:srgbClr val="000000"/>
                </a:solidFill>
                <a:latin typeface="Tahoma" panose="02020603050405020304" pitchFamily="2"/>
              </a:rPr>
              <a:t>Sebbene non vi siano più molti dubbi sul riscaldamento globale, la comprensione delle cause è spesso limitata. Nei 4,5 miliardi di anni trascorsi dalla formazione del nostro pianeta, la Terra ha vissuto diversi periodi di riscaldamento e congelamento.</a:t>
            </a:r>
          </a:p>
          <a:p>
            <a:pPr marL="0" marR="0" indent="0" algn="l">
              <a:lnSpc>
                <a:spcPts val="1300"/>
              </a:lnSpc>
              <a:spcAft>
                <a:spcPts val="0"/>
              </a:spcAft>
            </a:pPr>
            <a:r>
              <a:rPr lang="it-IT" sz="1050" dirty="0">
                <a:solidFill>
                  <a:srgbClr val="000000"/>
                </a:solidFill>
                <a:latin typeface="Tahoma" panose="02020603050405020304" pitchFamily="2"/>
              </a:rPr>
              <a:t>Un certo numero di cause naturali ha portato a questi cambiamenti: attività vulcanica e solare, meteoriti, variazioni dell'asse di rotazione della Terra e della posizione dei continenti, flussi atmosferici e correnti oceaniche.(1)</a:t>
            </a:r>
          </a:p>
          <a:p>
            <a:pPr marL="0" marR="0" indent="0" algn="l">
              <a:lnSpc>
                <a:spcPts val="1300"/>
              </a:lnSpc>
              <a:spcAft>
                <a:spcPts val="0"/>
              </a:spcAft>
            </a:pPr>
            <a:endParaRPr lang="it-IT" sz="1050" dirty="0">
              <a:solidFill>
                <a:srgbClr val="000000"/>
              </a:solidFill>
              <a:latin typeface="Tahoma" panose="02020603050405020304" pitchFamily="2"/>
            </a:endParaRPr>
          </a:p>
          <a:p>
            <a:pPr marL="0" marR="0" indent="0" algn="l">
              <a:lnSpc>
                <a:spcPts val="1300"/>
              </a:lnSpc>
              <a:spcAft>
                <a:spcPts val="0"/>
              </a:spcAft>
            </a:pPr>
            <a:r>
              <a:rPr lang="it-IT" sz="1050" dirty="0">
                <a:solidFill>
                  <a:srgbClr val="000000"/>
                </a:solidFill>
                <a:latin typeface="Tahoma" panose="02020603050405020304" pitchFamily="2"/>
              </a:rPr>
              <a:t>Questa volta, tuttavia, la diagnosi è diversa. Mentre diversi fattori naturali continuano a esercitare influenza, esiste un consenso scientifico sul fatto che l'attività umana è responsabile delle attuali perturbazioni del nostro clima. E la parte colpevole è senza dubbio l'effetto serra.</a:t>
            </a:r>
          </a:p>
          <a:p>
            <a:pPr marL="0" marR="0" indent="0" algn="l">
              <a:lnSpc>
                <a:spcPts val="1300"/>
              </a:lnSpc>
              <a:spcAft>
                <a:spcPts val="0"/>
              </a:spcAft>
            </a:pPr>
            <a:r>
              <a:rPr lang="it-IT" sz="1050" dirty="0">
                <a:solidFill>
                  <a:srgbClr val="000000"/>
                </a:solidFill>
                <a:latin typeface="Tahoma" panose="02020603050405020304" pitchFamily="2"/>
              </a:rPr>
              <a:t>L'effetto serra è un meccanismo naturale che trasforma la nostra atmosfera in uno schermo protettivo essenziale per la nostra sopravvivenza</a:t>
            </a:r>
            <a:endParaRPr lang="it-IT" sz="1050" spc="0" dirty="0">
              <a:solidFill>
                <a:srgbClr val="000000"/>
              </a:solidFill>
              <a:latin typeface="Tahoma" panose="02020603050405020304" pitchFamily="2"/>
            </a:endParaRPr>
          </a:p>
        </p:txBody>
      </p:sp>
      <p:sp>
        <p:nvSpPr>
          <p:cNvPr id="8" name="Segnaposto testo 7"/>
          <p:cNvSpPr>
            <a:spLocks noGrp="1"/>
          </p:cNvSpPr>
          <p:nvPr>
            <p:ph type="body" idx="10"/>
          </p:nvPr>
        </p:nvSpPr>
        <p:spPr>
          <a:xfrm>
            <a:off x="3121025" y="1506220"/>
            <a:ext cx="1972310" cy="5732780"/>
          </a:xfrm>
          <a:prstGeom prst="rect">
            <a:avLst/>
          </a:prstGeom>
          <a:noFill/>
          <a:ln w="0" cmpd="sng">
            <a:noFill/>
            <a:prstDash val="solid"/>
          </a:ln>
        </p:spPr>
        <p:txBody>
          <a:bodyPr vert="horz" lIns="0" tIns="2540" rIns="0" bIns="0" anchor="t"/>
          <a:lstStyle/>
          <a:p>
            <a:pPr marL="0" marR="45720" indent="0" algn="l">
              <a:lnSpc>
                <a:spcPts val="1300"/>
              </a:lnSpc>
              <a:spcAft>
                <a:spcPts val="0"/>
              </a:spcAft>
            </a:pPr>
            <a:r>
              <a:rPr lang="it-IT" sz="1050" dirty="0">
                <a:solidFill>
                  <a:srgbClr val="000000"/>
                </a:solidFill>
                <a:latin typeface="Tahoma" panose="02020603050405020304" pitchFamily="2"/>
              </a:rPr>
              <a:t>I gas in questione sono ben noti: ossigeno (O2), anidride carbonica (CO2), vapore acqueo (H2O) e metano (CH4). Intrappolando la giusta quantità di calore dal sole, agiscono come un bozzolo che mantiene la temperatura media della Terra a 15° C. Senza l'effetto serra, non ci sarebbe vita sulla Terra!</a:t>
            </a:r>
          </a:p>
          <a:p>
            <a:pPr marL="0" marR="45720" indent="0" algn="l">
              <a:lnSpc>
                <a:spcPts val="1300"/>
              </a:lnSpc>
              <a:spcAft>
                <a:spcPts val="0"/>
              </a:spcAft>
            </a:pPr>
            <a:r>
              <a:rPr lang="it-IT" sz="1050" dirty="0">
                <a:solidFill>
                  <a:srgbClr val="000000"/>
                </a:solidFill>
                <a:latin typeface="Tahoma" panose="02020603050405020304" pitchFamily="2"/>
              </a:rPr>
              <a:t>Ma a causa delle attività  dell'essere umano vengono emesse quantità sempre maggiori di gas a effetto serra (GHG), in particolare biossido di carbonio, metano e protossido di azoto.</a:t>
            </a:r>
          </a:p>
          <a:p>
            <a:pPr marL="0" marR="45720" indent="0" algn="l">
              <a:lnSpc>
                <a:spcPts val="1300"/>
              </a:lnSpc>
              <a:spcAft>
                <a:spcPts val="0"/>
              </a:spcAft>
            </a:pPr>
            <a:r>
              <a:rPr lang="it-IT" sz="1050" dirty="0">
                <a:solidFill>
                  <a:srgbClr val="000000"/>
                </a:solidFill>
                <a:latin typeface="Tahoma" panose="02020603050405020304" pitchFamily="2"/>
              </a:rPr>
              <a:t>Di conseguenza, la concentrazione di CO2 nell'atmosfera, misurata in parti per milione, è passata da 280 nel 1850 a 400 oggi - un aumento di circa il 40%! Il carbonio, la benzina, il diesel, l'olio combustibile e il gas naturale sono tutti combustibili fossili che, una volta bruciati, acuiscono l'effetto serra e, per estensione  aumentano la temperatura.</a:t>
            </a:r>
            <a:endParaRPr lang="it-IT" sz="1050" spc="0" dirty="0">
              <a:solidFill>
                <a:srgbClr val="000000"/>
              </a:solidFill>
              <a:latin typeface="Tahoma" panose="02020603050405020304" pitchFamily="2"/>
            </a:endParaRPr>
          </a:p>
        </p:txBody>
      </p:sp>
      <p:sp>
        <p:nvSpPr>
          <p:cNvPr id="9" name="Segnaposto testo 8"/>
          <p:cNvSpPr>
            <a:spLocks noGrp="1"/>
          </p:cNvSpPr>
          <p:nvPr>
            <p:ph type="body" idx="10"/>
          </p:nvPr>
        </p:nvSpPr>
        <p:spPr>
          <a:xfrm>
            <a:off x="5293360" y="1506219"/>
            <a:ext cx="1972310" cy="5872775"/>
          </a:xfrm>
          <a:prstGeom prst="rect">
            <a:avLst/>
          </a:prstGeom>
          <a:noFill/>
          <a:ln w="0" cmpd="sng">
            <a:noFill/>
            <a:prstDash val="solid"/>
          </a:ln>
        </p:spPr>
        <p:txBody>
          <a:bodyPr vert="horz" lIns="0" tIns="31750" rIns="0" bIns="0" anchor="t"/>
          <a:lstStyle/>
          <a:p>
            <a:pPr marL="0" marR="45720" indent="0" algn="just">
              <a:lnSpc>
                <a:spcPts val="1300"/>
              </a:lnSpc>
              <a:spcAft>
                <a:spcPts val="0"/>
              </a:spcAft>
            </a:pPr>
            <a:r>
              <a:rPr lang="it-IT" sz="1050" spc="30" dirty="0">
                <a:solidFill>
                  <a:srgbClr val="000000"/>
                </a:solidFill>
                <a:latin typeface="Tahoma" panose="02020603050405020304" pitchFamily="2"/>
              </a:rPr>
              <a:t>Man mano che la ricerca sul clima ha fatto progressi negli ultimi pochi anni. decenni, gli scienziati hanno ora a loro disposizione strumenti che possono dimostrare che le cause naturali hanno solo leggermente contribuito al riscaldamento osservato durante l'ultimo secolo.</a:t>
            </a:r>
          </a:p>
          <a:p>
            <a:pPr marL="0" marR="45720" indent="0" algn="just">
              <a:lnSpc>
                <a:spcPts val="1300"/>
              </a:lnSpc>
              <a:spcAft>
                <a:spcPts val="0"/>
              </a:spcAft>
            </a:pPr>
            <a:r>
              <a:rPr lang="it-IT" sz="1050" spc="30" dirty="0">
                <a:solidFill>
                  <a:srgbClr val="000000"/>
                </a:solidFill>
                <a:latin typeface="Tahoma" panose="02020603050405020304" pitchFamily="2"/>
              </a:rPr>
              <a:t>Questo sviluppo può essere osservato anche nelle valutazioni dell'IPCC. Valutando il ruolo dell'attività umana in relazione ai cambiamenti climatici, l'IPCC è stato molto prudente nel suo secondo rapporto (1995), ma . nel 2001 gli ha assegnato una probabilità su 3, e lo ha considerato "molto probabile" nel 2007 ( 90 possibilità su 100). Fino a descriverlo come</a:t>
            </a:r>
          </a:p>
          <a:p>
            <a:pPr marL="0" marR="45720" indent="0" algn="just">
              <a:lnSpc>
                <a:spcPts val="1300"/>
              </a:lnSpc>
              <a:spcAft>
                <a:spcPts val="0"/>
              </a:spcAft>
            </a:pPr>
            <a:r>
              <a:rPr lang="it-IT" sz="1050" spc="30" dirty="0">
                <a:solidFill>
                  <a:srgbClr val="000000"/>
                </a:solidFill>
                <a:latin typeface="Tahoma" panose="02020603050405020304" pitchFamily="2"/>
              </a:rPr>
              <a:t>"estremamente probabile" oggi (superiore a una probabilità di 99 su 100).</a:t>
            </a:r>
          </a:p>
          <a:p>
            <a:pPr marL="0" marR="45720" indent="0" algn="just">
              <a:lnSpc>
                <a:spcPts val="1300"/>
              </a:lnSpc>
              <a:spcAft>
                <a:spcPts val="0"/>
              </a:spcAft>
            </a:pPr>
            <a:r>
              <a:rPr lang="it-IT" sz="1050" spc="30" dirty="0">
                <a:solidFill>
                  <a:srgbClr val="000000"/>
                </a:solidFill>
                <a:latin typeface="Tahoma" panose="02020603050405020304" pitchFamily="2"/>
              </a:rPr>
              <a:t>Tra la pletora di ricerche condotte sull'argomento, un recente studio sulla rinomata rivista Science - intrapreso utilizzando i dati satellitari raccolti tra il 1979 e il 2016 - ha confermato l'influenza umana sul riscaldamento globale. (2)</a:t>
            </a:r>
          </a:p>
          <a:p>
            <a:pPr marL="0" marR="45720" indent="0" algn="just">
              <a:lnSpc>
                <a:spcPts val="1300"/>
              </a:lnSpc>
              <a:spcAft>
                <a:spcPts val="0"/>
              </a:spcAft>
            </a:pPr>
            <a:endParaRPr lang="it-IT" sz="650" spc="30" dirty="0">
              <a:solidFill>
                <a:srgbClr val="000000"/>
              </a:solidFill>
              <a:latin typeface="Tahoma" panose="02020603050405020304" pitchFamily="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11" name="Immagine 10"/>
          <p:cNvPicPr/>
          <p:nvPr/>
        </p:nvPicPr>
        <p:blipFill>
          <a:blip r:embed="rId2"/>
          <a:stretch>
            <a:fillRect/>
          </a:stretch>
        </p:blipFill>
        <p:spPr>
          <a:xfrm>
            <a:off x="3517265" y="4544695"/>
            <a:ext cx="2614930" cy="2413635"/>
          </a:xfrm>
          <a:prstGeom prst="rect">
            <a:avLst/>
          </a:prstGeom>
        </p:spPr>
      </p:pic>
      <p:pic>
        <p:nvPicPr>
          <p:cNvPr id="15" name="Immagine 14"/>
          <p:cNvPicPr/>
          <p:nvPr/>
        </p:nvPicPr>
        <p:blipFill>
          <a:blip r:embed="rId3"/>
          <a:stretch>
            <a:fillRect/>
          </a:stretch>
        </p:blipFill>
        <p:spPr>
          <a:xfrm>
            <a:off x="6922135" y="73025"/>
            <a:ext cx="597535" cy="6614160"/>
          </a:xfrm>
          <a:prstGeom prst="rect">
            <a:avLst/>
          </a:prstGeom>
        </p:spPr>
      </p:pic>
      <p:sp>
        <p:nvSpPr>
          <p:cNvPr id="2" name="Segnaposto testo 1"/>
          <p:cNvSpPr>
            <a:spLocks noGrp="1"/>
          </p:cNvSpPr>
          <p:nvPr>
            <p:ph type="body" idx="10"/>
          </p:nvPr>
        </p:nvSpPr>
        <p:spPr>
          <a:xfrm>
            <a:off x="280670" y="1564640"/>
            <a:ext cx="2217959" cy="2376153"/>
          </a:xfrm>
          <a:prstGeom prst="rect">
            <a:avLst/>
          </a:prstGeom>
          <a:noFill/>
          <a:ln w="0" cmpd="sng">
            <a:noFill/>
            <a:prstDash val="solid"/>
          </a:ln>
        </p:spPr>
        <p:txBody>
          <a:bodyPr vert="horz" lIns="0" tIns="20320" rIns="0" bIns="0" anchor="t"/>
          <a:lstStyle/>
          <a:p>
            <a:pPr marL="0" marR="0" indent="0" algn="l">
              <a:lnSpc>
                <a:spcPts val="1300"/>
              </a:lnSpc>
              <a:spcAft>
                <a:spcPts val="0"/>
              </a:spcAft>
            </a:pPr>
            <a:r>
              <a:rPr lang="it-IT" sz="1050" dirty="0">
                <a:solidFill>
                  <a:srgbClr val="000000"/>
                </a:solidFill>
                <a:latin typeface="Tahoma" panose="02020603050405020304" pitchFamily="2"/>
              </a:rPr>
              <a:t>Delle 37 Megaton di CO2 rilasciati nell'atmosfera (dati 2017), il 66% delle emissioni proviene da soli 10 paesi. Cina, Stati Uniti, India, Russia e Giappone costituiscono i primi cinque. Il divario tra la Cina e gli altri paesi può essere in gran parte spiegato dal trasferimento di attività industriali in Asia.</a:t>
            </a:r>
            <a:endParaRPr lang="it-IT" sz="1050" spc="0" dirty="0">
              <a:solidFill>
                <a:srgbClr val="000000"/>
              </a:solidFill>
              <a:latin typeface="Tahoma" panose="02020603050405020304" pitchFamily="2"/>
            </a:endParaRPr>
          </a:p>
        </p:txBody>
      </p:sp>
      <p:sp>
        <p:nvSpPr>
          <p:cNvPr id="3" name="Segnaposto testo 2"/>
          <p:cNvSpPr>
            <a:spLocks noGrp="1"/>
          </p:cNvSpPr>
          <p:nvPr>
            <p:ph type="body" idx="10"/>
          </p:nvPr>
        </p:nvSpPr>
        <p:spPr>
          <a:xfrm>
            <a:off x="2945765" y="1588579"/>
            <a:ext cx="1947545" cy="672465"/>
          </a:xfrm>
          <a:prstGeom prst="rect">
            <a:avLst/>
          </a:prstGeom>
          <a:noFill/>
          <a:ln w="0" cmpd="sng">
            <a:noFill/>
            <a:prstDash val="solid"/>
          </a:ln>
        </p:spPr>
        <p:txBody>
          <a:bodyPr vert="horz" lIns="0" tIns="1905" rIns="0" bIns="0" anchor="t"/>
          <a:lstStyle/>
          <a:p>
            <a:pPr marL="0" marR="0" indent="0" algn="l">
              <a:lnSpc>
                <a:spcPts val="1300"/>
              </a:lnSpc>
              <a:spcAft>
                <a:spcPts val="0"/>
              </a:spcAft>
            </a:pPr>
            <a:r>
              <a:rPr lang="it-IT" sz="1050" dirty="0">
                <a:solidFill>
                  <a:srgbClr val="000000"/>
                </a:solidFill>
                <a:latin typeface="Tahoma" panose="02020603050405020304" pitchFamily="2"/>
              </a:rPr>
              <a:t>Paul J. </a:t>
            </a:r>
            <a:r>
              <a:rPr lang="it-IT" sz="1050" dirty="0" err="1">
                <a:solidFill>
                  <a:srgbClr val="000000"/>
                </a:solidFill>
                <a:latin typeface="Tahoma" panose="02020603050405020304" pitchFamily="2"/>
              </a:rPr>
              <a:t>Crutzen</a:t>
            </a:r>
            <a:r>
              <a:rPr lang="it-IT" sz="1050" dirty="0">
                <a:solidFill>
                  <a:srgbClr val="000000"/>
                </a:solidFill>
                <a:latin typeface="Tahoma" panose="02020603050405020304" pitchFamily="2"/>
              </a:rPr>
              <a:t> ha collegato l'inizio dell'</a:t>
            </a:r>
            <a:r>
              <a:rPr lang="it-IT" sz="1050" dirty="0" err="1">
                <a:solidFill>
                  <a:srgbClr val="000000"/>
                </a:solidFill>
                <a:latin typeface="Tahoma" panose="02020603050405020304" pitchFamily="2"/>
              </a:rPr>
              <a:t>Antropocene</a:t>
            </a:r>
            <a:r>
              <a:rPr lang="it-IT" sz="1050" dirty="0">
                <a:solidFill>
                  <a:srgbClr val="000000"/>
                </a:solidFill>
                <a:latin typeface="Tahoma" panose="02020603050405020304" pitchFamily="2"/>
              </a:rPr>
              <a:t> con l'industrializzazione.</a:t>
            </a:r>
            <a:endParaRPr lang="it-IT" sz="1050" spc="0" dirty="0">
              <a:solidFill>
                <a:srgbClr val="000000"/>
              </a:solidFill>
              <a:latin typeface="Tahoma" panose="02020603050405020304" pitchFamily="2"/>
            </a:endParaRPr>
          </a:p>
        </p:txBody>
      </p:sp>
      <p:sp>
        <p:nvSpPr>
          <p:cNvPr id="4" name="Segnaposto testo 3"/>
          <p:cNvSpPr>
            <a:spLocks noGrp="1"/>
          </p:cNvSpPr>
          <p:nvPr>
            <p:ph type="body" idx="10"/>
          </p:nvPr>
        </p:nvSpPr>
        <p:spPr>
          <a:xfrm>
            <a:off x="281940" y="3193716"/>
            <a:ext cx="2202180" cy="1963420"/>
          </a:xfrm>
          <a:prstGeom prst="rect">
            <a:avLst/>
          </a:prstGeom>
          <a:noFill/>
          <a:ln w="0" cmpd="sng">
            <a:noFill/>
            <a:prstDash val="solid"/>
          </a:ln>
        </p:spPr>
        <p:txBody>
          <a:bodyPr vert="horz" lIns="0" tIns="146050" rIns="0" bIns="0" anchor="t"/>
          <a:lstStyle/>
          <a:p>
            <a:pPr marL="0" marR="274320" indent="0" algn="l">
              <a:lnSpc>
                <a:spcPts val="1300"/>
              </a:lnSpc>
              <a:spcAft>
                <a:spcPts val="1055"/>
              </a:spcAft>
            </a:pPr>
            <a:r>
              <a:rPr lang="it-IT" sz="1050" spc="15" dirty="0">
                <a:solidFill>
                  <a:srgbClr val="000000"/>
                </a:solidFill>
                <a:latin typeface="Tahoma" panose="02020603050405020304" pitchFamily="2"/>
              </a:rPr>
              <a:t>Sebbene il nostro modello di sviluppo basato sui combustibili fossili sia in gran parte responsabile del riscaldamento osservato dalla metà del 20 ° secolo, anche altre attività umane come l'agricoltura e l'uso del suolo svolgono un ruolo significativo. Il grafico seguente illustra la varietà delle attività umane implicate.</a:t>
            </a:r>
          </a:p>
        </p:txBody>
      </p:sp>
      <p:sp>
        <p:nvSpPr>
          <p:cNvPr id="5" name="Segnaposto testo 4"/>
          <p:cNvSpPr>
            <a:spLocks noGrp="1"/>
          </p:cNvSpPr>
          <p:nvPr>
            <p:ph type="body" idx="10"/>
          </p:nvPr>
        </p:nvSpPr>
        <p:spPr>
          <a:xfrm>
            <a:off x="2484120" y="3429000"/>
            <a:ext cx="2234565" cy="912495"/>
          </a:xfrm>
          <a:prstGeom prst="rect">
            <a:avLst/>
          </a:prstGeom>
          <a:noFill/>
          <a:ln w="0" cmpd="sng">
            <a:noFill/>
            <a:prstDash val="solid"/>
          </a:ln>
        </p:spPr>
        <p:txBody>
          <a:bodyPr vert="horz" lIns="0" tIns="743585" rIns="0" bIns="0" anchor="t"/>
          <a:lstStyle/>
          <a:p>
            <a:pPr marL="0" marR="0" indent="0" algn="l">
              <a:lnSpc>
                <a:spcPts val="1300"/>
              </a:lnSpc>
              <a:spcAft>
                <a:spcPts val="0"/>
              </a:spcAft>
            </a:pPr>
            <a:r>
              <a:rPr lang="it-IT" sz="1100" b="1" i="1" spc="-45">
                <a:solidFill>
                  <a:srgbClr val="F7931D"/>
                </a:solidFill>
                <a:latin typeface="Arial" panose="02020603050405020304" pitchFamily="2"/>
              </a:rPr>
              <a:t>CO2 Emissions in megatons (2017) </a:t>
            </a:r>
          </a:p>
        </p:txBody>
      </p:sp>
      <p:sp>
        <p:nvSpPr>
          <p:cNvPr id="6" name="Segnaposto testo 5"/>
          <p:cNvSpPr>
            <a:spLocks noGrp="1"/>
          </p:cNvSpPr>
          <p:nvPr>
            <p:ph type="body" idx="10"/>
          </p:nvPr>
        </p:nvSpPr>
        <p:spPr>
          <a:xfrm>
            <a:off x="2529840" y="4341495"/>
            <a:ext cx="941705" cy="1040130"/>
          </a:xfrm>
          <a:prstGeom prst="rect">
            <a:avLst/>
          </a:prstGeom>
          <a:noFill/>
          <a:ln w="0" cmpd="sng">
            <a:noFill/>
            <a:prstDash val="solid"/>
          </a:ln>
        </p:spPr>
        <p:txBody>
          <a:bodyPr vert="horz" lIns="0" tIns="132715" rIns="0" bIns="0" anchor="t"/>
          <a:lstStyle/>
          <a:p>
            <a:pPr marL="685800" marR="0" indent="0" algn="r">
              <a:lnSpc>
                <a:spcPts val="1800"/>
              </a:lnSpc>
              <a:spcAft>
                <a:spcPts val="0"/>
              </a:spcAft>
            </a:pPr>
            <a:r>
              <a:rPr lang="it-IT" sz="650" b="1" spc="-25">
                <a:solidFill>
                  <a:srgbClr val="000000"/>
                </a:solidFill>
                <a:latin typeface="Arial" panose="02020603050405020304" pitchFamily="2"/>
              </a:rPr>
              <a:t>China US India Russia </a:t>
            </a:r>
          </a:p>
        </p:txBody>
      </p:sp>
      <p:sp>
        <p:nvSpPr>
          <p:cNvPr id="7" name="Segnaposto testo 6"/>
          <p:cNvSpPr>
            <a:spLocks noGrp="1"/>
          </p:cNvSpPr>
          <p:nvPr>
            <p:ph type="body" idx="10"/>
          </p:nvPr>
        </p:nvSpPr>
        <p:spPr>
          <a:xfrm>
            <a:off x="281940" y="5392419"/>
            <a:ext cx="1888490" cy="2169795"/>
          </a:xfrm>
          <a:prstGeom prst="rect">
            <a:avLst/>
          </a:prstGeom>
          <a:noFill/>
          <a:ln w="0" cmpd="sng">
            <a:noFill/>
            <a:prstDash val="solid"/>
          </a:ln>
        </p:spPr>
        <p:txBody>
          <a:bodyPr vert="horz" lIns="0" tIns="2540" rIns="0" bIns="0" anchor="t"/>
          <a:lstStyle/>
          <a:p>
            <a:pPr marL="0" marR="0" indent="0" algn="l">
              <a:lnSpc>
                <a:spcPts val="1300"/>
              </a:lnSpc>
              <a:spcAft>
                <a:spcPts val="0"/>
              </a:spcAft>
            </a:pPr>
            <a:r>
              <a:rPr lang="it-IT" sz="1050" dirty="0">
                <a:solidFill>
                  <a:srgbClr val="000000"/>
                </a:solidFill>
                <a:latin typeface="Tahoma" panose="02020603050405020304" pitchFamily="2"/>
              </a:rPr>
              <a:t>&lt;la situazione è così complicata che alcuni dicono che siamo entrati in una nuova era geologica conosciuta come era </a:t>
            </a:r>
            <a:r>
              <a:rPr lang="it-IT" sz="1050" dirty="0" err="1">
                <a:solidFill>
                  <a:srgbClr val="000000"/>
                </a:solidFill>
                <a:latin typeface="Tahoma" panose="02020603050405020304" pitchFamily="2"/>
              </a:rPr>
              <a:t>antropocenica</a:t>
            </a:r>
            <a:r>
              <a:rPr lang="it-IT" sz="1050" dirty="0">
                <a:solidFill>
                  <a:srgbClr val="000000"/>
                </a:solidFill>
                <a:latin typeface="Tahoma" panose="02020603050405020304" pitchFamily="2"/>
              </a:rPr>
              <a:t>. L'</a:t>
            </a:r>
            <a:r>
              <a:rPr lang="it-IT" sz="1050" dirty="0" err="1">
                <a:solidFill>
                  <a:srgbClr val="000000"/>
                </a:solidFill>
                <a:latin typeface="Tahoma" panose="02020603050405020304" pitchFamily="2"/>
              </a:rPr>
              <a:t>antropocene</a:t>
            </a:r>
            <a:r>
              <a:rPr lang="it-IT" sz="1050" dirty="0">
                <a:solidFill>
                  <a:srgbClr val="000000"/>
                </a:solidFill>
                <a:latin typeface="Tahoma" panose="02020603050405020304" pitchFamily="2"/>
              </a:rPr>
              <a:t> è definito come l'epoca nella quale gli esseri umani esercitano un'influenza sul pianeta così grande da alterare i processi propri del pianeta e i suoi sistemi. Il</a:t>
            </a:r>
          </a:p>
          <a:p>
            <a:pPr marL="0" marR="0" indent="0" algn="l">
              <a:lnSpc>
                <a:spcPts val="1300"/>
              </a:lnSpc>
              <a:spcAft>
                <a:spcPts val="0"/>
              </a:spcAft>
            </a:pPr>
            <a:r>
              <a:rPr lang="it-IT" sz="1050" dirty="0">
                <a:solidFill>
                  <a:srgbClr val="000000"/>
                </a:solidFill>
                <a:latin typeface="Tahoma" panose="02020603050405020304" pitchFamily="2"/>
              </a:rPr>
              <a:t>Premio Nobel-</a:t>
            </a:r>
            <a:endParaRPr lang="it-IT" sz="1050" spc="0" dirty="0">
              <a:solidFill>
                <a:srgbClr val="000000"/>
              </a:solidFill>
              <a:latin typeface="Tahoma" panose="02020603050405020304" pitchFamily="2"/>
            </a:endParaRPr>
          </a:p>
        </p:txBody>
      </p:sp>
      <p:sp>
        <p:nvSpPr>
          <p:cNvPr id="8" name="Segnaposto testo 7"/>
          <p:cNvSpPr>
            <a:spLocks noGrp="1"/>
          </p:cNvSpPr>
          <p:nvPr>
            <p:ph type="body" idx="10"/>
          </p:nvPr>
        </p:nvSpPr>
        <p:spPr>
          <a:xfrm>
            <a:off x="281940" y="7092950"/>
            <a:ext cx="4436745" cy="469265"/>
          </a:xfrm>
          <a:prstGeom prst="rect">
            <a:avLst/>
          </a:prstGeom>
          <a:noFill/>
          <a:ln w="0" cmpd="sng">
            <a:noFill/>
            <a:prstDash val="solid"/>
          </a:ln>
        </p:spPr>
        <p:txBody>
          <a:bodyPr vert="horz" lIns="0" tIns="0" rIns="0" bIns="0" anchor="t"/>
          <a:lstStyle/>
          <a:p>
            <a:pPr marL="0" marR="0" indent="0" algn="l">
              <a:lnSpc>
                <a:spcPts val="1300"/>
              </a:lnSpc>
              <a:spcAft>
                <a:spcPts val="2540"/>
              </a:spcAft>
              <a:tabLst>
                <a:tab pos="2194560" algn="l"/>
              </a:tabLst>
            </a:pPr>
            <a:r>
              <a:rPr lang="it-IT" sz="850" b="1" spc="5" dirty="0">
                <a:solidFill>
                  <a:srgbClr val="000000"/>
                </a:solidFill>
                <a:latin typeface="Calibri" panose="02020603050405020304" pitchFamily="2"/>
              </a:rPr>
              <a:t>                                                                                                           Source: Data from Global Carbon Atlas </a:t>
            </a:r>
          </a:p>
        </p:txBody>
      </p:sp>
      <p:sp>
        <p:nvSpPr>
          <p:cNvPr id="9" name="Segnaposto testo 8"/>
          <p:cNvSpPr>
            <a:spLocks noGrp="1"/>
          </p:cNvSpPr>
          <p:nvPr>
            <p:ph type="body" idx="10"/>
          </p:nvPr>
        </p:nvSpPr>
        <p:spPr>
          <a:xfrm>
            <a:off x="2945765" y="5381625"/>
            <a:ext cx="571500" cy="1711325"/>
          </a:xfrm>
          <a:prstGeom prst="rect">
            <a:avLst/>
          </a:prstGeom>
          <a:noFill/>
          <a:ln w="0" cmpd="sng">
            <a:noFill/>
            <a:prstDash val="solid"/>
          </a:ln>
        </p:spPr>
        <p:txBody>
          <a:bodyPr vert="horz" lIns="0" tIns="0" rIns="0" bIns="0" anchor="t"/>
          <a:lstStyle/>
          <a:p>
            <a:pPr marL="0" marR="0" indent="0" algn="r">
              <a:lnSpc>
                <a:spcPts val="1800"/>
              </a:lnSpc>
              <a:spcAft>
                <a:spcPts val="2670"/>
              </a:spcAft>
            </a:pPr>
            <a:r>
              <a:rPr lang="it-IT" sz="650" b="1" spc="50">
                <a:solidFill>
                  <a:srgbClr val="000000"/>
                </a:solidFill>
                <a:latin typeface="Arial" panose="02020603050405020304" pitchFamily="2"/>
              </a:rPr>
              <a:t>Japan Germany Iran Saudia Arabia South Corea Canada </a:t>
            </a:r>
          </a:p>
        </p:txBody>
      </p:sp>
      <p:sp>
        <p:nvSpPr>
          <p:cNvPr id="12" name="Segnaposto testo 11"/>
          <p:cNvSpPr>
            <a:spLocks noGrp="1"/>
          </p:cNvSpPr>
          <p:nvPr>
            <p:ph type="body" idx="10"/>
          </p:nvPr>
        </p:nvSpPr>
        <p:spPr>
          <a:xfrm>
            <a:off x="3572510" y="6903720"/>
            <a:ext cx="2557145" cy="54610"/>
          </a:xfrm>
          <a:prstGeom prst="rect">
            <a:avLst/>
          </a:prstGeom>
          <a:noFill/>
          <a:ln w="0" cmpd="sng">
            <a:noFill/>
            <a:prstDash val="solid"/>
          </a:ln>
        </p:spPr>
        <p:txBody>
          <a:bodyPr vert="horz" lIns="0" tIns="0" rIns="0" bIns="0" anchor="t"/>
          <a:lstStyle/>
          <a:p>
            <a:pPr marL="0" marR="0" indent="0" algn="l">
              <a:lnSpc>
                <a:spcPts val="400"/>
              </a:lnSpc>
              <a:spcAft>
                <a:spcPts val="0"/>
              </a:spcAft>
              <a:tabLst>
                <a:tab pos="228600" algn="l"/>
                <a:tab pos="640080" algn="l"/>
                <a:tab pos="1097280" algn="l"/>
                <a:tab pos="1554480" algn="l"/>
                <a:tab pos="1920240" algn="l"/>
                <a:tab pos="2560320" algn="r"/>
              </a:tabLst>
            </a:pPr>
            <a:r>
              <a:rPr lang="it-IT" sz="550" spc="0">
                <a:solidFill>
                  <a:srgbClr val="000000"/>
                </a:solidFill>
                <a:latin typeface="Arial" panose="02020603050405020304" pitchFamily="2"/>
              </a:rPr>
              <a:t>0 2000 4000 6000 8000 10000 12000 </a:t>
            </a:r>
          </a:p>
        </p:txBody>
      </p:sp>
      <p:sp>
        <p:nvSpPr>
          <p:cNvPr id="13" name="Segnaposto testo 12"/>
          <p:cNvSpPr>
            <a:spLocks noGrp="1"/>
          </p:cNvSpPr>
          <p:nvPr>
            <p:ph type="body" idx="10"/>
          </p:nvPr>
        </p:nvSpPr>
        <p:spPr>
          <a:xfrm>
            <a:off x="6927850" y="6931025"/>
            <a:ext cx="475615" cy="631190"/>
          </a:xfrm>
          <a:prstGeom prst="rect">
            <a:avLst/>
          </a:prstGeom>
          <a:solidFill>
            <a:srgbClr val="00ADB6"/>
          </a:solidFill>
          <a:ln w="0" cmpd="sng">
            <a:noFill/>
            <a:prstDash val="solid"/>
          </a:ln>
        </p:spPr>
        <p:txBody>
          <a:bodyPr vert="horz" lIns="0" tIns="20320" rIns="0" bIns="0" anchor="t">
            <a:normAutofit fontScale="95000"/>
          </a:bodyPr>
          <a:lstStyle/>
          <a:p>
            <a:pPr marL="137160" marR="0" indent="0" algn="l">
              <a:lnSpc>
                <a:spcPts val="2100"/>
              </a:lnSpc>
              <a:spcAft>
                <a:spcPts val="2750"/>
              </a:spcAft>
            </a:pPr>
            <a:r>
              <a:rPr lang="it-IT" sz="1800" spc="0">
                <a:solidFill>
                  <a:srgbClr val="FFFFFF"/>
                </a:solidFill>
                <a:latin typeface="Arial" panose="02020603050405020304" pitchFamily="2"/>
              </a:rPr>
              <a:t>5 </a:t>
            </a:r>
          </a:p>
        </p:txBody>
      </p:sp>
      <p:sp>
        <p:nvSpPr>
          <p:cNvPr id="16" name="Segnaposto testo 15"/>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4" name="Immagine 3"/>
          <p:cNvPicPr/>
          <p:nvPr/>
        </p:nvPicPr>
        <p:blipFill>
          <a:blip r:embed="rId2"/>
          <a:stretch>
            <a:fillRect/>
          </a:stretch>
        </p:blipFill>
        <p:spPr>
          <a:xfrm>
            <a:off x="146050" y="73025"/>
            <a:ext cx="600710" cy="6614160"/>
          </a:xfrm>
          <a:prstGeom prst="rect">
            <a:avLst/>
          </a:prstGeom>
        </p:spPr>
      </p:pic>
      <p:pic>
        <p:nvPicPr>
          <p:cNvPr id="9" name="Immagine 8"/>
          <p:cNvPicPr/>
          <p:nvPr/>
        </p:nvPicPr>
        <p:blipFill>
          <a:blip r:embed="rId3"/>
          <a:stretch>
            <a:fillRect/>
          </a:stretch>
        </p:blipFill>
        <p:spPr>
          <a:xfrm>
            <a:off x="1969135" y="1216025"/>
            <a:ext cx="1682115" cy="1676400"/>
          </a:xfrm>
          <a:prstGeom prst="rect">
            <a:avLst/>
          </a:prstGeom>
        </p:spPr>
      </p:pic>
      <p:pic>
        <p:nvPicPr>
          <p:cNvPr id="19" name="Immagine 18"/>
          <p:cNvPicPr/>
          <p:nvPr/>
        </p:nvPicPr>
        <p:blipFill>
          <a:blip r:embed="rId4"/>
          <a:stretch>
            <a:fillRect/>
          </a:stretch>
        </p:blipFill>
        <p:spPr>
          <a:xfrm>
            <a:off x="1303337" y="1256665"/>
            <a:ext cx="54610" cy="81915"/>
          </a:xfrm>
          <a:prstGeom prst="rect">
            <a:avLst/>
          </a:prstGeom>
        </p:spPr>
      </p:pic>
      <p:pic>
        <p:nvPicPr>
          <p:cNvPr id="22" name="Immagine 21"/>
          <p:cNvPicPr/>
          <p:nvPr/>
        </p:nvPicPr>
        <p:blipFill>
          <a:blip r:embed="rId5"/>
          <a:stretch>
            <a:fillRect/>
          </a:stretch>
        </p:blipFill>
        <p:spPr>
          <a:xfrm>
            <a:off x="2430086" y="3392805"/>
            <a:ext cx="54610" cy="54610"/>
          </a:xfrm>
          <a:prstGeom prst="rect">
            <a:avLst/>
          </a:prstGeom>
        </p:spPr>
      </p:pic>
      <p:sp>
        <p:nvSpPr>
          <p:cNvPr id="2" name="Segnaposto testo 1"/>
          <p:cNvSpPr>
            <a:spLocks noGrp="1"/>
          </p:cNvSpPr>
          <p:nvPr>
            <p:ph type="body" idx="10"/>
          </p:nvPr>
        </p:nvSpPr>
        <p:spPr>
          <a:xfrm>
            <a:off x="929005" y="132080"/>
            <a:ext cx="4053840" cy="804168"/>
          </a:xfrm>
          <a:prstGeom prst="rect">
            <a:avLst/>
          </a:prstGeom>
          <a:noFill/>
          <a:ln w="0" cmpd="sng">
            <a:noFill/>
            <a:prstDash val="solid"/>
          </a:ln>
        </p:spPr>
        <p:txBody>
          <a:bodyPr vert="horz" lIns="0" tIns="2540" rIns="0" bIns="0" anchor="t"/>
          <a:lstStyle/>
          <a:p>
            <a:pPr marL="0" marR="0" indent="0" algn="l">
              <a:lnSpc>
                <a:spcPts val="1300"/>
              </a:lnSpc>
              <a:spcAft>
                <a:spcPts val="0"/>
              </a:spcAft>
            </a:pPr>
            <a:endParaRPr lang="it-IT" sz="2400" b="1" i="1" spc="-30" dirty="0">
              <a:solidFill>
                <a:srgbClr val="F7931D"/>
              </a:solidFill>
              <a:latin typeface="Arial" panose="02020603050405020304" pitchFamily="2"/>
            </a:endParaRPr>
          </a:p>
          <a:p>
            <a:pPr marL="0" marR="0" indent="0" algn="l">
              <a:lnSpc>
                <a:spcPts val="1300"/>
              </a:lnSpc>
              <a:spcAft>
                <a:spcPts val="0"/>
              </a:spcAft>
            </a:pPr>
            <a:endParaRPr lang="it-IT" sz="2400" b="1" i="1" spc="-30" dirty="0">
              <a:solidFill>
                <a:srgbClr val="F7931D"/>
              </a:solidFill>
              <a:latin typeface="Arial" panose="02020603050405020304" pitchFamily="2"/>
            </a:endParaRPr>
          </a:p>
          <a:p>
            <a:pPr marL="0" marR="0" indent="0" algn="l">
              <a:lnSpc>
                <a:spcPts val="1300"/>
              </a:lnSpc>
              <a:spcAft>
                <a:spcPts val="0"/>
              </a:spcAft>
            </a:pPr>
            <a:r>
              <a:rPr lang="it-IT" sz="2400" b="1" i="1" spc="-30" dirty="0">
                <a:solidFill>
                  <a:srgbClr val="F7931D"/>
                </a:solidFill>
                <a:latin typeface="Arial" panose="02020603050405020304" pitchFamily="2"/>
              </a:rPr>
              <a:t>ORIGINE UMANA DI GAS </a:t>
            </a:r>
          </a:p>
          <a:p>
            <a:pPr marL="0" marR="0" indent="0" algn="l">
              <a:lnSpc>
                <a:spcPts val="1300"/>
              </a:lnSpc>
              <a:spcAft>
                <a:spcPts val="0"/>
              </a:spcAft>
            </a:pPr>
            <a:endParaRPr lang="it-IT" sz="2400" b="1" i="1" spc="-30" dirty="0">
              <a:solidFill>
                <a:srgbClr val="F7931D"/>
              </a:solidFill>
              <a:latin typeface="Arial" panose="02020603050405020304" pitchFamily="2"/>
            </a:endParaRPr>
          </a:p>
          <a:p>
            <a:pPr marL="0" marR="0" indent="0" algn="l">
              <a:lnSpc>
                <a:spcPts val="1300"/>
              </a:lnSpc>
              <a:spcAft>
                <a:spcPts val="0"/>
              </a:spcAft>
            </a:pPr>
            <a:r>
              <a:rPr lang="it-IT" sz="2400" b="1" i="1" spc="-30" dirty="0">
                <a:solidFill>
                  <a:srgbClr val="F7931D"/>
                </a:solidFill>
                <a:latin typeface="Arial" panose="02020603050405020304" pitchFamily="2"/>
              </a:rPr>
              <a:t>SERRA: GRANDE VARIETA’</a:t>
            </a:r>
          </a:p>
        </p:txBody>
      </p:sp>
      <p:sp>
        <p:nvSpPr>
          <p:cNvPr id="5" name="Segnaposto testo 4"/>
          <p:cNvSpPr>
            <a:spLocks noGrp="1"/>
          </p:cNvSpPr>
          <p:nvPr>
            <p:ph type="body" idx="10"/>
          </p:nvPr>
        </p:nvSpPr>
        <p:spPr>
          <a:xfrm>
            <a:off x="297180"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1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6" name="Segnaposto testo 5"/>
          <p:cNvSpPr>
            <a:spLocks noGrp="1"/>
          </p:cNvSpPr>
          <p:nvPr>
            <p:ph type="body" idx="10"/>
          </p:nvPr>
        </p:nvSpPr>
        <p:spPr>
          <a:xfrm>
            <a:off x="146050" y="6931025"/>
            <a:ext cx="485140" cy="631190"/>
          </a:xfrm>
          <a:prstGeom prst="rect">
            <a:avLst/>
          </a:prstGeom>
          <a:solidFill>
            <a:srgbClr val="00ADB6"/>
          </a:solidFill>
          <a:ln w="0" cmpd="sng">
            <a:noFill/>
            <a:prstDash val="solid"/>
          </a:ln>
        </p:spPr>
        <p:txBody>
          <a:bodyPr vert="horz" lIns="0" tIns="20320" rIns="0" bIns="0" anchor="t"/>
          <a:lstStyle/>
          <a:p>
            <a:pPr marL="137160" marR="0" indent="0" algn="l">
              <a:lnSpc>
                <a:spcPts val="2100"/>
              </a:lnSpc>
              <a:spcAft>
                <a:spcPts val="2750"/>
              </a:spcAft>
            </a:pPr>
            <a:r>
              <a:rPr lang="it-IT" sz="1800" b="1" spc="0">
                <a:solidFill>
                  <a:srgbClr val="FFFFFF"/>
                </a:solidFill>
                <a:latin typeface="Arial" panose="02020603050405020304" pitchFamily="2"/>
              </a:rPr>
              <a:t>6 </a:t>
            </a:r>
          </a:p>
        </p:txBody>
      </p:sp>
      <p:sp>
        <p:nvSpPr>
          <p:cNvPr id="7" name="Segnaposto testo 6"/>
          <p:cNvSpPr>
            <a:spLocks noGrp="1"/>
          </p:cNvSpPr>
          <p:nvPr>
            <p:ph type="body" idx="10"/>
          </p:nvPr>
        </p:nvSpPr>
        <p:spPr>
          <a:xfrm>
            <a:off x="2788920" y="1036955"/>
            <a:ext cx="201295" cy="168275"/>
          </a:xfrm>
          <a:prstGeom prst="rect">
            <a:avLst/>
          </a:prstGeom>
          <a:noFill/>
          <a:ln w="0" cmpd="sng">
            <a:noFill/>
            <a:prstDash val="solid"/>
          </a:ln>
        </p:spPr>
        <p:txBody>
          <a:bodyPr vert="horz" lIns="0" tIns="0" rIns="0" bIns="0" anchor="t"/>
          <a:lstStyle/>
          <a:p>
            <a:pPr marL="0" marR="0" indent="0" algn="l">
              <a:lnSpc>
                <a:spcPts val="1300"/>
              </a:lnSpc>
              <a:spcAft>
                <a:spcPts val="0"/>
              </a:spcAft>
            </a:pPr>
            <a:r>
              <a:rPr lang="it-IT" sz="1100" spc="-130">
                <a:solidFill>
                  <a:srgbClr val="000000"/>
                </a:solidFill>
                <a:latin typeface="Tahoma" panose="02020603050405020304" pitchFamily="2"/>
              </a:rPr>
              <a:t>2.8 </a:t>
            </a:r>
          </a:p>
        </p:txBody>
      </p:sp>
      <p:sp>
        <p:nvSpPr>
          <p:cNvPr id="10" name="Segnaposto testo 9"/>
          <p:cNvSpPr>
            <a:spLocks noGrp="1"/>
          </p:cNvSpPr>
          <p:nvPr>
            <p:ph type="body" idx="10"/>
          </p:nvPr>
        </p:nvSpPr>
        <p:spPr>
          <a:xfrm>
            <a:off x="1969135" y="1847850"/>
            <a:ext cx="373380" cy="168275"/>
          </a:xfrm>
          <a:prstGeom prst="rect">
            <a:avLst/>
          </a:prstGeom>
          <a:noFill/>
          <a:ln w="0" cmpd="sng">
            <a:noFill/>
            <a:prstDash val="solid"/>
          </a:ln>
        </p:spPr>
        <p:txBody>
          <a:bodyPr vert="horz" lIns="0" tIns="0" rIns="0" bIns="0" anchor="t"/>
          <a:lstStyle/>
          <a:p>
            <a:pPr marL="0" marR="0" indent="0" algn="l">
              <a:lnSpc>
                <a:spcPts val="1300"/>
              </a:lnSpc>
              <a:spcAft>
                <a:spcPts val="0"/>
              </a:spcAft>
            </a:pPr>
            <a:r>
              <a:rPr lang="it-IT" sz="1100" spc="30">
                <a:solidFill>
                  <a:srgbClr val="FFFFFF"/>
                </a:solidFill>
                <a:latin typeface="Tahoma" panose="02020603050405020304" pitchFamily="2"/>
              </a:rPr>
              <a:t>17.4 </a:t>
            </a:r>
          </a:p>
        </p:txBody>
      </p:sp>
      <p:sp>
        <p:nvSpPr>
          <p:cNvPr id="11" name="Segnaposto testo 10"/>
          <p:cNvSpPr>
            <a:spLocks noGrp="1"/>
          </p:cNvSpPr>
          <p:nvPr>
            <p:ph type="body" idx="10"/>
          </p:nvPr>
        </p:nvSpPr>
        <p:spPr>
          <a:xfrm>
            <a:off x="2192655" y="2451100"/>
            <a:ext cx="406400" cy="168275"/>
          </a:xfrm>
          <a:prstGeom prst="rect">
            <a:avLst/>
          </a:prstGeom>
          <a:noFill/>
          <a:ln w="0" cmpd="sng">
            <a:noFill/>
            <a:prstDash val="solid"/>
          </a:ln>
        </p:spPr>
        <p:txBody>
          <a:bodyPr vert="horz" lIns="0" tIns="0" rIns="0" bIns="0" anchor="t"/>
          <a:lstStyle/>
          <a:p>
            <a:pPr marL="0" marR="0" indent="0" algn="l">
              <a:lnSpc>
                <a:spcPts val="1300"/>
              </a:lnSpc>
              <a:spcAft>
                <a:spcPts val="0"/>
              </a:spcAft>
            </a:pPr>
            <a:r>
              <a:rPr lang="it-IT" sz="1100" spc="80">
                <a:solidFill>
                  <a:srgbClr val="FFFFFF"/>
                </a:solidFill>
                <a:latin typeface="Tahoma" panose="02020603050405020304" pitchFamily="2"/>
              </a:rPr>
              <a:t>19.4 </a:t>
            </a:r>
          </a:p>
        </p:txBody>
      </p:sp>
      <p:sp>
        <p:nvSpPr>
          <p:cNvPr id="12" name="Segnaposto testo 11"/>
          <p:cNvSpPr>
            <a:spLocks noGrp="1"/>
          </p:cNvSpPr>
          <p:nvPr>
            <p:ph type="body" idx="10"/>
          </p:nvPr>
        </p:nvSpPr>
        <p:spPr>
          <a:xfrm>
            <a:off x="2357120" y="1377950"/>
            <a:ext cx="403225" cy="168275"/>
          </a:xfrm>
          <a:prstGeom prst="rect">
            <a:avLst/>
          </a:prstGeom>
          <a:noFill/>
          <a:ln w="0" cmpd="sng">
            <a:noFill/>
            <a:prstDash val="solid"/>
          </a:ln>
        </p:spPr>
        <p:txBody>
          <a:bodyPr vert="horz" lIns="0" tIns="0" rIns="0" bIns="0" anchor="t"/>
          <a:lstStyle/>
          <a:p>
            <a:pPr marL="0" marR="0" indent="0" algn="l">
              <a:lnSpc>
                <a:spcPts val="1300"/>
              </a:lnSpc>
              <a:spcAft>
                <a:spcPts val="0"/>
              </a:spcAft>
            </a:pPr>
            <a:r>
              <a:rPr lang="it-IT" sz="1100" spc="75">
                <a:solidFill>
                  <a:srgbClr val="FFFFFF"/>
                </a:solidFill>
                <a:latin typeface="Tahoma" panose="02020603050405020304" pitchFamily="2"/>
              </a:rPr>
              <a:t>13.5 </a:t>
            </a:r>
          </a:p>
        </p:txBody>
      </p:sp>
      <p:sp>
        <p:nvSpPr>
          <p:cNvPr id="13" name="Segnaposto testo 12"/>
          <p:cNvSpPr>
            <a:spLocks noGrp="1"/>
          </p:cNvSpPr>
          <p:nvPr>
            <p:ph type="body" idx="10"/>
          </p:nvPr>
        </p:nvSpPr>
        <p:spPr>
          <a:xfrm>
            <a:off x="2686685" y="1960245"/>
            <a:ext cx="207645" cy="168275"/>
          </a:xfrm>
          <a:prstGeom prst="rect">
            <a:avLst/>
          </a:prstGeom>
          <a:noFill/>
          <a:ln w="0" cmpd="sng">
            <a:noFill/>
            <a:prstDash val="solid"/>
          </a:ln>
        </p:spPr>
        <p:txBody>
          <a:bodyPr vert="horz" lIns="0" tIns="0" rIns="0" bIns="0" anchor="t"/>
          <a:lstStyle/>
          <a:p>
            <a:pPr marL="0" marR="0" indent="0" algn="l">
              <a:lnSpc>
                <a:spcPts val="1300"/>
              </a:lnSpc>
              <a:spcAft>
                <a:spcPts val="0"/>
              </a:spcAft>
            </a:pPr>
            <a:r>
              <a:rPr lang="it-IT" sz="1100" spc="0">
                <a:solidFill>
                  <a:srgbClr val="000000"/>
                </a:solidFill>
                <a:latin typeface="Tahoma" panose="02020603050405020304" pitchFamily="2"/>
              </a:rPr>
              <a:t>% </a:t>
            </a:r>
          </a:p>
        </p:txBody>
      </p:sp>
      <p:sp>
        <p:nvSpPr>
          <p:cNvPr id="14" name="Segnaposto testo 13"/>
          <p:cNvSpPr>
            <a:spLocks noGrp="1"/>
          </p:cNvSpPr>
          <p:nvPr>
            <p:ph type="body" idx="10"/>
          </p:nvPr>
        </p:nvSpPr>
        <p:spPr>
          <a:xfrm>
            <a:off x="2863215" y="2588260"/>
            <a:ext cx="317500" cy="168275"/>
          </a:xfrm>
          <a:prstGeom prst="rect">
            <a:avLst/>
          </a:prstGeom>
          <a:noFill/>
          <a:ln w="0" cmpd="sng">
            <a:noFill/>
            <a:prstDash val="solid"/>
          </a:ln>
        </p:spPr>
        <p:txBody>
          <a:bodyPr vert="horz" lIns="0" tIns="0" rIns="0" bIns="0" anchor="t"/>
          <a:lstStyle/>
          <a:p>
            <a:pPr marL="0" marR="0" indent="0" algn="l">
              <a:lnSpc>
                <a:spcPts val="1300"/>
              </a:lnSpc>
              <a:spcAft>
                <a:spcPts val="0"/>
              </a:spcAft>
            </a:pPr>
            <a:r>
              <a:rPr lang="it-IT" sz="1100" spc="95">
                <a:solidFill>
                  <a:srgbClr val="FFFFFF"/>
                </a:solidFill>
                <a:latin typeface="Tahoma" panose="02020603050405020304" pitchFamily="2"/>
              </a:rPr>
              <a:t>7.9 </a:t>
            </a:r>
          </a:p>
        </p:txBody>
      </p:sp>
      <p:sp>
        <p:nvSpPr>
          <p:cNvPr id="15" name="Segnaposto testo 14"/>
          <p:cNvSpPr>
            <a:spLocks noGrp="1"/>
          </p:cNvSpPr>
          <p:nvPr>
            <p:ph type="body" idx="10"/>
          </p:nvPr>
        </p:nvSpPr>
        <p:spPr>
          <a:xfrm>
            <a:off x="3094990" y="2326005"/>
            <a:ext cx="381635" cy="168275"/>
          </a:xfrm>
          <a:prstGeom prst="rect">
            <a:avLst/>
          </a:prstGeom>
          <a:noFill/>
          <a:ln w="0" cmpd="sng">
            <a:noFill/>
            <a:prstDash val="solid"/>
          </a:ln>
        </p:spPr>
        <p:txBody>
          <a:bodyPr vert="horz" lIns="0" tIns="0" rIns="0" bIns="0" anchor="t"/>
          <a:lstStyle/>
          <a:p>
            <a:pPr marL="0" marR="0" indent="0" algn="l">
              <a:lnSpc>
                <a:spcPts val="1300"/>
              </a:lnSpc>
              <a:spcAft>
                <a:spcPts val="0"/>
              </a:spcAft>
            </a:pPr>
            <a:r>
              <a:rPr lang="it-IT" sz="1100" spc="45">
                <a:solidFill>
                  <a:srgbClr val="FFFFFF"/>
                </a:solidFill>
                <a:latin typeface="Tahoma" panose="02020603050405020304" pitchFamily="2"/>
              </a:rPr>
              <a:t>13.1 </a:t>
            </a:r>
          </a:p>
        </p:txBody>
      </p:sp>
      <p:sp>
        <p:nvSpPr>
          <p:cNvPr id="16" name="Segnaposto testo 15"/>
          <p:cNvSpPr>
            <a:spLocks noGrp="1"/>
          </p:cNvSpPr>
          <p:nvPr>
            <p:ph type="body" idx="10"/>
          </p:nvPr>
        </p:nvSpPr>
        <p:spPr>
          <a:xfrm>
            <a:off x="3152775" y="1609725"/>
            <a:ext cx="408940" cy="168275"/>
          </a:xfrm>
          <a:prstGeom prst="rect">
            <a:avLst/>
          </a:prstGeom>
          <a:noFill/>
          <a:ln w="0" cmpd="sng">
            <a:noFill/>
            <a:prstDash val="solid"/>
          </a:ln>
        </p:spPr>
        <p:txBody>
          <a:bodyPr vert="horz" lIns="0" tIns="0" rIns="0" bIns="0" anchor="t"/>
          <a:lstStyle/>
          <a:p>
            <a:pPr marL="0" marR="0" indent="0" algn="l">
              <a:lnSpc>
                <a:spcPts val="1300"/>
              </a:lnSpc>
              <a:spcAft>
                <a:spcPts val="0"/>
              </a:spcAft>
            </a:pPr>
            <a:r>
              <a:rPr lang="it-IT" sz="1100" spc="100">
                <a:solidFill>
                  <a:srgbClr val="FFFFFF"/>
                </a:solidFill>
                <a:latin typeface="Tahoma" panose="02020603050405020304" pitchFamily="2"/>
              </a:rPr>
              <a:t>25.9 </a:t>
            </a:r>
          </a:p>
        </p:txBody>
      </p:sp>
      <p:sp>
        <p:nvSpPr>
          <p:cNvPr id="25" name="Segnaposto testo 24"/>
          <p:cNvSpPr>
            <a:spLocks noGrp="1"/>
          </p:cNvSpPr>
          <p:nvPr>
            <p:ph type="body" idx="10"/>
          </p:nvPr>
        </p:nvSpPr>
        <p:spPr>
          <a:xfrm>
            <a:off x="897891" y="4088130"/>
            <a:ext cx="4194810" cy="264160"/>
          </a:xfrm>
          <a:prstGeom prst="rect">
            <a:avLst/>
          </a:prstGeom>
          <a:noFill/>
          <a:ln w="0" cmpd="sng">
            <a:noFill/>
            <a:prstDash val="solid"/>
          </a:ln>
        </p:spPr>
        <p:txBody>
          <a:bodyPr vert="horz" lIns="0" tIns="5080" rIns="0" bIns="0" anchor="t"/>
          <a:lstStyle/>
          <a:p>
            <a:pPr marL="0" marR="0" indent="0" algn="l">
              <a:lnSpc>
                <a:spcPts val="2000"/>
              </a:lnSpc>
              <a:spcAft>
                <a:spcPts val="0"/>
              </a:spcAft>
            </a:pPr>
            <a:r>
              <a:rPr lang="it-IT" sz="1400" b="1" spc="45" dirty="0">
                <a:solidFill>
                  <a:srgbClr val="00ADB6"/>
                </a:solidFill>
                <a:latin typeface="Tahoma" panose="02020603050405020304" pitchFamily="2"/>
              </a:rPr>
              <a:t>IN AUMENTO L’IMPATTO CATASTROFICO</a:t>
            </a:r>
          </a:p>
        </p:txBody>
      </p:sp>
      <p:sp>
        <p:nvSpPr>
          <p:cNvPr id="26" name="Segnaposto testo 25"/>
          <p:cNvSpPr>
            <a:spLocks noGrp="1"/>
          </p:cNvSpPr>
          <p:nvPr>
            <p:ph type="body" idx="10"/>
          </p:nvPr>
        </p:nvSpPr>
        <p:spPr>
          <a:xfrm>
            <a:off x="929005" y="4352290"/>
            <a:ext cx="1972310" cy="2749550"/>
          </a:xfrm>
          <a:prstGeom prst="rect">
            <a:avLst/>
          </a:prstGeom>
          <a:noFill/>
          <a:ln w="0" cmpd="sng">
            <a:noFill/>
            <a:prstDash val="solid"/>
          </a:ln>
        </p:spPr>
        <p:txBody>
          <a:bodyPr vert="horz" lIns="0" tIns="79375" rIns="0" bIns="0" anchor="t"/>
          <a:lstStyle/>
          <a:p>
            <a:pPr marL="0" marR="0" indent="0" algn="l">
              <a:lnSpc>
                <a:spcPts val="1300"/>
              </a:lnSpc>
              <a:spcAft>
                <a:spcPts val="0"/>
              </a:spcAft>
            </a:pPr>
            <a:r>
              <a:rPr lang="it-IT" sz="1050" spc="5" dirty="0">
                <a:solidFill>
                  <a:srgbClr val="000000"/>
                </a:solidFill>
                <a:latin typeface="Tahoma" panose="02020603050405020304" pitchFamily="2"/>
              </a:rPr>
              <a:t>Gli effetti del cambiamento climatico stanno aumentando e non dovrebbero rallentare presto. Onde soffocanti di calore, uragani e tempeste più intense e distruttive, l'estinzione di massa di specie animali e vegetali, siccità gravi, pioggia torrenziale, innalzamento del livello del mare: gli esempi di catastrofi dovute al riscaldamento globale sono innumerevoli.</a:t>
            </a:r>
          </a:p>
          <a:p>
            <a:pPr marL="0" marR="0" indent="0" algn="l">
              <a:lnSpc>
                <a:spcPts val="1300"/>
              </a:lnSpc>
              <a:spcAft>
                <a:spcPts val="0"/>
              </a:spcAft>
            </a:pPr>
            <a:endParaRPr lang="it-IT" sz="1050" spc="5" dirty="0">
              <a:solidFill>
                <a:srgbClr val="000000"/>
              </a:solidFill>
              <a:latin typeface="Tahoma" panose="02020603050405020304" pitchFamily="2"/>
            </a:endParaRPr>
          </a:p>
          <a:p>
            <a:pPr marL="0" marR="0" indent="0" algn="l">
              <a:lnSpc>
                <a:spcPts val="1300"/>
              </a:lnSpc>
              <a:spcAft>
                <a:spcPts val="0"/>
              </a:spcAft>
            </a:pPr>
            <a:r>
              <a:rPr lang="it-IT" sz="1050" spc="5" dirty="0">
                <a:solidFill>
                  <a:srgbClr val="000000"/>
                </a:solidFill>
                <a:latin typeface="Tahoma" panose="02020603050405020304" pitchFamily="2"/>
              </a:rPr>
              <a:t>In vista della Conferenza delle Nazioni Unite sui cambiamenti climatici del 2015 (COP21),</a:t>
            </a:r>
          </a:p>
        </p:txBody>
      </p:sp>
      <p:sp>
        <p:nvSpPr>
          <p:cNvPr id="27" name="Segnaposto testo 26"/>
          <p:cNvSpPr>
            <a:spLocks noGrp="1"/>
          </p:cNvSpPr>
          <p:nvPr>
            <p:ph type="body" idx="10"/>
          </p:nvPr>
        </p:nvSpPr>
        <p:spPr>
          <a:xfrm>
            <a:off x="3120390" y="4352290"/>
            <a:ext cx="1972310" cy="3210560"/>
          </a:xfrm>
          <a:prstGeom prst="rect">
            <a:avLst/>
          </a:prstGeom>
          <a:noFill/>
          <a:ln w="0" cmpd="sng">
            <a:noFill/>
            <a:prstDash val="solid"/>
          </a:ln>
        </p:spPr>
        <p:txBody>
          <a:bodyPr vert="horz" lIns="0" tIns="88900" rIns="0" bIns="0" anchor="t"/>
          <a:lstStyle/>
          <a:p>
            <a:pPr marL="0" marR="182880" indent="0" algn="l">
              <a:lnSpc>
                <a:spcPts val="1300"/>
              </a:lnSpc>
              <a:spcAft>
                <a:spcPts val="0"/>
              </a:spcAft>
            </a:pPr>
            <a:r>
              <a:rPr lang="it-IT" sz="1050" dirty="0">
                <a:solidFill>
                  <a:srgbClr val="000000"/>
                </a:solidFill>
                <a:latin typeface="Tahoma" panose="02020603050405020304" pitchFamily="2"/>
              </a:rPr>
              <a:t>il governatore della Banca d'Inghilterra, Mark </a:t>
            </a:r>
            <a:r>
              <a:rPr lang="it-IT" sz="1050" dirty="0" err="1">
                <a:solidFill>
                  <a:srgbClr val="000000"/>
                </a:solidFill>
                <a:latin typeface="Tahoma" panose="02020603050405020304" pitchFamily="2"/>
              </a:rPr>
              <a:t>Carney</a:t>
            </a:r>
            <a:r>
              <a:rPr lang="it-IT" sz="1050" dirty="0">
                <a:solidFill>
                  <a:srgbClr val="000000"/>
                </a:solidFill>
                <a:latin typeface="Tahoma" panose="02020603050405020304" pitchFamily="2"/>
              </a:rPr>
              <a:t>, ha tenuto un discorso ben accolto a un raduno di esponenti del settore finanziario, durante il quale ha sottolineato che le compagnie assicurative non avevano torto sui cambiamenti climatici. (3)  La loro reazione è comprensibile, poiché le richieste di risarcimento dovute alle intemperie sono aumentate di cinque volte dagli anni '80. Il fatto che i disastri siano diventati più frequenti, imprevedibili e costosi ha costretto </a:t>
            </a:r>
            <a:r>
              <a:rPr lang="it-IT" sz="1050" dirty="0" err="1">
                <a:solidFill>
                  <a:srgbClr val="000000"/>
                </a:solidFill>
                <a:latin typeface="Tahoma" panose="02020603050405020304" pitchFamily="2"/>
              </a:rPr>
              <a:t>Carney</a:t>
            </a:r>
            <a:r>
              <a:rPr lang="it-IT" sz="1050" dirty="0">
                <a:solidFill>
                  <a:srgbClr val="000000"/>
                </a:solidFill>
                <a:latin typeface="Tahoma" panose="02020603050405020304" pitchFamily="2"/>
              </a:rPr>
              <a:t> a dire</a:t>
            </a:r>
            <a:endParaRPr lang="it-IT" sz="1050" spc="0" dirty="0">
              <a:solidFill>
                <a:srgbClr val="000000"/>
              </a:solidFill>
              <a:latin typeface="Tahoma" panose="02020603050405020304" pitchFamily="2"/>
            </a:endParaRPr>
          </a:p>
        </p:txBody>
      </p:sp>
      <p:sp>
        <p:nvSpPr>
          <p:cNvPr id="28" name="Segnaposto testo 27"/>
          <p:cNvSpPr>
            <a:spLocks noGrp="1"/>
          </p:cNvSpPr>
          <p:nvPr>
            <p:ph type="body" idx="10"/>
          </p:nvPr>
        </p:nvSpPr>
        <p:spPr>
          <a:xfrm>
            <a:off x="5280025" y="1128395"/>
            <a:ext cx="1972310" cy="6379210"/>
          </a:xfrm>
          <a:prstGeom prst="rect">
            <a:avLst/>
          </a:prstGeom>
          <a:noFill/>
          <a:ln w="0" cmpd="sng">
            <a:noFill/>
            <a:prstDash val="solid"/>
          </a:ln>
        </p:spPr>
        <p:txBody>
          <a:bodyPr vert="horz" lIns="0" tIns="2540" rIns="0" bIns="0" anchor="t"/>
          <a:lstStyle/>
          <a:p>
            <a:pPr marL="0" marR="0" indent="0" algn="l">
              <a:lnSpc>
                <a:spcPts val="1300"/>
              </a:lnSpc>
              <a:spcAft>
                <a:spcPts val="0"/>
              </a:spcAft>
            </a:pPr>
            <a:r>
              <a:rPr lang="it-IT" sz="1050" spc="30" dirty="0">
                <a:solidFill>
                  <a:srgbClr val="000000"/>
                </a:solidFill>
                <a:latin typeface="Tahoma" panose="02020603050405020304" pitchFamily="2"/>
              </a:rPr>
              <a:t>che stavamo sottovalutando la tragedia all’orizzonte. Mentre le previsioni relative agli sviluppi nel mondo degli affari o della politica sono a breve e medio termine, quelle relative ai cambiamenti climatici devono essere analizzate in una prospettiva a lungo termine. Questa miopia collettiva si manifesta nel delimitato processo decisionale politico ed economico. Il banchiere, che era chiaramente in modalità di allerta, aveva predetto che una grave minaccia alla stabilità finanziaria globale era proprio dietro l'angolo.</a:t>
            </a:r>
          </a:p>
          <a:p>
            <a:pPr marL="0" marR="0" indent="0" algn="l">
              <a:lnSpc>
                <a:spcPts val="1300"/>
              </a:lnSpc>
              <a:spcAft>
                <a:spcPts val="0"/>
              </a:spcAft>
            </a:pPr>
            <a:endParaRPr lang="it-IT" sz="1050" b="1" i="1" spc="30" dirty="0">
              <a:solidFill>
                <a:srgbClr val="000000"/>
              </a:solidFill>
              <a:latin typeface="Tahoma" panose="02020603050405020304" pitchFamily="2"/>
            </a:endParaRPr>
          </a:p>
          <a:p>
            <a:pPr marL="0" marR="0" indent="0" algn="l">
              <a:lnSpc>
                <a:spcPts val="1300"/>
              </a:lnSpc>
              <a:spcAft>
                <a:spcPts val="0"/>
              </a:spcAft>
            </a:pPr>
            <a:r>
              <a:rPr lang="it-IT" sz="1500" b="1" i="1" spc="-10" dirty="0">
                <a:solidFill>
                  <a:srgbClr val="00ADB6"/>
                </a:solidFill>
                <a:latin typeface="Arial" panose="02020603050405020304" pitchFamily="2"/>
              </a:rPr>
              <a:t>“ Siamo in una macchina gigantesca che si dirige verso un muro di mattoni e tutti discutono su dove si siederanno.” </a:t>
            </a:r>
          </a:p>
          <a:p>
            <a:pPr marL="0" marR="0" indent="0" algn="l">
              <a:lnSpc>
                <a:spcPts val="1100"/>
              </a:lnSpc>
              <a:spcBef>
                <a:spcPts val="995"/>
              </a:spcBef>
              <a:spcAft>
                <a:spcPts val="0"/>
              </a:spcAft>
            </a:pPr>
            <a:r>
              <a:rPr lang="it-IT" sz="1000" b="1" spc="0" dirty="0">
                <a:solidFill>
                  <a:srgbClr val="000000"/>
                </a:solidFill>
                <a:latin typeface="Tahoma" panose="02020603050405020304" pitchFamily="2"/>
              </a:rPr>
              <a:t>David Suzuki, a </a:t>
            </a:r>
            <a:r>
              <a:rPr lang="it-IT" sz="1000" b="1" spc="0" dirty="0" err="1">
                <a:solidFill>
                  <a:srgbClr val="000000"/>
                </a:solidFill>
                <a:latin typeface="Tahoma" panose="02020603050405020304" pitchFamily="2"/>
              </a:rPr>
              <a:t>leading</a:t>
            </a:r>
            <a:r>
              <a:rPr lang="it-IT" sz="1000" b="1" spc="0" dirty="0">
                <a:solidFill>
                  <a:srgbClr val="000000"/>
                </a:solidFill>
                <a:latin typeface="Tahoma" panose="02020603050405020304" pitchFamily="2"/>
              </a:rPr>
              <a:t> </a:t>
            </a:r>
            <a:r>
              <a:rPr lang="it-IT" sz="1000" b="1" spc="0" dirty="0" err="1">
                <a:solidFill>
                  <a:srgbClr val="000000"/>
                </a:solidFill>
                <a:latin typeface="Tahoma" panose="02020603050405020304" pitchFamily="2"/>
              </a:rPr>
              <a:t>advocate</a:t>
            </a:r>
            <a:r>
              <a:rPr lang="it-IT" sz="1000" b="1" spc="0" dirty="0">
                <a:solidFill>
                  <a:srgbClr val="000000"/>
                </a:solidFill>
                <a:latin typeface="Tahoma" panose="02020603050405020304" pitchFamily="2"/>
              </a:rPr>
              <a:t> for </a:t>
            </a:r>
            <a:r>
              <a:rPr lang="it-IT" sz="1000" b="1" spc="0" dirty="0" err="1">
                <a:solidFill>
                  <a:srgbClr val="000000"/>
                </a:solidFill>
                <a:latin typeface="Tahoma" panose="02020603050405020304" pitchFamily="2"/>
              </a:rPr>
              <a:t>sustainable</a:t>
            </a:r>
            <a:r>
              <a:rPr lang="it-IT" sz="1000" b="1" spc="0" dirty="0">
                <a:solidFill>
                  <a:srgbClr val="000000"/>
                </a:solidFill>
                <a:latin typeface="Tahoma" panose="02020603050405020304" pitchFamily="2"/>
              </a:rPr>
              <a:t> </a:t>
            </a:r>
            <a:r>
              <a:rPr lang="it-IT" sz="1000" b="1" spc="0" dirty="0" err="1">
                <a:solidFill>
                  <a:srgbClr val="000000"/>
                </a:solidFill>
                <a:latin typeface="Tahoma" panose="02020603050405020304" pitchFamily="2"/>
              </a:rPr>
              <a:t>development</a:t>
            </a:r>
            <a:r>
              <a:rPr lang="it-IT" sz="1000" b="1" spc="0" dirty="0">
                <a:solidFill>
                  <a:srgbClr val="000000"/>
                </a:solidFill>
                <a:latin typeface="Tahoma" panose="02020603050405020304" pitchFamily="2"/>
              </a:rPr>
              <a:t> </a:t>
            </a:r>
          </a:p>
          <a:p>
            <a:pPr marL="0" marR="0" indent="0" algn="l">
              <a:lnSpc>
                <a:spcPts val="1100"/>
              </a:lnSpc>
              <a:spcBef>
                <a:spcPts val="995"/>
              </a:spcBef>
              <a:spcAft>
                <a:spcPts val="0"/>
              </a:spcAft>
            </a:pPr>
            <a:r>
              <a:rPr lang="it-IT" sz="1200" b="1" dirty="0">
                <a:solidFill>
                  <a:srgbClr val="000000"/>
                </a:solidFill>
                <a:latin typeface="Tahoma" panose="02020603050405020304" pitchFamily="2"/>
              </a:rPr>
              <a:t>Da un punto di vista economico, uno studio condotto recentemente ha rivelato che il riscaldamento globale ha probabilmente aggravato la disuguaglianza economica in tutto il mondo di circa il 25% negli ultimi 50 anni. (4) </a:t>
            </a:r>
            <a:endParaRPr lang="it-IT" sz="1200" b="1" spc="0" dirty="0">
              <a:solidFill>
                <a:srgbClr val="000000"/>
              </a:solidFill>
              <a:latin typeface="Tahoma" panose="02020603050405020304" pitchFamily="2"/>
            </a:endParaRPr>
          </a:p>
        </p:txBody>
      </p:sp>
      <p:sp>
        <p:nvSpPr>
          <p:cNvPr id="8" name="CasellaDiTesto 7">
            <a:extLst>
              <a:ext uri="{FF2B5EF4-FFF2-40B4-BE49-F238E27FC236}">
                <a16:creationId xmlns:a16="http://schemas.microsoft.com/office/drawing/2014/main" id="{C69AC6A2-5644-4670-AF16-2CCEB3F6759B}"/>
              </a:ext>
            </a:extLst>
          </p:cNvPr>
          <p:cNvSpPr txBox="1"/>
          <p:nvPr/>
        </p:nvSpPr>
        <p:spPr>
          <a:xfrm>
            <a:off x="3561715" y="1377950"/>
            <a:ext cx="1031550" cy="369332"/>
          </a:xfrm>
          <a:prstGeom prst="rect">
            <a:avLst/>
          </a:prstGeom>
          <a:noFill/>
        </p:spPr>
        <p:txBody>
          <a:bodyPr wrap="square" rtlCol="0">
            <a:spAutoFit/>
          </a:bodyPr>
          <a:lstStyle/>
          <a:p>
            <a:r>
              <a:rPr lang="it-IT" dirty="0"/>
              <a:t>energia</a:t>
            </a:r>
          </a:p>
        </p:txBody>
      </p:sp>
      <p:sp>
        <p:nvSpPr>
          <p:cNvPr id="18" name="CasellaDiTesto 17">
            <a:extLst>
              <a:ext uri="{FF2B5EF4-FFF2-40B4-BE49-F238E27FC236}">
                <a16:creationId xmlns:a16="http://schemas.microsoft.com/office/drawing/2014/main" id="{C43A25FA-D22D-4613-A419-6BD949A487B1}"/>
              </a:ext>
            </a:extLst>
          </p:cNvPr>
          <p:cNvSpPr txBox="1"/>
          <p:nvPr/>
        </p:nvSpPr>
        <p:spPr>
          <a:xfrm>
            <a:off x="3464813" y="2364105"/>
            <a:ext cx="1031550" cy="369332"/>
          </a:xfrm>
          <a:prstGeom prst="rect">
            <a:avLst/>
          </a:prstGeom>
          <a:noFill/>
        </p:spPr>
        <p:txBody>
          <a:bodyPr wrap="square" rtlCol="0">
            <a:spAutoFit/>
          </a:bodyPr>
          <a:lstStyle/>
          <a:p>
            <a:r>
              <a:rPr lang="it-IT" dirty="0"/>
              <a:t>trasporti</a:t>
            </a:r>
          </a:p>
        </p:txBody>
      </p:sp>
      <p:sp>
        <p:nvSpPr>
          <p:cNvPr id="32" name="CasellaDiTesto 31">
            <a:extLst>
              <a:ext uri="{FF2B5EF4-FFF2-40B4-BE49-F238E27FC236}">
                <a16:creationId xmlns:a16="http://schemas.microsoft.com/office/drawing/2014/main" id="{D282D1C2-DBA5-467A-90D2-7D8555BB22AD}"/>
              </a:ext>
            </a:extLst>
          </p:cNvPr>
          <p:cNvSpPr txBox="1"/>
          <p:nvPr/>
        </p:nvSpPr>
        <p:spPr>
          <a:xfrm>
            <a:off x="679332" y="1085813"/>
            <a:ext cx="797427" cy="369332"/>
          </a:xfrm>
          <a:prstGeom prst="rect">
            <a:avLst/>
          </a:prstGeom>
          <a:noFill/>
        </p:spPr>
        <p:txBody>
          <a:bodyPr wrap="square" rtlCol="0">
            <a:spAutoFit/>
          </a:bodyPr>
          <a:lstStyle/>
          <a:p>
            <a:r>
              <a:rPr lang="it-IT" dirty="0"/>
              <a:t>rifiuti</a:t>
            </a:r>
          </a:p>
        </p:txBody>
      </p:sp>
      <p:sp>
        <p:nvSpPr>
          <p:cNvPr id="33" name="CasellaDiTesto 32">
            <a:extLst>
              <a:ext uri="{FF2B5EF4-FFF2-40B4-BE49-F238E27FC236}">
                <a16:creationId xmlns:a16="http://schemas.microsoft.com/office/drawing/2014/main" id="{C7B3AEA0-AF15-4CEB-A0EB-9905D8EBEC66}"/>
              </a:ext>
            </a:extLst>
          </p:cNvPr>
          <p:cNvSpPr txBox="1"/>
          <p:nvPr/>
        </p:nvSpPr>
        <p:spPr>
          <a:xfrm>
            <a:off x="2901315" y="2806907"/>
            <a:ext cx="906474" cy="369332"/>
          </a:xfrm>
          <a:prstGeom prst="rect">
            <a:avLst/>
          </a:prstGeom>
          <a:noFill/>
        </p:spPr>
        <p:txBody>
          <a:bodyPr wrap="square" rtlCol="0">
            <a:spAutoFit/>
          </a:bodyPr>
          <a:lstStyle/>
          <a:p>
            <a:r>
              <a:rPr lang="it-IT" dirty="0"/>
              <a:t>edilizia</a:t>
            </a:r>
          </a:p>
        </p:txBody>
      </p:sp>
      <p:sp>
        <p:nvSpPr>
          <p:cNvPr id="34" name="CasellaDiTesto 33">
            <a:extLst>
              <a:ext uri="{FF2B5EF4-FFF2-40B4-BE49-F238E27FC236}">
                <a16:creationId xmlns:a16="http://schemas.microsoft.com/office/drawing/2014/main" id="{9B1A92F9-D9F2-40DD-856F-14E98BFFC59D}"/>
              </a:ext>
            </a:extLst>
          </p:cNvPr>
          <p:cNvSpPr txBox="1"/>
          <p:nvPr/>
        </p:nvSpPr>
        <p:spPr>
          <a:xfrm>
            <a:off x="1616149" y="2806907"/>
            <a:ext cx="1128627" cy="369332"/>
          </a:xfrm>
          <a:prstGeom prst="rect">
            <a:avLst/>
          </a:prstGeom>
          <a:noFill/>
        </p:spPr>
        <p:txBody>
          <a:bodyPr wrap="square" rtlCol="0">
            <a:spAutoFit/>
          </a:bodyPr>
          <a:lstStyle/>
          <a:p>
            <a:r>
              <a:rPr lang="it-IT" dirty="0"/>
              <a:t>industria</a:t>
            </a:r>
          </a:p>
        </p:txBody>
      </p:sp>
      <p:sp>
        <p:nvSpPr>
          <p:cNvPr id="35" name="CasellaDiTesto 34">
            <a:extLst>
              <a:ext uri="{FF2B5EF4-FFF2-40B4-BE49-F238E27FC236}">
                <a16:creationId xmlns:a16="http://schemas.microsoft.com/office/drawing/2014/main" id="{7BE0B801-51DD-4CDD-81AB-F999034C6032}"/>
              </a:ext>
            </a:extLst>
          </p:cNvPr>
          <p:cNvSpPr txBox="1"/>
          <p:nvPr/>
        </p:nvSpPr>
        <p:spPr>
          <a:xfrm>
            <a:off x="832411" y="1747282"/>
            <a:ext cx="1047189" cy="369332"/>
          </a:xfrm>
          <a:prstGeom prst="rect">
            <a:avLst/>
          </a:prstGeom>
          <a:noFill/>
        </p:spPr>
        <p:txBody>
          <a:bodyPr wrap="square" rtlCol="0">
            <a:spAutoFit/>
          </a:bodyPr>
          <a:lstStyle/>
          <a:p>
            <a:r>
              <a:rPr lang="it-IT" dirty="0"/>
              <a:t>trasporti</a:t>
            </a:r>
          </a:p>
        </p:txBody>
      </p:sp>
      <p:sp>
        <p:nvSpPr>
          <p:cNvPr id="36" name="CasellaDiTesto 35">
            <a:extLst>
              <a:ext uri="{FF2B5EF4-FFF2-40B4-BE49-F238E27FC236}">
                <a16:creationId xmlns:a16="http://schemas.microsoft.com/office/drawing/2014/main" id="{4DAA2FB3-9016-4A2A-BC44-BC8D48C1802B}"/>
              </a:ext>
            </a:extLst>
          </p:cNvPr>
          <p:cNvSpPr txBox="1"/>
          <p:nvPr/>
        </p:nvSpPr>
        <p:spPr>
          <a:xfrm>
            <a:off x="1415105" y="1085001"/>
            <a:ext cx="1274386" cy="369332"/>
          </a:xfrm>
          <a:prstGeom prst="rect">
            <a:avLst/>
          </a:prstGeom>
          <a:noFill/>
        </p:spPr>
        <p:txBody>
          <a:bodyPr wrap="square" rtlCol="0">
            <a:spAutoFit/>
          </a:bodyPr>
          <a:lstStyle/>
          <a:p>
            <a:r>
              <a:rPr lang="it-IT" dirty="0"/>
              <a:t>agricoltura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Segnaposto testo 1"/>
          <p:cNvSpPr>
            <a:spLocks noGrp="1"/>
          </p:cNvSpPr>
          <p:nvPr>
            <p:ph type="body" idx="10"/>
          </p:nvPr>
        </p:nvSpPr>
        <p:spPr>
          <a:xfrm>
            <a:off x="197485" y="3865732"/>
            <a:ext cx="6502400" cy="3445805"/>
          </a:xfrm>
          <a:prstGeom prst="rect">
            <a:avLst/>
          </a:prstGeom>
          <a:solidFill>
            <a:srgbClr val="00ADB6"/>
          </a:solidFill>
          <a:ln w="0" cmpd="sng">
            <a:noFill/>
            <a:prstDash val="solid"/>
          </a:ln>
        </p:spPr>
        <p:txBody>
          <a:bodyPr vert="horz" lIns="0" tIns="0" rIns="0" bIns="0" anchor="t"/>
          <a:lstStyle/>
          <a:p>
            <a:endParaRPr dirty="0"/>
          </a:p>
        </p:txBody>
      </p:sp>
      <p:pic>
        <p:nvPicPr>
          <p:cNvPr id="7" name="Immagine 6"/>
          <p:cNvPicPr/>
          <p:nvPr/>
        </p:nvPicPr>
        <p:blipFill>
          <a:blip r:embed="rId2"/>
          <a:stretch>
            <a:fillRect/>
          </a:stretch>
        </p:blipFill>
        <p:spPr>
          <a:xfrm>
            <a:off x="6922135" y="73025"/>
            <a:ext cx="597535" cy="6614160"/>
          </a:xfrm>
          <a:prstGeom prst="rect">
            <a:avLst/>
          </a:prstGeom>
        </p:spPr>
      </p:pic>
      <p:sp>
        <p:nvSpPr>
          <p:cNvPr id="3" name="Segnaposto testo 2"/>
          <p:cNvSpPr>
            <a:spLocks noGrp="1"/>
          </p:cNvSpPr>
          <p:nvPr>
            <p:ph type="body" idx="10"/>
          </p:nvPr>
        </p:nvSpPr>
        <p:spPr>
          <a:xfrm>
            <a:off x="375285" y="789661"/>
            <a:ext cx="1955800" cy="2793303"/>
          </a:xfrm>
          <a:prstGeom prst="rect">
            <a:avLst/>
          </a:prstGeom>
          <a:noFill/>
          <a:ln w="0" cmpd="sng">
            <a:noFill/>
            <a:prstDash val="solid"/>
          </a:ln>
        </p:spPr>
        <p:txBody>
          <a:bodyPr vert="horz" lIns="0" tIns="2540" rIns="0" bIns="0" anchor="t"/>
          <a:lstStyle/>
          <a:p>
            <a:pPr marL="0" marR="0" indent="0" algn="l">
              <a:lnSpc>
                <a:spcPts val="1300"/>
              </a:lnSpc>
              <a:spcAft>
                <a:spcPts val="0"/>
              </a:spcAft>
            </a:pPr>
            <a:r>
              <a:rPr lang="it-IT" sz="1050" spc="25" dirty="0">
                <a:solidFill>
                  <a:srgbClr val="000000"/>
                </a:solidFill>
                <a:latin typeface="Tahoma" panose="02020603050405020304" pitchFamily="2"/>
              </a:rPr>
              <a:t>Questa è una conseguenza diretta dell'impatto che i cambiamenti climatici hanno sulla crescita economica: la crescita economica è più debole nei paesi più poveri e più caldi ed è  più forte nei paesi più freddi e più ricchi. È quindi probabile che i cambiamenti climatici causati dall'uso di combustibili fossili abbiano aggravato le disparità economiche legate alle disparità storiche nel consumo di energia.</a:t>
            </a:r>
          </a:p>
        </p:txBody>
      </p:sp>
      <p:sp>
        <p:nvSpPr>
          <p:cNvPr id="4" name="Segnaposto testo 3"/>
          <p:cNvSpPr>
            <a:spLocks noGrp="1"/>
          </p:cNvSpPr>
          <p:nvPr>
            <p:ph type="body" idx="10"/>
          </p:nvPr>
        </p:nvSpPr>
        <p:spPr>
          <a:xfrm>
            <a:off x="2486660" y="720090"/>
            <a:ext cx="1955800" cy="3031490"/>
          </a:xfrm>
          <a:prstGeom prst="rect">
            <a:avLst/>
          </a:prstGeom>
          <a:noFill/>
          <a:ln w="0" cmpd="sng">
            <a:noFill/>
            <a:prstDash val="solid"/>
          </a:ln>
        </p:spPr>
        <p:txBody>
          <a:bodyPr vert="horz" lIns="0" tIns="2540" rIns="0" bIns="0" anchor="t"/>
          <a:lstStyle/>
          <a:p>
            <a:pPr marL="0" marR="0" indent="0" algn="l">
              <a:lnSpc>
                <a:spcPts val="1300"/>
              </a:lnSpc>
              <a:spcAft>
                <a:spcPts val="0"/>
              </a:spcAft>
            </a:pPr>
            <a:r>
              <a:rPr lang="it-IT" sz="1050" spc="15" dirty="0">
                <a:solidFill>
                  <a:srgbClr val="000000"/>
                </a:solidFill>
                <a:latin typeface="Tahoma" panose="02020603050405020304" pitchFamily="2"/>
              </a:rPr>
              <a:t>La Banca Mondiale, nel frattempo, ha dichiarato che i cambiamenti climatici diventeranno, nel prossimo futuro, la principale minaccia per la sicurezza alimentare globale: la crescente incidenza di siccità e inondazioni influenzerà notevolmente i raccolti e la produzione agricola. (5)</a:t>
            </a:r>
          </a:p>
          <a:p>
            <a:pPr marL="0" marR="0" indent="0" algn="l">
              <a:lnSpc>
                <a:spcPts val="1300"/>
              </a:lnSpc>
              <a:spcAft>
                <a:spcPts val="0"/>
              </a:spcAft>
            </a:pPr>
            <a:r>
              <a:rPr lang="it-IT" sz="1050" spc="15" dirty="0">
                <a:solidFill>
                  <a:srgbClr val="000000"/>
                </a:solidFill>
                <a:latin typeface="Tahoma" panose="02020603050405020304" pitchFamily="2"/>
              </a:rPr>
              <a:t>Il cambiamento climatico è un fattore così significativo nello spostamento della popolazione che è stato introdotto il termine "migrazione indotta dal clima". In un Rapporto 2017 intitolato “Sradicato dal Cambiamento</a:t>
            </a:r>
          </a:p>
        </p:txBody>
      </p:sp>
      <p:sp>
        <p:nvSpPr>
          <p:cNvPr id="5" name="Segnaposto testo 4"/>
          <p:cNvSpPr>
            <a:spLocks noGrp="1"/>
          </p:cNvSpPr>
          <p:nvPr>
            <p:ph type="body" idx="10"/>
          </p:nvPr>
        </p:nvSpPr>
        <p:spPr>
          <a:xfrm>
            <a:off x="4598035" y="720090"/>
            <a:ext cx="1955800" cy="3061335"/>
          </a:xfrm>
          <a:prstGeom prst="rect">
            <a:avLst/>
          </a:prstGeom>
          <a:noFill/>
          <a:ln w="0" cmpd="sng">
            <a:noFill/>
            <a:prstDash val="solid"/>
          </a:ln>
        </p:spPr>
        <p:txBody>
          <a:bodyPr vert="horz" lIns="0" tIns="1270" rIns="0" bIns="0" anchor="t"/>
          <a:lstStyle/>
          <a:p>
            <a:pPr marL="0" marR="0" indent="0" algn="l">
              <a:lnSpc>
                <a:spcPts val="1300"/>
              </a:lnSpc>
              <a:spcAft>
                <a:spcPts val="0"/>
              </a:spcAft>
            </a:pPr>
            <a:r>
              <a:rPr lang="it-IT" sz="1050" dirty="0">
                <a:solidFill>
                  <a:srgbClr val="000000"/>
                </a:solidFill>
                <a:latin typeface="Tahoma" panose="02020603050405020304" pitchFamily="2"/>
              </a:rPr>
              <a:t>Climatico</a:t>
            </a:r>
            <a:r>
              <a:rPr lang="it-IT" sz="1050" spc="0" dirty="0">
                <a:solidFill>
                  <a:srgbClr val="000000"/>
                </a:solidFill>
                <a:latin typeface="Tahoma" panose="02020603050405020304" pitchFamily="2"/>
              </a:rPr>
              <a:t>”, Oxfam</a:t>
            </a:r>
            <a:r>
              <a:rPr lang="it-IT" sz="1050" dirty="0">
                <a:solidFill>
                  <a:srgbClr val="000000"/>
                </a:solidFill>
                <a:latin typeface="Tahoma" panose="02020603050405020304" pitchFamily="2"/>
              </a:rPr>
              <a:t> ha stimato che diversi milioni di persone erano già state costrette a lasciare la loro terra e le loro case a causa dei cambiamenti climatici e che tempeste ultra potenti, siccità più intense e più lunghe, mare in aumento e altri effetti del cambiamento climatico avrebbero elevato il livello di rischio in futuro .</a:t>
            </a:r>
          </a:p>
          <a:p>
            <a:pPr marL="0" marR="0" indent="0" algn="l">
              <a:lnSpc>
                <a:spcPts val="1300"/>
              </a:lnSpc>
              <a:spcAft>
                <a:spcPts val="0"/>
              </a:spcAft>
            </a:pPr>
            <a:r>
              <a:rPr lang="it-IT" sz="1050" dirty="0">
                <a:solidFill>
                  <a:srgbClr val="000000"/>
                </a:solidFill>
                <a:latin typeface="Tahoma" panose="02020603050405020304" pitchFamily="2"/>
              </a:rPr>
              <a:t>Per quanto riguarda Oxfam, mentre i cambiamenti climatici riguardano tutti noi, il rischio di sfollamento è sostanzialmente più elevato nei paesi in via di sviluppo e (continua sotto)</a:t>
            </a:r>
            <a:endParaRPr lang="it-IT" sz="1050" spc="0" dirty="0">
              <a:solidFill>
                <a:srgbClr val="000000"/>
              </a:solidFill>
              <a:latin typeface="Tahoma" panose="02020603050405020304" pitchFamily="2"/>
            </a:endParaRPr>
          </a:p>
        </p:txBody>
      </p:sp>
      <p:sp>
        <p:nvSpPr>
          <p:cNvPr id="8" name="Segnaposto testo 7"/>
          <p:cNvSpPr>
            <a:spLocks noGrp="1"/>
          </p:cNvSpPr>
          <p:nvPr>
            <p:ph type="body" idx="10"/>
          </p:nvPr>
        </p:nvSpPr>
        <p:spPr>
          <a:xfrm>
            <a:off x="7069455" y="1450975"/>
            <a:ext cx="182245" cy="4038600"/>
          </a:xfrm>
          <a:prstGeom prst="rect">
            <a:avLst/>
          </a:prstGeom>
          <a:noFill/>
          <a:ln w="0" cmpd="sng">
            <a:noFill/>
            <a:prstDash val="solid"/>
          </a:ln>
        </p:spPr>
        <p:txBody>
          <a:bodyPr vert="vert270" lIns="0" tIns="0" rIns="41275" bIns="0" anchor="t"/>
          <a:lstStyle/>
          <a:p>
            <a:pPr marL="0" marR="0" indent="0" algn="l">
              <a:lnSpc>
                <a:spcPts val="900"/>
              </a:lnSpc>
              <a:spcAft>
                <a:spcPts val="240"/>
              </a:spcAft>
              <a:tabLst>
                <a:tab pos="4069080" algn="r"/>
              </a:tabLst>
            </a:pPr>
            <a:r>
              <a:rPr lang="it-IT" sz="1250" b="1" spc="0">
                <a:solidFill>
                  <a:srgbClr val="000000"/>
                </a:solidFill>
                <a:latin typeface="Arial Narrow" panose="02020603050405020304" pitchFamily="2"/>
              </a:rPr>
              <a:t>EDUCATION 2030 </a:t>
            </a:r>
            <a:r>
              <a:rPr lang="it-IT" sz="1000" u="sng" spc="0">
                <a:solidFill>
                  <a:srgbClr val="0000FF"/>
                </a:solidFill>
                <a:latin typeface="Arial" panose="02020603050405020304" pitchFamily="2"/>
              </a:rPr>
              <a:t>EI-IE.ORG</a:t>
            </a:r>
            <a:r>
              <a:rPr lang="it-IT" sz="100" spc="0">
                <a:solidFill>
                  <a:srgbClr val="000000"/>
                </a:solidFill>
                <a:latin typeface="Arial" panose="02020603050405020304" pitchFamily="2"/>
              </a:rPr>
              <a:t> </a:t>
            </a:r>
          </a:p>
        </p:txBody>
      </p:sp>
      <p:sp>
        <p:nvSpPr>
          <p:cNvPr id="9" name="Segnaposto testo 8"/>
          <p:cNvSpPr>
            <a:spLocks noGrp="1"/>
          </p:cNvSpPr>
          <p:nvPr>
            <p:ph type="body" idx="10"/>
          </p:nvPr>
        </p:nvSpPr>
        <p:spPr>
          <a:xfrm>
            <a:off x="6922135" y="6931025"/>
            <a:ext cx="481330" cy="631190"/>
          </a:xfrm>
          <a:prstGeom prst="rect">
            <a:avLst/>
          </a:prstGeom>
          <a:solidFill>
            <a:srgbClr val="00ADB6"/>
          </a:solidFill>
          <a:ln w="0" cmpd="sng">
            <a:noFill/>
            <a:prstDash val="solid"/>
          </a:ln>
        </p:spPr>
        <p:txBody>
          <a:bodyPr vert="horz" lIns="0" tIns="20320" rIns="0" bIns="0" anchor="t"/>
          <a:lstStyle/>
          <a:p>
            <a:pPr marL="137160" marR="0" indent="0" algn="l">
              <a:lnSpc>
                <a:spcPts val="2100"/>
              </a:lnSpc>
              <a:spcAft>
                <a:spcPts val="2750"/>
              </a:spcAft>
            </a:pPr>
            <a:r>
              <a:rPr lang="it-IT" sz="1800" b="1" spc="0">
                <a:solidFill>
                  <a:srgbClr val="FFFFFF"/>
                </a:solidFill>
                <a:latin typeface="Arial" panose="02020603050405020304" pitchFamily="2"/>
              </a:rPr>
              <a:t>7 </a:t>
            </a:r>
          </a:p>
        </p:txBody>
      </p:sp>
      <p:sp>
        <p:nvSpPr>
          <p:cNvPr id="10" name="Segnaposto testo 9"/>
          <p:cNvSpPr>
            <a:spLocks noGrp="1"/>
          </p:cNvSpPr>
          <p:nvPr>
            <p:ph type="body" idx="10"/>
          </p:nvPr>
        </p:nvSpPr>
        <p:spPr>
          <a:xfrm>
            <a:off x="286385" y="4107815"/>
            <a:ext cx="1955800" cy="3317875"/>
          </a:xfrm>
          <a:prstGeom prst="rect">
            <a:avLst/>
          </a:prstGeom>
          <a:noFill/>
          <a:ln w="0" cmpd="sng">
            <a:noFill/>
            <a:prstDash val="solid"/>
          </a:ln>
        </p:spPr>
        <p:txBody>
          <a:bodyPr vert="horz" lIns="0" tIns="19685" rIns="0" bIns="0" anchor="t"/>
          <a:lstStyle/>
          <a:p>
            <a:pPr marL="91440" marR="0" indent="0" algn="l">
              <a:lnSpc>
                <a:spcPts val="1700"/>
              </a:lnSpc>
              <a:spcAft>
                <a:spcPts val="0"/>
              </a:spcAft>
            </a:pPr>
            <a:r>
              <a:rPr lang="it-IT" sz="1400" b="1" spc="0" dirty="0">
                <a:solidFill>
                  <a:srgbClr val="FFFFFF"/>
                </a:solidFill>
                <a:latin typeface="Tahoma" panose="02020603050405020304" pitchFamily="2"/>
              </a:rPr>
              <a:t>CLIMA FUORI CONTROLLO</a:t>
            </a:r>
          </a:p>
          <a:p>
            <a:pPr marL="91440" marR="45720" indent="0" algn="l">
              <a:lnSpc>
                <a:spcPts val="1600"/>
              </a:lnSpc>
              <a:spcBef>
                <a:spcPts val="630"/>
              </a:spcBef>
              <a:spcAft>
                <a:spcPts val="25"/>
              </a:spcAft>
              <a:tabLst>
                <a:tab pos="538163" algn="l"/>
              </a:tabLst>
            </a:pPr>
            <a:r>
              <a:rPr lang="it-IT" sz="1150" b="1" dirty="0">
                <a:solidFill>
                  <a:srgbClr val="FFFFFF"/>
                </a:solidFill>
                <a:latin typeface="Arial" panose="02020603050405020304" pitchFamily="2"/>
              </a:rPr>
              <a:t>Nel 2016, un anno dopo che il ciclone </a:t>
            </a:r>
            <a:r>
              <a:rPr lang="it-IT" sz="1150" b="1" dirty="0" err="1">
                <a:solidFill>
                  <a:srgbClr val="FFFFFF"/>
                </a:solidFill>
                <a:latin typeface="Arial" panose="02020603050405020304" pitchFamily="2"/>
              </a:rPr>
              <a:t>Pam</a:t>
            </a:r>
            <a:r>
              <a:rPr lang="it-IT" sz="1150" b="1" dirty="0">
                <a:solidFill>
                  <a:srgbClr val="FFFFFF"/>
                </a:solidFill>
                <a:latin typeface="Arial" panose="02020603050405020304" pitchFamily="2"/>
              </a:rPr>
              <a:t> ha portato distruzione a Vanuatu, il ciclone Winston ha spostato oltre 55.000 persone nelle Isole Figi e ha causato perdite e danni per circa un quinto del PIL del paese. Nel 2017, i Caraibi e gli Stati Uniti sud-orientali hanno vissuto un periodo davvero devastante di</a:t>
            </a:r>
            <a:endParaRPr lang="it-IT" sz="1150" b="1" spc="0" dirty="0">
              <a:solidFill>
                <a:srgbClr val="FFFFFF"/>
              </a:solidFill>
              <a:latin typeface="Arial" panose="02020603050405020304" pitchFamily="2"/>
            </a:endParaRPr>
          </a:p>
        </p:txBody>
      </p:sp>
      <p:sp>
        <p:nvSpPr>
          <p:cNvPr id="11" name="Segnaposto testo 10"/>
          <p:cNvSpPr>
            <a:spLocks noGrp="1"/>
          </p:cNvSpPr>
          <p:nvPr>
            <p:ph type="body" idx="10"/>
          </p:nvPr>
        </p:nvSpPr>
        <p:spPr>
          <a:xfrm>
            <a:off x="2470785" y="4107815"/>
            <a:ext cx="1955800" cy="2961640"/>
          </a:xfrm>
          <a:prstGeom prst="rect">
            <a:avLst/>
          </a:prstGeom>
          <a:noFill/>
          <a:ln w="0" cmpd="sng">
            <a:noFill/>
            <a:prstDash val="solid"/>
          </a:ln>
        </p:spPr>
        <p:txBody>
          <a:bodyPr vert="horz" lIns="0" tIns="12065" rIns="0" bIns="0" anchor="t"/>
          <a:lstStyle/>
          <a:p>
            <a:pPr marL="0" marR="45720" indent="0" algn="l">
              <a:lnSpc>
                <a:spcPts val="1600"/>
              </a:lnSpc>
              <a:spcAft>
                <a:spcPts val="885"/>
              </a:spcAft>
            </a:pPr>
            <a:r>
              <a:rPr lang="it-IT" sz="1150" b="1" spc="-20" dirty="0">
                <a:solidFill>
                  <a:srgbClr val="FFFFFF"/>
                </a:solidFill>
                <a:latin typeface="Arial" panose="02020603050405020304" pitchFamily="2"/>
              </a:rPr>
              <a:t>uragani. Sulla scia dell'uragano Harvey, l'uragano Irma ha causato danni catastrofici in diverse isole dei Caraibi, tra cui Barbuda, Saint Martin e Anguilla prima di approdare in Florida. Due settimane dopo, l'uragano Maria - un altro uragano quasi record - attraversò i Caraibi, portando distruzione in Dominica e Porto Rico. Nell’agosto 2017</a:t>
            </a:r>
          </a:p>
        </p:txBody>
      </p:sp>
      <p:sp>
        <p:nvSpPr>
          <p:cNvPr id="12" name="Segnaposto testo 11"/>
          <p:cNvSpPr>
            <a:spLocks noGrp="1"/>
          </p:cNvSpPr>
          <p:nvPr>
            <p:ph type="body" idx="10"/>
          </p:nvPr>
        </p:nvSpPr>
        <p:spPr>
          <a:xfrm>
            <a:off x="4655185" y="4107815"/>
            <a:ext cx="1955800" cy="2277745"/>
          </a:xfrm>
          <a:prstGeom prst="rect">
            <a:avLst/>
          </a:prstGeom>
          <a:noFill/>
          <a:ln w="0" cmpd="sng">
            <a:noFill/>
            <a:prstDash val="solid"/>
          </a:ln>
        </p:spPr>
        <p:txBody>
          <a:bodyPr vert="horz" lIns="0" tIns="0" rIns="0" bIns="0" anchor="t"/>
          <a:lstStyle/>
          <a:p>
            <a:pPr marL="0" marR="0" indent="0" algn="l">
              <a:lnSpc>
                <a:spcPts val="1600"/>
              </a:lnSpc>
              <a:spcAft>
                <a:spcPts val="0"/>
              </a:spcAft>
            </a:pPr>
            <a:r>
              <a:rPr lang="it-IT" sz="800" b="1" spc="-35" dirty="0">
                <a:solidFill>
                  <a:srgbClr val="FFFFFF"/>
                </a:solidFill>
                <a:latin typeface="Tahoma" panose="02020603050405020304" pitchFamily="2"/>
              </a:rPr>
              <a:t>. , </a:t>
            </a:r>
            <a:r>
              <a:rPr lang="it-IT" sz="1200" b="1" spc="-35" dirty="0">
                <a:solidFill>
                  <a:srgbClr val="FFFFFF"/>
                </a:solidFill>
                <a:latin typeface="Tahoma" panose="02020603050405020304" pitchFamily="2"/>
              </a:rPr>
              <a:t>Inondazioni monsoniche estreme hanno colpito oltre 43 milioni di persone in Bangladesh, Nepal e India. Più di 1.200 persone sono state uccise e milioni sono stati gli sfollati. "</a:t>
            </a:r>
          </a:p>
          <a:p>
            <a:pPr marL="0" marR="0" indent="0" algn="l">
              <a:lnSpc>
                <a:spcPts val="1600"/>
              </a:lnSpc>
              <a:spcAft>
                <a:spcPts val="0"/>
              </a:spcAft>
            </a:pPr>
            <a:r>
              <a:rPr lang="it-IT" sz="1200" b="1" spc="-35" dirty="0">
                <a:solidFill>
                  <a:srgbClr val="FFFFFF"/>
                </a:solidFill>
                <a:latin typeface="Tahoma" panose="02020603050405020304" pitchFamily="2"/>
              </a:rPr>
              <a:t>(Estratto dal riassunto del rapporto Oxfam, "Sradicato dai cambiamenti climatici: rispondere al crescente rischio di sfollamento", novembre 2017)</a:t>
            </a:r>
          </a:p>
        </p:txBody>
      </p:sp>
    </p:spTree>
  </p:cSld>
  <p:clrMapOvr>
    <a:masterClrMapping/>
  </p:clrMapOvr>
</p:sld>
</file>

<file path=ppt/theme/theme1.xml><?xml version="1.0" encoding="utf-8"?>
<a:theme xmlns:a="http://schemas.openxmlformats.org/drawingml/2006/main" name="default layo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1064</TotalTime>
  <Words>14835</Words>
  <Application>Microsoft Office PowerPoint</Application>
  <PresentationFormat>Personalizzato</PresentationFormat>
  <Paragraphs>589</Paragraphs>
  <Slides>43</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43</vt:i4>
      </vt:variant>
    </vt:vector>
  </HeadingPairs>
  <TitlesOfParts>
    <vt:vector size="50" baseType="lpstr">
      <vt:lpstr>Arial</vt:lpstr>
      <vt:lpstr>Arial Narrow</vt:lpstr>
      <vt:lpstr>Calibri</vt:lpstr>
      <vt:lpstr>Symbol</vt:lpstr>
      <vt:lpstr>Tahoma</vt:lpstr>
      <vt:lpstr>Wingdings</vt:lpstr>
      <vt:lpstr>default layout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Marco Caldiroli</dc:creator>
  <cp:lastModifiedBy>Marco Caldiroli</cp:lastModifiedBy>
  <cp:revision>129</cp:revision>
  <dcterms:modified xsi:type="dcterms:W3CDTF">2020-03-18T09:55:58Z</dcterms:modified>
</cp:coreProperties>
</file>