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49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94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48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99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4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58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753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931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82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389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628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04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AAD76-E274-4CDB-8C61-58EF8E98616B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DACCB-82CB-4F62-B5F0-67B1DC7E1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44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www.medicinademocratica.org/wp/?p=680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2.gstatic.com/images?q=tbn:ANd9GcS9TZ44eoo1tViGny4cuxfCAu8jhBMMBOSz7L-kQpx-MvUmYkfP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874" y="1460792"/>
            <a:ext cx="2352562" cy="217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0" y="3309084"/>
            <a:ext cx="52138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 </a:t>
            </a:r>
          </a:p>
          <a:p>
            <a:r>
              <a:rPr lang="it-IT" b="1" dirty="0"/>
              <a:t>Convegno Nazionale</a:t>
            </a:r>
          </a:p>
          <a:p>
            <a:r>
              <a:rPr lang="it-IT" b="1" dirty="0"/>
              <a:t>Luigi Mara e Medicina Democratica: </a:t>
            </a:r>
          </a:p>
          <a:p>
            <a:r>
              <a:rPr lang="it-IT" b="1" i="1" dirty="0">
                <a:solidFill>
                  <a:srgbClr val="FF0000"/>
                </a:solidFill>
              </a:rPr>
              <a:t>la stagione del modello operaio di lotta alle nocività </a:t>
            </a:r>
          </a:p>
          <a:p>
            <a:r>
              <a:rPr lang="it-IT" sz="1600" i="1" dirty="0"/>
              <a:t>Sabato 20 ottobre 2018 9.00 – 18.00 </a:t>
            </a:r>
          </a:p>
          <a:p>
            <a:r>
              <a:rPr lang="it-IT" sz="1600" i="1" dirty="0"/>
              <a:t>Aula Magna dell’Università Via Festa del Perdono, 7 20122 Milano</a:t>
            </a:r>
          </a:p>
        </p:txBody>
      </p:sp>
      <p:sp>
        <p:nvSpPr>
          <p:cNvPr id="6" name="Rettangolo 5"/>
          <p:cNvSpPr/>
          <p:nvPr/>
        </p:nvSpPr>
        <p:spPr>
          <a:xfrm>
            <a:off x="6045394" y="3823485"/>
            <a:ext cx="30986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/>
              <a:t>Epidemiologia </a:t>
            </a:r>
          </a:p>
          <a:p>
            <a:pPr algn="ctr"/>
            <a:r>
              <a:rPr lang="it-IT" sz="2400" b="1" dirty="0" smtClean="0"/>
              <a:t>come Giano Bifronte</a:t>
            </a:r>
          </a:p>
          <a:p>
            <a:pPr algn="ctr"/>
            <a:r>
              <a:rPr lang="it-IT" sz="2400" b="1" dirty="0" smtClean="0"/>
              <a:t> </a:t>
            </a:r>
            <a:endParaRPr lang="it-IT" sz="2400" b="1" dirty="0"/>
          </a:p>
        </p:txBody>
      </p:sp>
      <p:pic>
        <p:nvPicPr>
          <p:cNvPr id="1026" name="Picture 2" descr="Medicina Democrat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96" y="116632"/>
            <a:ext cx="36004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medicinademocratica.org/wp/wp-content/uploads/2016/05/182327586-1e206dce-0aae-458c-bcc2-8a4a646d9fb0-630x300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69132"/>
            <a:ext cx="4502072" cy="214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6714551" y="5373216"/>
            <a:ext cx="1549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Paolo Ricci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25828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27584" y="690440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/>
              <a:t>Ambivalenza dell’Epidemiologia verso la Prevenzione</a:t>
            </a:r>
          </a:p>
        </p:txBody>
      </p:sp>
      <p:sp>
        <p:nvSpPr>
          <p:cNvPr id="5" name="Rettangolo 4"/>
          <p:cNvSpPr/>
          <p:nvPr/>
        </p:nvSpPr>
        <p:spPr>
          <a:xfrm>
            <a:off x="251520" y="1960524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/>
              <a:t>Preminenza storica dell’ osservazione epidemiologica su quella </a:t>
            </a:r>
            <a:r>
              <a:rPr lang="it-IT" sz="2400" dirty="0" smtClean="0"/>
              <a:t>sperimentale nello </a:t>
            </a:r>
            <a:r>
              <a:rPr lang="it-IT" sz="2400" dirty="0"/>
              <a:t>stabilire “associazioni causali” </a:t>
            </a:r>
            <a:endParaRPr lang="it-IT" sz="2400" dirty="0" smtClean="0"/>
          </a:p>
          <a:p>
            <a:pPr algn="just"/>
            <a:endParaRPr lang="it-IT" sz="2400" dirty="0" smtClean="0"/>
          </a:p>
        </p:txBody>
      </p:sp>
      <p:sp>
        <p:nvSpPr>
          <p:cNvPr id="2" name="Rettangolo 1"/>
          <p:cNvSpPr/>
          <p:nvPr/>
        </p:nvSpPr>
        <p:spPr>
          <a:xfrm>
            <a:off x="395536" y="311012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febbre puerperale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colera</a:t>
            </a:r>
            <a:endParaRPr lang="it-IT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pellagra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IPA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benzene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campi elettromagnetici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/>
              <a:t>…………………..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4654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59766" y="260648"/>
            <a:ext cx="88569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400" dirty="0">
                <a:ea typeface="Calibri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it-IT" sz="2400" dirty="0">
                <a:ea typeface="Calibri"/>
                <a:cs typeface="Times New Roman"/>
              </a:rPr>
              <a:t>L’</a:t>
            </a:r>
            <a:r>
              <a:rPr lang="it-IT" sz="2400" u="sng" dirty="0">
                <a:ea typeface="Calibri"/>
                <a:cs typeface="Times New Roman"/>
              </a:rPr>
              <a:t>ambiente di lavoro </a:t>
            </a:r>
            <a:r>
              <a:rPr lang="it-IT" sz="2400" dirty="0">
                <a:ea typeface="Calibri"/>
                <a:cs typeface="Times New Roman"/>
              </a:rPr>
              <a:t>luogo previlegiato dall’osservazione epidemiologica </a:t>
            </a:r>
            <a:r>
              <a:rPr lang="it-IT" sz="2400" dirty="0" smtClean="0">
                <a:ea typeface="Calibri"/>
                <a:cs typeface="Times New Roman"/>
              </a:rPr>
              <a:t>per </a:t>
            </a:r>
            <a:r>
              <a:rPr lang="it-IT" sz="2400" dirty="0">
                <a:ea typeface="Calibri"/>
                <a:cs typeface="Times New Roman"/>
              </a:rPr>
              <a:t>somiglianza all’</a:t>
            </a:r>
            <a:r>
              <a:rPr lang="it-IT" sz="2400" u="sng" dirty="0">
                <a:ea typeface="Calibri"/>
                <a:cs typeface="Times New Roman"/>
              </a:rPr>
              <a:t>ambiente sperimentale</a:t>
            </a:r>
            <a:endParaRPr lang="it-IT" sz="2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400" dirty="0">
                <a:ea typeface="Calibri"/>
                <a:cs typeface="Times New Roman"/>
              </a:rPr>
              <a:t> </a:t>
            </a:r>
          </a:p>
        </p:txBody>
      </p:sp>
      <p:sp>
        <p:nvSpPr>
          <p:cNvPr id="6" name="Rettangolo 5"/>
          <p:cNvSpPr/>
          <p:nvPr/>
        </p:nvSpPr>
        <p:spPr>
          <a:xfrm>
            <a:off x="2483768" y="2540249"/>
            <a:ext cx="568863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400" dirty="0" smtClean="0">
                <a:ea typeface="Calibri"/>
                <a:cs typeface="Times New Roman"/>
              </a:rPr>
              <a:t>uguale sesso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400" dirty="0" smtClean="0">
                <a:ea typeface="Calibri"/>
                <a:cs typeface="Times New Roman"/>
              </a:rPr>
              <a:t>uguale età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400" dirty="0" smtClean="0">
                <a:ea typeface="Calibri"/>
                <a:cs typeface="Times New Roman"/>
              </a:rPr>
              <a:t>uguale ceppo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400" dirty="0" smtClean="0">
                <a:ea typeface="Calibri"/>
                <a:cs typeface="Times New Roman"/>
              </a:rPr>
              <a:t>uguale modus vivendi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400" dirty="0" smtClean="0">
                <a:ea typeface="Calibri"/>
                <a:cs typeface="Times New Roman"/>
              </a:rPr>
              <a:t>esposizione </a:t>
            </a:r>
            <a:r>
              <a:rPr lang="it-IT" sz="2400" dirty="0" err="1" smtClean="0">
                <a:ea typeface="Calibri"/>
                <a:cs typeface="Times New Roman"/>
              </a:rPr>
              <a:t>pre</a:t>
            </a:r>
            <a:r>
              <a:rPr lang="it-IT" sz="2400" dirty="0" smtClean="0">
                <a:ea typeface="Calibri"/>
                <a:cs typeface="Times New Roman"/>
              </a:rPr>
              <a:t>-determinata </a:t>
            </a:r>
            <a:r>
              <a:rPr lang="it-IT" sz="2000" dirty="0" smtClean="0">
                <a:ea typeface="Calibri"/>
                <a:cs typeface="Times New Roman"/>
              </a:rPr>
              <a:t>(dose-risposta)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it-IT" sz="2400" dirty="0" smtClean="0">
                <a:ea typeface="Calibri"/>
                <a:cs typeface="Times New Roman"/>
              </a:rPr>
              <a:t>morte indotta e verifica autoptica</a:t>
            </a:r>
            <a:endParaRPr lang="it-IT" sz="2400" dirty="0">
              <a:ea typeface="Calibri"/>
              <a:cs typeface="Times New Roman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95534" y="3547515"/>
            <a:ext cx="933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it-IT" sz="2400" b="1" dirty="0" smtClean="0">
                <a:ea typeface="Calibri"/>
                <a:cs typeface="Times New Roman"/>
              </a:rPr>
              <a:t>CAVIE</a:t>
            </a:r>
          </a:p>
        </p:txBody>
      </p:sp>
      <p:sp>
        <p:nvSpPr>
          <p:cNvPr id="10" name="Parentesi graffa aperta 9"/>
          <p:cNvSpPr/>
          <p:nvPr/>
        </p:nvSpPr>
        <p:spPr>
          <a:xfrm>
            <a:off x="2051720" y="2564904"/>
            <a:ext cx="288032" cy="261606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52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1582341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2400" b="1" dirty="0">
                <a:ea typeface="Calibri"/>
                <a:cs typeface="Times New Roman"/>
              </a:rPr>
              <a:t>Era una città di mattoni rossi, o di mattoni che sarebbero stati rossi, se fumo e ceneri lo avessero permesso[..]</a:t>
            </a:r>
          </a:p>
          <a:p>
            <a:pPr algn="just">
              <a:spcAft>
                <a:spcPts val="0"/>
              </a:spcAft>
            </a:pPr>
            <a:endParaRPr lang="it-IT" sz="2400" b="1" dirty="0" smtClean="0"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it-IT" sz="2400" b="1" dirty="0" smtClean="0">
                <a:ea typeface="Calibri"/>
                <a:cs typeface="Times New Roman"/>
              </a:rPr>
              <a:t>La </a:t>
            </a:r>
            <a:r>
              <a:rPr lang="it-IT" sz="2400" b="1" dirty="0">
                <a:ea typeface="Calibri"/>
                <a:cs typeface="Times New Roman"/>
              </a:rPr>
              <a:t>città aveva tante strade larghe, tutte molto </a:t>
            </a:r>
            <a:r>
              <a:rPr lang="it-IT" sz="2400" b="1" u="sng" dirty="0">
                <a:ea typeface="Calibri"/>
                <a:cs typeface="Times New Roman"/>
              </a:rPr>
              <a:t>simili</a:t>
            </a:r>
            <a:r>
              <a:rPr lang="it-IT" sz="2400" b="1" dirty="0">
                <a:ea typeface="Calibri"/>
                <a:cs typeface="Times New Roman"/>
              </a:rPr>
              <a:t> l’una all’altra, e molte strade piccole ancora più </a:t>
            </a:r>
            <a:r>
              <a:rPr lang="it-IT" sz="2400" b="1" u="sng" dirty="0">
                <a:ea typeface="Calibri"/>
                <a:cs typeface="Times New Roman"/>
              </a:rPr>
              <a:t>simili</a:t>
            </a:r>
            <a:r>
              <a:rPr lang="it-IT" sz="2400" b="1" dirty="0">
                <a:ea typeface="Calibri"/>
                <a:cs typeface="Times New Roman"/>
              </a:rPr>
              <a:t> l’una all’altra, abitate da persone parimenti </a:t>
            </a:r>
            <a:r>
              <a:rPr lang="it-IT" sz="2400" b="1" u="sng" dirty="0">
                <a:ea typeface="Calibri"/>
                <a:cs typeface="Times New Roman"/>
              </a:rPr>
              <a:t>uguali</a:t>
            </a:r>
            <a:r>
              <a:rPr lang="it-IT" sz="2400" b="1" dirty="0">
                <a:ea typeface="Calibri"/>
                <a:cs typeface="Times New Roman"/>
              </a:rPr>
              <a:t> l’una all’altra, che entravano e uscivano tutte agli </a:t>
            </a:r>
            <a:r>
              <a:rPr lang="it-IT" sz="2400" b="1" u="sng" dirty="0">
                <a:ea typeface="Calibri"/>
                <a:cs typeface="Times New Roman"/>
              </a:rPr>
              <a:t>stessi </a:t>
            </a:r>
            <a:r>
              <a:rPr lang="it-IT" sz="2400" b="1" dirty="0">
                <a:ea typeface="Calibri"/>
                <a:cs typeface="Times New Roman"/>
              </a:rPr>
              <a:t>orari, con lo </a:t>
            </a:r>
            <a:r>
              <a:rPr lang="it-IT" sz="2400" b="1" u="sng" dirty="0">
                <a:ea typeface="Calibri"/>
                <a:cs typeface="Times New Roman"/>
              </a:rPr>
              <a:t>stesso</a:t>
            </a:r>
            <a:r>
              <a:rPr lang="it-IT" sz="2400" b="1" dirty="0">
                <a:ea typeface="Calibri"/>
                <a:cs typeface="Times New Roman"/>
              </a:rPr>
              <a:t> rumore, sugli </a:t>
            </a:r>
            <a:r>
              <a:rPr lang="it-IT" sz="2400" b="1" u="sng" dirty="0">
                <a:ea typeface="Calibri"/>
                <a:cs typeface="Times New Roman"/>
              </a:rPr>
              <a:t>stessi </a:t>
            </a:r>
            <a:r>
              <a:rPr lang="it-IT" sz="2400" b="1" dirty="0">
                <a:ea typeface="Calibri"/>
                <a:cs typeface="Times New Roman"/>
              </a:rPr>
              <a:t>marciapiedi, per fare lo </a:t>
            </a:r>
            <a:r>
              <a:rPr lang="it-IT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stesso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</a:t>
            </a:r>
            <a:r>
              <a:rPr lang="it-IT" sz="2400" b="1" dirty="0">
                <a:ea typeface="Calibri"/>
                <a:cs typeface="Times New Roman"/>
              </a:rPr>
              <a:t>lavoro, e per le quali ogni giorno era </a:t>
            </a:r>
            <a:r>
              <a:rPr lang="it-IT" sz="2400" b="1" u="sng" dirty="0">
                <a:ea typeface="Calibri"/>
                <a:cs typeface="Times New Roman"/>
              </a:rPr>
              <a:t>uguale </a:t>
            </a:r>
            <a:r>
              <a:rPr lang="it-IT" sz="2400" b="1" dirty="0">
                <a:ea typeface="Calibri"/>
                <a:cs typeface="Times New Roman"/>
              </a:rPr>
              <a:t>a ieri e a domani, e ogni anno l’</a:t>
            </a:r>
            <a:r>
              <a:rPr lang="it-IT" sz="2400" b="1" u="sng" dirty="0">
                <a:ea typeface="Calibri"/>
                <a:cs typeface="Times New Roman"/>
              </a:rPr>
              <a:t>equivalente</a:t>
            </a:r>
            <a:r>
              <a:rPr lang="it-IT" sz="2400" b="1" dirty="0">
                <a:ea typeface="Calibri"/>
                <a:cs typeface="Times New Roman"/>
              </a:rPr>
              <a:t> di quello passato e di quello a venire. 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51920" y="5301208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 err="1"/>
              <a:t>Coketown</a:t>
            </a:r>
            <a:r>
              <a:rPr lang="en-US" b="1" dirty="0"/>
              <a:t> (</a:t>
            </a:r>
            <a:r>
              <a:rPr lang="en-US" b="1" i="1" dirty="0"/>
              <a:t>Charles Dickens,</a:t>
            </a:r>
            <a:r>
              <a:rPr lang="en-US" b="1" dirty="0"/>
              <a:t> </a:t>
            </a:r>
            <a:r>
              <a:rPr lang="en-US" b="1" i="1" dirty="0"/>
              <a:t>Tempi </a:t>
            </a:r>
            <a:r>
              <a:rPr lang="en-US" b="1" i="1" dirty="0" err="1"/>
              <a:t>difficili</a:t>
            </a:r>
            <a:r>
              <a:rPr lang="en-US" b="1" i="1" dirty="0"/>
              <a:t> 1854)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79816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815663" y="404664"/>
            <a:ext cx="3373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it-IT" sz="2400" b="1" dirty="0"/>
              <a:t>Fine del secolo del lavoro</a:t>
            </a:r>
          </a:p>
        </p:txBody>
      </p:sp>
      <p:sp>
        <p:nvSpPr>
          <p:cNvPr id="6" name="Rettangolo 5"/>
          <p:cNvSpPr/>
          <p:nvPr/>
        </p:nvSpPr>
        <p:spPr>
          <a:xfrm>
            <a:off x="1619672" y="1700807"/>
            <a:ext cx="590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 err="1"/>
              <a:t>Exp</a:t>
            </a:r>
            <a:r>
              <a:rPr lang="it-IT" sz="2400" i="1" dirty="0"/>
              <a:t> versus non-</a:t>
            </a:r>
            <a:r>
              <a:rPr lang="it-IT" sz="2400" i="1" dirty="0" err="1"/>
              <a:t>Exp</a:t>
            </a:r>
            <a:r>
              <a:rPr lang="it-IT" sz="2400" i="1" dirty="0"/>
              <a:t> </a:t>
            </a:r>
            <a:r>
              <a:rPr lang="it-IT" sz="2400" i="1" dirty="0">
                <a:sym typeface="Wingdings"/>
              </a:rPr>
              <a:t></a:t>
            </a:r>
            <a:r>
              <a:rPr lang="it-IT" sz="2400" i="1" dirty="0"/>
              <a:t> </a:t>
            </a:r>
            <a:r>
              <a:rPr lang="it-IT" sz="2400" i="1" dirty="0" err="1"/>
              <a:t>misclassificazione</a:t>
            </a:r>
            <a:endParaRPr lang="it-IT" sz="2400" dirty="0"/>
          </a:p>
        </p:txBody>
      </p:sp>
      <p:sp>
        <p:nvSpPr>
          <p:cNvPr id="10" name="Freccia in giù 9"/>
          <p:cNvSpPr/>
          <p:nvPr/>
        </p:nvSpPr>
        <p:spPr>
          <a:xfrm>
            <a:off x="4283968" y="929044"/>
            <a:ext cx="360040" cy="62774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 rot="10800000">
            <a:off x="4283968" y="2276872"/>
            <a:ext cx="252028" cy="62774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22610"/>
              </p:ext>
            </p:extLst>
          </p:nvPr>
        </p:nvGraphicFramePr>
        <p:xfrm>
          <a:off x="683568" y="2904621"/>
          <a:ext cx="8172400" cy="3416117"/>
        </p:xfrm>
        <a:graphic>
          <a:graphicData uri="http://schemas.openxmlformats.org/drawingml/2006/table">
            <a:tbl>
              <a:tblPr/>
              <a:tblGrid>
                <a:gridCol w="53285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438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4658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1" i="0" u="none" strike="noStrike" dirty="0" smtClean="0">
                          <a:effectLst/>
                          <a:latin typeface="Arial"/>
                        </a:rPr>
                        <a:t>LAVORO</a:t>
                      </a:r>
                    </a:p>
                    <a:p>
                      <a:pPr algn="l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1" i="0" u="none" strike="noStrike" dirty="0" smtClean="0">
                          <a:effectLst/>
                          <a:latin typeface="Arial"/>
                        </a:rPr>
                        <a:t>VITA</a:t>
                      </a:r>
                    </a:p>
                    <a:p>
                      <a:pPr algn="l" fontAlgn="b"/>
                      <a:endParaRPr lang="it-IT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875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smtClean="0">
                          <a:effectLst/>
                          <a:latin typeface="Arial"/>
                        </a:rPr>
                        <a:t>Precarietà</a:t>
                      </a:r>
                    </a:p>
                    <a:p>
                      <a:pPr algn="l" fontAlgn="b"/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smtClean="0">
                          <a:effectLst/>
                          <a:latin typeface="Arial"/>
                        </a:rPr>
                        <a:t>Mobilità </a:t>
                      </a:r>
                    </a:p>
                    <a:p>
                      <a:pPr algn="l" fontAlgn="b"/>
                      <a:r>
                        <a:rPr lang="it-IT" sz="2000" b="0" i="0" u="none" strike="noStrike" dirty="0" smtClean="0">
                          <a:effectLst/>
                          <a:latin typeface="Arial"/>
                        </a:rPr>
                        <a:t>(denominatore</a:t>
                      </a:r>
                      <a:r>
                        <a:rPr lang="it-IT" sz="2000" b="0" i="0" u="none" strike="noStrike" dirty="0">
                          <a:effectLst/>
                          <a:latin typeface="Arial"/>
                        </a:rPr>
                        <a:t>?)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25277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smtClean="0">
                          <a:effectLst/>
                          <a:latin typeface="Arial"/>
                        </a:rPr>
                        <a:t>Tecnologia</a:t>
                      </a:r>
                      <a:endParaRPr lang="it-IT" sz="24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endParaRPr lang="it-IT" sz="24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endParaRPr lang="it-IT" sz="24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effectLst/>
                          <a:latin typeface="Arial"/>
                        </a:rPr>
                        <a:t>Determinanti di classe sociale </a:t>
                      </a:r>
                      <a:r>
                        <a:rPr lang="it-IT" sz="2000" b="0" i="0" u="none" strike="noStrike" dirty="0">
                          <a:effectLst/>
                          <a:latin typeface="Arial"/>
                        </a:rPr>
                        <a:t>(</a:t>
                      </a:r>
                      <a:r>
                        <a:rPr lang="it-IT" sz="2000" b="0" i="0" u="none" strike="noStrike" dirty="0" smtClean="0">
                          <a:effectLst/>
                          <a:latin typeface="Arial"/>
                        </a:rPr>
                        <a:t>blu/</a:t>
                      </a:r>
                      <a:r>
                        <a:rPr lang="it-IT" sz="2000" b="0" i="0" u="none" strike="noStrike" dirty="0" err="1" smtClean="0">
                          <a:effectLst/>
                          <a:latin typeface="Arial"/>
                        </a:rPr>
                        <a:t>withe</a:t>
                      </a:r>
                      <a:r>
                        <a:rPr lang="it-IT" sz="2000" b="0" i="0" u="none" strike="noStrike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it-IT" sz="2000" b="0" i="0" u="none" strike="noStrike" dirty="0" err="1">
                          <a:effectLst/>
                          <a:latin typeface="Arial"/>
                        </a:rPr>
                        <a:t>collers</a:t>
                      </a:r>
                      <a:r>
                        <a:rPr lang="it-IT" sz="2000" b="0" i="0" u="none" strike="noStrike" dirty="0">
                          <a:effectLst/>
                          <a:latin typeface="Arial"/>
                        </a:rPr>
                        <a:t>?)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7982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smtClean="0">
                          <a:effectLst/>
                          <a:latin typeface="Arial"/>
                        </a:rPr>
                        <a:t>Migrazioni</a:t>
                      </a:r>
                    </a:p>
                    <a:p>
                      <a:pPr algn="l" fontAlgn="b"/>
                      <a:endParaRPr lang="it-IT" sz="24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14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483768" y="332656"/>
            <a:ext cx="34764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it-IT" sz="3200" b="1" dirty="0"/>
              <a:t>Diluizione evidenza</a:t>
            </a:r>
            <a:endParaRPr lang="it-IT" sz="3200" dirty="0"/>
          </a:p>
        </p:txBody>
      </p:sp>
      <p:sp>
        <p:nvSpPr>
          <p:cNvPr id="6" name="Rettangolo 5"/>
          <p:cNvSpPr/>
          <p:nvPr/>
        </p:nvSpPr>
        <p:spPr>
          <a:xfrm>
            <a:off x="35496" y="1975480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it-IT" sz="2400" dirty="0"/>
              <a:t>Conflitto </a:t>
            </a:r>
            <a:r>
              <a:rPr lang="it-IT" sz="2400" dirty="0" smtClean="0"/>
              <a:t>d’interessi</a:t>
            </a:r>
          </a:p>
          <a:p>
            <a:pPr fontAlgn="base"/>
            <a:r>
              <a:rPr lang="it-IT" sz="2400" dirty="0" smtClean="0"/>
              <a:t>                        </a:t>
            </a:r>
          </a:p>
          <a:p>
            <a:pPr fontAlgn="base"/>
            <a:r>
              <a:rPr lang="it-IT" sz="2400" dirty="0"/>
              <a:t> </a:t>
            </a:r>
            <a:r>
              <a:rPr lang="it-IT" sz="2400" dirty="0" smtClean="0"/>
              <a:t>                          </a:t>
            </a:r>
          </a:p>
          <a:p>
            <a:pPr algn="ctr" fontAlgn="base"/>
            <a:r>
              <a:rPr lang="it-IT" sz="2400" dirty="0" smtClean="0"/>
              <a:t>aumento </a:t>
            </a:r>
            <a:r>
              <a:rPr lang="it-IT" sz="2400" dirty="0"/>
              <a:t>rumore di fondo </a:t>
            </a:r>
            <a:endParaRPr lang="it-IT" sz="2400" dirty="0" smtClean="0"/>
          </a:p>
          <a:p>
            <a:pPr fontAlgn="base"/>
            <a:endParaRPr lang="it-IT" sz="2400" dirty="0" smtClean="0"/>
          </a:p>
          <a:p>
            <a:pPr algn="ctr" fontAlgn="base"/>
            <a:endParaRPr lang="it-IT" sz="2400" dirty="0" smtClean="0"/>
          </a:p>
          <a:p>
            <a:pPr algn="ctr" fontAlgn="base"/>
            <a:r>
              <a:rPr lang="it-IT" sz="2400" dirty="0" smtClean="0"/>
              <a:t>amplificazione </a:t>
            </a:r>
            <a:r>
              <a:rPr lang="it-IT" sz="2400" dirty="0"/>
              <a:t>limiti </a:t>
            </a:r>
            <a:r>
              <a:rPr lang="it-IT" sz="2400" dirty="0" smtClean="0"/>
              <a:t>delle evidenze e dell’ incertezza dei risultati</a:t>
            </a:r>
            <a:endParaRPr lang="it-IT" sz="2400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4372454" y="2558802"/>
            <a:ext cx="0" cy="4967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4365645" y="3638922"/>
            <a:ext cx="0" cy="4967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37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67544" y="1412776"/>
            <a:ext cx="8676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sz="2400" b="1" dirty="0" smtClean="0"/>
              <a:t>Riequilibrare</a:t>
            </a:r>
            <a:r>
              <a:rPr lang="it-IT" sz="2400" dirty="0" smtClean="0"/>
              <a:t>  l’Epidemiologia  con altre discipline </a:t>
            </a:r>
          </a:p>
          <a:p>
            <a:pPr fontAlgn="base"/>
            <a:r>
              <a:rPr lang="it-IT" sz="2400" dirty="0"/>
              <a:t> </a:t>
            </a:r>
            <a:r>
              <a:rPr lang="it-IT" sz="2400" dirty="0" smtClean="0"/>
              <a:t>                            per il giudizio di cancerogenicità</a:t>
            </a:r>
            <a:endParaRPr lang="it-IT" sz="2400" dirty="0"/>
          </a:p>
        </p:txBody>
      </p:sp>
      <p:sp>
        <p:nvSpPr>
          <p:cNvPr id="7" name="Rettangolo 6"/>
          <p:cNvSpPr/>
          <p:nvPr/>
        </p:nvSpPr>
        <p:spPr>
          <a:xfrm>
            <a:off x="2339752" y="260648"/>
            <a:ext cx="17860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it-IT" sz="3200" b="1" dirty="0" smtClean="0"/>
              <a:t>Che fare?</a:t>
            </a:r>
            <a:endParaRPr lang="it-IT" sz="3200" dirty="0"/>
          </a:p>
        </p:txBody>
      </p:sp>
      <p:sp>
        <p:nvSpPr>
          <p:cNvPr id="9" name="Rettangolo 8"/>
          <p:cNvSpPr/>
          <p:nvPr/>
        </p:nvSpPr>
        <p:spPr>
          <a:xfrm>
            <a:off x="467544" y="3174067"/>
            <a:ext cx="8676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sz="2400" b="1" dirty="0" smtClean="0"/>
              <a:t>Diversificare  </a:t>
            </a:r>
            <a:r>
              <a:rPr lang="it-IT" sz="2400" dirty="0" smtClean="0"/>
              <a:t>l’evidenza esigibile</a:t>
            </a:r>
            <a:r>
              <a:rPr lang="it-IT" sz="2400" u="sng" dirty="0" smtClean="0"/>
              <a:t> </a:t>
            </a:r>
            <a:r>
              <a:rPr lang="it-IT" sz="2400" dirty="0" smtClean="0"/>
              <a:t> </a:t>
            </a:r>
          </a:p>
          <a:p>
            <a:pPr fontAlgn="base"/>
            <a:r>
              <a:rPr lang="it-IT" sz="2400" dirty="0"/>
              <a:t> </a:t>
            </a:r>
            <a:r>
              <a:rPr lang="it-IT" sz="2400" dirty="0" smtClean="0"/>
              <a:t>                            </a:t>
            </a:r>
            <a:endParaRPr lang="it-IT" sz="2400" dirty="0"/>
          </a:p>
        </p:txBody>
      </p:sp>
      <p:sp>
        <p:nvSpPr>
          <p:cNvPr id="10" name="Parentesi graffa aperta 9"/>
          <p:cNvSpPr/>
          <p:nvPr/>
        </p:nvSpPr>
        <p:spPr>
          <a:xfrm>
            <a:off x="4694900" y="2852936"/>
            <a:ext cx="161764" cy="129614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004048" y="2864839"/>
            <a:ext cx="23793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Ricerca eziologica</a:t>
            </a:r>
          </a:p>
          <a:p>
            <a:endParaRPr lang="it-IT" sz="2400" dirty="0" smtClean="0"/>
          </a:p>
          <a:p>
            <a:r>
              <a:rPr lang="it-IT" sz="2400" dirty="0" smtClean="0"/>
              <a:t>Sanità Pubblica</a:t>
            </a:r>
            <a:endParaRPr lang="it-IT" sz="2400" dirty="0"/>
          </a:p>
        </p:txBody>
      </p:sp>
      <p:cxnSp>
        <p:nvCxnSpPr>
          <p:cNvPr id="13" name="Connettore 2 12"/>
          <p:cNvCxnSpPr/>
          <p:nvPr/>
        </p:nvCxnSpPr>
        <p:spPr>
          <a:xfrm>
            <a:off x="6012160" y="4137176"/>
            <a:ext cx="0" cy="5159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292080" y="4869160"/>
            <a:ext cx="31740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Incertezza residua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Principio di precauzione</a:t>
            </a:r>
            <a:endParaRPr lang="it-IT" sz="2400" dirty="0"/>
          </a:p>
        </p:txBody>
      </p:sp>
      <p:cxnSp>
        <p:nvCxnSpPr>
          <p:cNvPr id="15" name="Connettore 2 14"/>
          <p:cNvCxnSpPr/>
          <p:nvPr/>
        </p:nvCxnSpPr>
        <p:spPr>
          <a:xfrm>
            <a:off x="6012160" y="5361312"/>
            <a:ext cx="0" cy="5159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00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239</Words>
  <Application>Microsoft Office PowerPoint</Application>
  <PresentationFormat>Presentazione su schermo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PIRONI VANDA</dc:creator>
  <cp:lastModifiedBy>PcRegia Sx</cp:lastModifiedBy>
  <cp:revision>20</cp:revision>
  <dcterms:created xsi:type="dcterms:W3CDTF">2018-10-04T08:37:26Z</dcterms:created>
  <dcterms:modified xsi:type="dcterms:W3CDTF">2018-10-20T12:30:59Z</dcterms:modified>
</cp:coreProperties>
</file>