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62" r:id="rId2"/>
    <p:sldId id="663" r:id="rId3"/>
    <p:sldId id="665" r:id="rId4"/>
    <p:sldId id="664" r:id="rId5"/>
    <p:sldId id="654" r:id="rId6"/>
    <p:sldId id="646" r:id="rId7"/>
    <p:sldId id="620" r:id="rId8"/>
    <p:sldId id="666" r:id="rId9"/>
    <p:sldId id="667" r:id="rId10"/>
    <p:sldId id="671" r:id="rId11"/>
    <p:sldId id="592" r:id="rId12"/>
    <p:sldId id="669" r:id="rId13"/>
    <p:sldId id="655" r:id="rId14"/>
    <p:sldId id="656" r:id="rId15"/>
    <p:sldId id="657" r:id="rId16"/>
    <p:sldId id="658" r:id="rId17"/>
    <p:sldId id="659" r:id="rId18"/>
    <p:sldId id="660" r:id="rId19"/>
    <p:sldId id="653" r:id="rId20"/>
    <p:sldId id="670" r:id="rId2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34615" autoAdjust="0"/>
    <p:restoredTop sz="86234" autoAdjust="0"/>
  </p:normalViewPr>
  <p:slideViewPr>
    <p:cSldViewPr>
      <p:cViewPr>
        <p:scale>
          <a:sx n="70" d="100"/>
          <a:sy n="70" d="100"/>
        </p:scale>
        <p:origin x="-1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70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47D93D65-EDE7-4056-A106-78B21DFE75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5421FF-64DA-4718-8DDA-BE4F18102C2E}" type="datetimeFigureOut">
              <a:rPr lang="it-IT"/>
              <a:pPr>
                <a:defRPr/>
              </a:pPr>
              <a:t>19/10/2018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FFF069-7505-4C48-9AD8-87EF88ED92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2ABC-377B-4DE8-8B6A-F7F6DF45D1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D30B7-34E4-44CA-886B-98E7307038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11E7-A507-442C-B24B-6412D000E9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40054-B572-4868-B175-C6BE485091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9F16C-BAC5-4F47-9388-3CD082F3D8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21BDA-583B-4B86-8266-45185D3BB0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4D64D-DEEF-402B-9287-B9240BF0CB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2670-60A1-45AB-B92D-498D1C4C8E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D3D8F-80AE-427E-8A20-3841203F61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C4FF2-70C4-4A03-B298-AB5496C724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6784-3A8C-4158-ACB0-85B138F83C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A9DF-CB31-494F-BA09-109D6E28A5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214FA-7FAD-4926-AB12-AAB8AD5418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DA82B399-AF62-4CB7-B07D-40B22A7119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cet/article/PIIS0140-6736(98)01327-0/fulltext" TargetMode="External"/><Relationship Id="rId2" Type="http://schemas.openxmlformats.org/officeDocument/2006/relationships/hyperlink" Target="https://www.thelancet.com/journals/lancet/issue/vol352no9130/PIIS0140-6736(00)X0105-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32815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4786314" y="2285992"/>
            <a:ext cx="4500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none" dirty="0" smtClean="0">
                <a:solidFill>
                  <a:schemeClr val="bg1"/>
                </a:solidFill>
              </a:rPr>
              <a:t>Convegno Nazionale </a:t>
            </a:r>
          </a:p>
          <a:p>
            <a:r>
              <a:rPr lang="it-IT" sz="1600" b="1" i="1" u="none" dirty="0" smtClean="0">
                <a:solidFill>
                  <a:schemeClr val="bg1"/>
                </a:solidFill>
              </a:rPr>
              <a:t>Luigi Mara e Medicina Democratica: </a:t>
            </a:r>
          </a:p>
          <a:p>
            <a:r>
              <a:rPr lang="it-IT" sz="1600" b="1" i="1" u="none" dirty="0" smtClean="0">
                <a:solidFill>
                  <a:schemeClr val="bg1"/>
                </a:solidFill>
              </a:rPr>
              <a:t>la stagione del modello operaio di lotta alle nocività </a:t>
            </a:r>
          </a:p>
          <a:p>
            <a:r>
              <a:rPr lang="it-IT" sz="1600" b="1" u="none" dirty="0" smtClean="0">
                <a:solidFill>
                  <a:schemeClr val="bg1"/>
                </a:solidFill>
              </a:rPr>
              <a:t>Sabato 20 ottobre 2018 </a:t>
            </a:r>
          </a:p>
          <a:p>
            <a:r>
              <a:rPr lang="it-IT" sz="1600" b="1" u="none" dirty="0" smtClean="0">
                <a:solidFill>
                  <a:schemeClr val="bg1"/>
                </a:solidFill>
              </a:rPr>
              <a:t>Aula Magna dell’Università </a:t>
            </a:r>
          </a:p>
          <a:p>
            <a:r>
              <a:rPr lang="it-IT" sz="1600" b="1" u="none" dirty="0" smtClean="0">
                <a:solidFill>
                  <a:schemeClr val="bg1"/>
                </a:solidFill>
              </a:rPr>
              <a:t>Milano </a:t>
            </a:r>
            <a:endParaRPr lang="it-IT" sz="1600" b="1" u="none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357422" y="4714884"/>
            <a:ext cx="678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none" dirty="0" smtClean="0">
                <a:solidFill>
                  <a:srgbClr val="FFFF00"/>
                </a:solidFill>
              </a:rPr>
              <a:t>La ricerca epidemiologica nel </a:t>
            </a:r>
          </a:p>
          <a:p>
            <a:r>
              <a:rPr lang="it-IT" sz="2000" b="1" u="none" dirty="0" smtClean="0">
                <a:solidFill>
                  <a:srgbClr val="FFFF00"/>
                </a:solidFill>
              </a:rPr>
              <a:t>mutato contesto lavorativo</a:t>
            </a:r>
            <a:endParaRPr lang="it-IT" sz="2000" b="1" u="none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72198" y="6000768"/>
            <a:ext cx="2355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u="none" dirty="0" smtClean="0">
                <a:solidFill>
                  <a:srgbClr val="92D050"/>
                </a:solidFill>
              </a:rPr>
              <a:t>Benedetto </a:t>
            </a:r>
            <a:r>
              <a:rPr lang="it-IT" sz="2000" b="1" u="none" dirty="0" err="1" smtClean="0">
                <a:solidFill>
                  <a:srgbClr val="92D050"/>
                </a:solidFill>
              </a:rPr>
              <a:t>Terracini</a:t>
            </a:r>
            <a:endParaRPr lang="it-IT" sz="2000" b="1" u="none" dirty="0" smtClean="0">
              <a:solidFill>
                <a:srgbClr val="92D050"/>
              </a:solidFill>
            </a:endParaRPr>
          </a:p>
          <a:p>
            <a:r>
              <a:rPr lang="it-IT" sz="2000" b="1" u="none" dirty="0" smtClean="0">
                <a:solidFill>
                  <a:srgbClr val="92D050"/>
                </a:solidFill>
              </a:rPr>
              <a:t>Torino</a:t>
            </a:r>
            <a:endParaRPr lang="it-IT" sz="2000" b="1" u="none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430" y="285728"/>
            <a:ext cx="6824156" cy="59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6357958"/>
            <a:ext cx="2324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P-32-4-5-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22263"/>
            <a:ext cx="4608512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643063"/>
            <a:ext cx="91217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5786438"/>
            <a:ext cx="3095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357188"/>
            <a:ext cx="6724650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1071563"/>
            <a:ext cx="8151812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542925"/>
            <a:ext cx="8458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20675"/>
            <a:ext cx="7929563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ibs.it/mpimg/2560029017727_0_0_0_561_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3369"/>
            <a:ext cx="4286280" cy="6624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286480" y="6057781"/>
            <a:ext cx="28575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FF00"/>
                </a:solidFill>
              </a:rPr>
              <a:t>Renzo </a:t>
            </a:r>
            <a:r>
              <a:rPr lang="it-IT" sz="1400" b="1" dirty="0" err="1" smtClean="0">
                <a:solidFill>
                  <a:srgbClr val="00FF00"/>
                </a:solidFill>
              </a:rPr>
              <a:t>Tomatis</a:t>
            </a:r>
            <a:r>
              <a:rPr lang="it-IT" sz="1400" b="1" dirty="0" smtClean="0">
                <a:solidFill>
                  <a:srgbClr val="00FF00"/>
                </a:solidFill>
              </a:rPr>
              <a:t>. Il Laboratorio</a:t>
            </a:r>
          </a:p>
          <a:p>
            <a:r>
              <a:rPr lang="it-IT" sz="1400" b="1" dirty="0" smtClean="0">
                <a:solidFill>
                  <a:srgbClr val="00FF00"/>
                </a:solidFill>
              </a:rPr>
              <a:t>Einaudi  1965,</a:t>
            </a:r>
            <a:r>
              <a:rPr lang="it-IT" sz="1400" b="1" dirty="0" err="1" smtClean="0">
                <a:solidFill>
                  <a:srgbClr val="00FF00"/>
                </a:solidFill>
              </a:rPr>
              <a:t>Pag</a:t>
            </a:r>
            <a:r>
              <a:rPr lang="it-IT" sz="1400" b="1" dirty="0" smtClean="0">
                <a:solidFill>
                  <a:srgbClr val="00FF00"/>
                </a:solidFill>
              </a:rPr>
              <a:t> 139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85720" y="751344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none" dirty="0" smtClean="0">
                <a:solidFill>
                  <a:schemeClr val="bg1"/>
                </a:solidFill>
              </a:rPr>
              <a:t>Visto nel suo insieme, il mondo della ricerca è costituito</a:t>
            </a:r>
          </a:p>
          <a:p>
            <a:r>
              <a:rPr lang="it-IT" b="1" u="none" dirty="0" smtClean="0">
                <a:solidFill>
                  <a:schemeClr val="bg1"/>
                </a:solidFill>
              </a:rPr>
              <a:t>da poche diecine di persone che contano veramente ….</a:t>
            </a:r>
          </a:p>
          <a:p>
            <a:r>
              <a:rPr lang="it-IT" b="1" u="none" dirty="0" smtClean="0">
                <a:solidFill>
                  <a:schemeClr val="bg1"/>
                </a:solidFill>
              </a:rPr>
              <a:t>da un discreto numero di ignoranti  (colpevoli o no) e da una</a:t>
            </a:r>
          </a:p>
          <a:p>
            <a:r>
              <a:rPr lang="it-IT" b="1" u="none" dirty="0" smtClean="0">
                <a:solidFill>
                  <a:schemeClr val="bg1"/>
                </a:solidFill>
              </a:rPr>
              <a:t>coorte di profittatori senza scrupoli, veri profanatori</a:t>
            </a:r>
          </a:p>
          <a:p>
            <a:r>
              <a:rPr lang="it-IT" b="1" u="none" dirty="0" smtClean="0">
                <a:solidFill>
                  <a:schemeClr val="bg1"/>
                </a:solidFill>
              </a:rPr>
              <a:t>….</a:t>
            </a:r>
          </a:p>
          <a:p>
            <a:r>
              <a:rPr lang="it-IT" b="1" u="none" dirty="0" smtClean="0">
                <a:solidFill>
                  <a:schemeClr val="bg1"/>
                </a:solidFill>
              </a:rPr>
              <a:t>Costoro sembrano rappresentare il vero handicap verso un</a:t>
            </a:r>
          </a:p>
          <a:p>
            <a:r>
              <a:rPr lang="it-IT" b="1" u="none" dirty="0" smtClean="0">
                <a:solidFill>
                  <a:schemeClr val="bg1"/>
                </a:solidFill>
              </a:rPr>
              <a:t>progresso rapido ed economico …. lavorando all’interno del </a:t>
            </a:r>
          </a:p>
          <a:p>
            <a:r>
              <a:rPr lang="it-IT" b="1" u="none" dirty="0" smtClean="0">
                <a:solidFill>
                  <a:schemeClr val="bg1"/>
                </a:solidFill>
              </a:rPr>
              <a:t>sistema e parlando di qualcosa cui non si sono mai sognati di credere.</a:t>
            </a:r>
          </a:p>
          <a:p>
            <a:endParaRPr lang="it-IT" b="1" u="none" dirty="0" smtClean="0">
              <a:solidFill>
                <a:schemeClr val="bg1"/>
              </a:solidFill>
            </a:endParaRPr>
          </a:p>
          <a:p>
            <a:r>
              <a:rPr lang="it-IT" b="1" u="none" dirty="0" smtClean="0">
                <a:solidFill>
                  <a:schemeClr val="bg1"/>
                </a:solidFill>
              </a:rPr>
              <a:t>Scavano trabocchetti, distorcono la verità, essendo il loro fine</a:t>
            </a:r>
          </a:p>
          <a:p>
            <a:r>
              <a:rPr lang="it-IT" b="1" u="none" dirty="0" smtClean="0">
                <a:solidFill>
                  <a:schemeClr val="bg1"/>
                </a:solidFill>
              </a:rPr>
              <a:t>ultimo quello di acquistare potenza e …. di fare carriera</a:t>
            </a:r>
          </a:p>
          <a:p>
            <a:endParaRPr lang="it-IT" b="1" u="none" dirty="0" smtClean="0">
              <a:solidFill>
                <a:schemeClr val="bg1"/>
              </a:solidFill>
            </a:endParaRPr>
          </a:p>
          <a:p>
            <a:r>
              <a:rPr lang="it-IT" b="1" u="none" dirty="0" smtClean="0">
                <a:solidFill>
                  <a:schemeClr val="bg1"/>
                </a:solidFill>
              </a:rPr>
              <a:t>Forse, come il letame dei campi, essi rappresentano il concime della </a:t>
            </a:r>
            <a:r>
              <a:rPr lang="it-IT" b="1" dirty="0" smtClean="0">
                <a:solidFill>
                  <a:schemeClr val="bg1"/>
                </a:solidFill>
              </a:rPr>
              <a:t>ricerca.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/>
              <a:t>Qualche spunto di riflessione</a:t>
            </a:r>
          </a:p>
        </p:txBody>
      </p:sp>
      <p:sp>
        <p:nvSpPr>
          <p:cNvPr id="5120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mtClean="0"/>
              <a:t>Accettazione di/ familiarizzazione con l’incertezza.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mtClean="0"/>
              <a:t>Integrazione  e interazione dei rapporti tra i saperi.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mtClean="0"/>
              <a:t>Dalla integrità alla accountability (essere responsabili e rendere conto).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mtClean="0"/>
              <a:t>Chiarificazione dei ruoli e delle conseguenti responsabilità.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mtClean="0"/>
              <a:t>Collaborazione e divisione di responsabilità tra esperti e non esperti.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smtClean="0">
                <a:solidFill>
                  <a:srgbClr val="FF0000"/>
                </a:solidFill>
              </a:rPr>
              <a:t>MC Tallacchini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mtClean="0"/>
          </a:p>
        </p:txBody>
      </p:sp>
      <p:pic>
        <p:nvPicPr>
          <p:cNvPr id="57348" name="Picture 4" descr="C:\Users\BT\Desktop\Famiglia 2009 +\foto 2012\2012 11 26 nov jack e il cestino\DSCN1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9400" y="-1179513"/>
            <a:ext cx="121920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71934" y="42860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none" dirty="0" smtClean="0">
                <a:solidFill>
                  <a:srgbClr val="FFFF00"/>
                </a:solidFill>
              </a:rPr>
              <a:t>I  numeri</a:t>
            </a:r>
            <a:endParaRPr lang="it-IT" sz="2800" b="1" u="none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28662" y="1285861"/>
            <a:ext cx="10240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none" dirty="0" smtClean="0">
                <a:solidFill>
                  <a:schemeClr val="bg1"/>
                </a:solidFill>
              </a:rPr>
              <a:t>E’ stato stimato che ogni anno, nel mondo,</a:t>
            </a:r>
          </a:p>
          <a:p>
            <a:r>
              <a:rPr lang="it-IT" sz="2000" b="1" u="none" dirty="0" smtClean="0">
                <a:solidFill>
                  <a:schemeClr val="bg1"/>
                </a:solidFill>
              </a:rPr>
              <a:t>un milione di  persone muoia  per 19   malattie professionali (*)</a:t>
            </a:r>
          </a:p>
          <a:p>
            <a:endParaRPr lang="it-IT" sz="2000" b="1" u="none" dirty="0" smtClean="0">
              <a:solidFill>
                <a:schemeClr val="bg1"/>
              </a:solidFill>
            </a:endParaRPr>
          </a:p>
          <a:p>
            <a:r>
              <a:rPr lang="it-IT" u="none" dirty="0" smtClean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143340" y="4643446"/>
            <a:ext cx="5000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solidFill>
                  <a:schemeClr val="bg1"/>
                </a:solidFill>
              </a:rPr>
              <a:t>(*) </a:t>
            </a:r>
            <a:r>
              <a:rPr lang="it-IT" sz="1800" b="1" u="none" dirty="0" err="1" smtClean="0">
                <a:solidFill>
                  <a:srgbClr val="92D050"/>
                </a:solidFill>
              </a:rPr>
              <a:t>Rushton</a:t>
            </a:r>
            <a:r>
              <a:rPr lang="it-IT" sz="1800" b="1" u="none" dirty="0" smtClean="0">
                <a:solidFill>
                  <a:srgbClr val="92D050"/>
                </a:solidFill>
              </a:rPr>
              <a:t> </a:t>
            </a:r>
            <a:r>
              <a:rPr lang="it-IT" sz="1800" b="1" u="none" dirty="0" err="1" smtClean="0">
                <a:solidFill>
                  <a:srgbClr val="92D050"/>
                </a:solidFill>
              </a:rPr>
              <a:t>et</a:t>
            </a:r>
            <a:r>
              <a:rPr lang="it-IT" sz="1800" b="1" u="none" dirty="0" smtClean="0">
                <a:solidFill>
                  <a:srgbClr val="92D050"/>
                </a:solidFill>
              </a:rPr>
              <a:t> al, </a:t>
            </a:r>
            <a:r>
              <a:rPr lang="it-IT" sz="1800" b="1" u="none" dirty="0" err="1" smtClean="0">
                <a:solidFill>
                  <a:srgbClr val="92D050"/>
                </a:solidFill>
              </a:rPr>
              <a:t>Env</a:t>
            </a:r>
            <a:r>
              <a:rPr lang="it-IT" sz="1800" b="1" u="none" dirty="0" smtClean="0">
                <a:solidFill>
                  <a:srgbClr val="92D050"/>
                </a:solidFill>
              </a:rPr>
              <a:t> </a:t>
            </a:r>
            <a:r>
              <a:rPr lang="it-IT" sz="1800" b="1" u="none" dirty="0" err="1" smtClean="0">
                <a:solidFill>
                  <a:srgbClr val="92D050"/>
                </a:solidFill>
              </a:rPr>
              <a:t>Hlth</a:t>
            </a:r>
            <a:r>
              <a:rPr lang="it-IT" sz="1800" b="1" u="none" dirty="0" smtClean="0">
                <a:solidFill>
                  <a:srgbClr val="92D050"/>
                </a:solidFill>
              </a:rPr>
              <a:t> </a:t>
            </a:r>
            <a:r>
              <a:rPr lang="it-IT" sz="1800" b="1" u="none" dirty="0" err="1" smtClean="0">
                <a:solidFill>
                  <a:srgbClr val="92D050"/>
                </a:solidFill>
              </a:rPr>
              <a:t>Reports</a:t>
            </a:r>
            <a:r>
              <a:rPr lang="it-IT" sz="1800" b="1" u="none" dirty="0" smtClean="0">
                <a:solidFill>
                  <a:srgbClr val="92D050"/>
                </a:solidFill>
              </a:rPr>
              <a:t>, 2017)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The Lancet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The Lancet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The Lancet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42910" y="1500174"/>
            <a:ext cx="85010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2"/>
              </a:rPr>
              <a:t> </a:t>
            </a:r>
            <a:r>
              <a:rPr lang="it-IT" sz="3200" u="none" dirty="0" err="1" smtClean="0">
                <a:hlinkClick r:id="rId2"/>
              </a:rPr>
              <a:t>Lancet</a:t>
            </a:r>
            <a:r>
              <a:rPr lang="it-IT" sz="3200" u="none" dirty="0" smtClean="0">
                <a:hlinkClick r:id="rId2"/>
              </a:rPr>
              <a:t> Volume 352, ISSUE 9130</a:t>
            </a:r>
            <a:r>
              <a:rPr lang="it-IT" sz="3200" u="none" dirty="0" smtClean="0"/>
              <a:t> </a:t>
            </a:r>
          </a:p>
          <a:p>
            <a:r>
              <a:rPr lang="it-IT" u="none" dirty="0" err="1" smtClean="0"/>
              <a:t>September</a:t>
            </a:r>
            <a:r>
              <a:rPr lang="it-IT" u="none" dirty="0" smtClean="0"/>
              <a:t> 05, 1998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u="none" dirty="0" err="1" smtClean="0">
                <a:solidFill>
                  <a:schemeClr val="bg1"/>
                </a:solidFill>
              </a:rPr>
              <a:t>Should</a:t>
            </a:r>
            <a:r>
              <a:rPr lang="it-IT" b="1" u="none" dirty="0" smtClean="0">
                <a:solidFill>
                  <a:schemeClr val="bg1"/>
                </a:solidFill>
              </a:rPr>
              <a:t> the </a:t>
            </a:r>
            <a:r>
              <a:rPr lang="it-IT" b="1" u="none" dirty="0" err="1" smtClean="0">
                <a:solidFill>
                  <a:schemeClr val="bg1"/>
                </a:solidFill>
              </a:rPr>
              <a:t>mission</a:t>
            </a:r>
            <a:r>
              <a:rPr lang="it-IT" b="1" u="none" dirty="0" smtClean="0">
                <a:solidFill>
                  <a:schemeClr val="bg1"/>
                </a:solidFill>
              </a:rPr>
              <a:t> </a:t>
            </a:r>
            <a:r>
              <a:rPr lang="it-IT" b="1" u="none" dirty="0" err="1" smtClean="0">
                <a:solidFill>
                  <a:schemeClr val="bg1"/>
                </a:solidFill>
              </a:rPr>
              <a:t>of</a:t>
            </a:r>
            <a:r>
              <a:rPr lang="it-IT" b="1" u="none" dirty="0" smtClean="0">
                <a:solidFill>
                  <a:schemeClr val="bg1"/>
                </a:solidFill>
              </a:rPr>
              <a:t> </a:t>
            </a:r>
            <a:r>
              <a:rPr lang="it-IT" b="1" u="none" dirty="0" err="1" smtClean="0">
                <a:solidFill>
                  <a:schemeClr val="bg1"/>
                </a:solidFill>
              </a:rPr>
              <a:t>epidemiology</a:t>
            </a:r>
            <a:r>
              <a:rPr lang="it-IT" b="1" u="none" dirty="0" smtClean="0">
                <a:solidFill>
                  <a:schemeClr val="bg1"/>
                </a:solidFill>
              </a:rPr>
              <a:t> include the </a:t>
            </a:r>
            <a:r>
              <a:rPr lang="it-IT" b="1" u="none" dirty="0" err="1" smtClean="0">
                <a:solidFill>
                  <a:schemeClr val="bg1"/>
                </a:solidFill>
              </a:rPr>
              <a:t>eradication</a:t>
            </a:r>
            <a:r>
              <a:rPr lang="it-IT" b="1" u="none" dirty="0" smtClean="0">
                <a:solidFill>
                  <a:schemeClr val="bg1"/>
                </a:solidFill>
              </a:rPr>
              <a:t> </a:t>
            </a:r>
            <a:r>
              <a:rPr lang="it-IT" b="1" u="none" dirty="0" err="1" smtClean="0">
                <a:solidFill>
                  <a:schemeClr val="bg1"/>
                </a:solidFill>
              </a:rPr>
              <a:t>of</a:t>
            </a:r>
            <a:r>
              <a:rPr lang="it-IT" b="1" u="none" dirty="0" smtClean="0">
                <a:solidFill>
                  <a:schemeClr val="bg1"/>
                </a:solidFill>
              </a:rPr>
              <a:t> </a:t>
            </a:r>
            <a:r>
              <a:rPr lang="it-IT" b="1" u="none" dirty="0" err="1" smtClean="0">
                <a:solidFill>
                  <a:schemeClr val="bg1"/>
                </a:solidFill>
              </a:rPr>
              <a:t>poverty</a:t>
            </a:r>
            <a:r>
              <a:rPr lang="it-IT" b="1" u="none" dirty="0" smtClean="0">
                <a:solidFill>
                  <a:schemeClr val="bg1"/>
                </a:solidFill>
              </a:rPr>
              <a:t>?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 smtClean="0">
              <a:solidFill>
                <a:schemeClr val="bg1"/>
              </a:solidFill>
            </a:endParaRPr>
          </a:p>
          <a:p>
            <a:pPr algn="r"/>
            <a:r>
              <a:rPr lang="it-IT" b="1" u="none" dirty="0" smtClean="0">
                <a:hlinkClick r:id="rId3" tooltip="Correspondence information about the author Prof Kenneth J Rothman, DrPH "/>
              </a:rPr>
              <a:t>Prof Kenneth J </a:t>
            </a:r>
            <a:r>
              <a:rPr lang="it-IT" b="1" u="none" dirty="0" err="1" smtClean="0">
                <a:hlinkClick r:id="rId3" tooltip="Correspondence information about the author Prof Kenneth J Rothman, DrPH "/>
              </a:rPr>
              <a:t>Rothman</a:t>
            </a:r>
            <a:r>
              <a:rPr lang="it-IT" b="1" u="none" dirty="0" smtClean="0">
                <a:hlinkClick r:id="rId3" tooltip="Correspondence information about the author Prof Kenneth J Rothman, DrPH "/>
              </a:rPr>
              <a:t>, </a:t>
            </a:r>
            <a:r>
              <a:rPr lang="it-IT" b="1" u="none" dirty="0" err="1" smtClean="0">
                <a:hlinkClick r:id="rId3" tooltip="Correspondence information about the author Prof Kenneth J Rothman, DrPH "/>
              </a:rPr>
              <a:t>DrPH</a:t>
            </a:r>
            <a:r>
              <a:rPr lang="it-IT" b="1" u="none" dirty="0" smtClean="0">
                <a:hlinkClick r:id="rId3" tooltip="Correspondence information about the author Prof Kenneth J Rothman, DrPH "/>
              </a:rPr>
              <a:t> </a:t>
            </a:r>
            <a:endParaRPr lang="it-IT" b="1" u="none" dirty="0" smtClean="0"/>
          </a:p>
          <a:p>
            <a:pPr algn="r"/>
            <a:r>
              <a:rPr lang="it-IT" b="1" u="none" dirty="0" smtClean="0">
                <a:hlinkClick r:id="rId3" tooltip="Correspondence information about the author Prof Hans-Olov Adami, MD "/>
              </a:rPr>
              <a:t>Prof </a:t>
            </a:r>
            <a:r>
              <a:rPr lang="it-IT" b="1" u="none" dirty="0" err="1" smtClean="0">
                <a:hlinkClick r:id="rId3" tooltip="Correspondence information about the author Prof Hans-Olov Adami, MD "/>
              </a:rPr>
              <a:t>Hans-Olov</a:t>
            </a:r>
            <a:r>
              <a:rPr lang="it-IT" b="1" u="none" dirty="0" smtClean="0">
                <a:hlinkClick r:id="rId3" tooltip="Correspondence information about the author Prof Hans-Olov Adami, MD "/>
              </a:rPr>
              <a:t> </a:t>
            </a:r>
            <a:r>
              <a:rPr lang="it-IT" b="1" u="none" dirty="0" err="1" smtClean="0">
                <a:hlinkClick r:id="rId3" tooltip="Correspondence information about the author Prof Hans-Olov Adami, MD "/>
              </a:rPr>
              <a:t>Adami</a:t>
            </a:r>
            <a:r>
              <a:rPr lang="it-IT" b="1" u="none" dirty="0" smtClean="0">
                <a:hlinkClick r:id="rId3" tooltip="Correspondence information about the author Prof Hans-Olov Adami, MD "/>
              </a:rPr>
              <a:t>, MD </a:t>
            </a:r>
            <a:endParaRPr lang="it-IT" b="1" u="none" dirty="0" smtClean="0"/>
          </a:p>
          <a:p>
            <a:pPr algn="r"/>
            <a:r>
              <a:rPr lang="it-IT" b="1" u="none" dirty="0" smtClean="0">
                <a:hlinkClick r:id="rId3" tooltip="Correspondence information about the author Prof Dimitrios Ttichopoulos, MD "/>
              </a:rPr>
              <a:t>Prof </a:t>
            </a:r>
            <a:r>
              <a:rPr lang="it-IT" b="1" u="none" dirty="0" err="1" smtClean="0">
                <a:hlinkClick r:id="rId3" tooltip="Correspondence information about the author Prof Dimitrios Ttichopoulos, MD "/>
              </a:rPr>
              <a:t>Dimitrios</a:t>
            </a:r>
            <a:r>
              <a:rPr lang="it-IT" b="1" u="none" dirty="0" smtClean="0">
                <a:hlinkClick r:id="rId3" tooltip="Correspondence information about the author Prof Dimitrios Ttichopoulos, MD "/>
              </a:rPr>
              <a:t> </a:t>
            </a:r>
            <a:r>
              <a:rPr lang="it-IT" b="1" u="none" dirty="0" err="1" smtClean="0">
                <a:hlinkClick r:id="rId3" tooltip="Correspondence information about the author Prof Dimitrios Ttichopoulos, MD "/>
              </a:rPr>
              <a:t>Trichopoulos</a:t>
            </a:r>
            <a:r>
              <a:rPr lang="it-IT" b="1" u="none" dirty="0" smtClean="0">
                <a:hlinkClick r:id="rId3" tooltip="Correspondence information about the author Prof Dimitrios Ttichopoulos, MD "/>
              </a:rPr>
              <a:t>, MD </a:t>
            </a:r>
            <a:endParaRPr lang="it-IT" b="1" u="none" dirty="0" smtClean="0"/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85984" y="785794"/>
            <a:ext cx="574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none" dirty="0" smtClean="0">
                <a:solidFill>
                  <a:srgbClr val="FFFF00"/>
                </a:solidFill>
              </a:rPr>
              <a:t>S</a:t>
            </a:r>
            <a:r>
              <a:rPr lang="it-IT" b="1" u="none" dirty="0" smtClean="0">
                <a:solidFill>
                  <a:srgbClr val="FFFF00"/>
                </a:solidFill>
              </a:rPr>
              <a:t>i </a:t>
            </a:r>
            <a:r>
              <a:rPr lang="it-IT" b="1" u="none" dirty="0" smtClean="0">
                <a:solidFill>
                  <a:srgbClr val="FFFF00"/>
                </a:solidFill>
              </a:rPr>
              <a:t>tratta di una sottostima, in quanto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0034" y="2143116"/>
            <a:ext cx="89980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sz="2000" b="1" u="none" dirty="0" smtClean="0">
                <a:solidFill>
                  <a:schemeClr val="bg1"/>
                </a:solidFill>
              </a:rPr>
              <a:t>Molti paesi di recente industrializzazione sono privi di </a:t>
            </a:r>
          </a:p>
          <a:p>
            <a:r>
              <a:rPr lang="it-IT" sz="2000" b="1" u="none" dirty="0" smtClean="0">
                <a:solidFill>
                  <a:schemeClr val="bg1"/>
                </a:solidFill>
              </a:rPr>
              <a:t>   infrastrutture adeguate;</a:t>
            </a:r>
          </a:p>
          <a:p>
            <a:endParaRPr lang="it-IT" sz="2000" b="1" u="none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u="none" dirty="0" smtClean="0">
                <a:solidFill>
                  <a:schemeClr val="bg1"/>
                </a:solidFill>
              </a:rPr>
              <a:t> Soprattutto negli stessi paesi, le industrie sono  poco disponibili</a:t>
            </a:r>
          </a:p>
          <a:p>
            <a:r>
              <a:rPr lang="it-IT" sz="2000" b="1" u="none" dirty="0" smtClean="0">
                <a:solidFill>
                  <a:schemeClr val="bg1"/>
                </a:solidFill>
              </a:rPr>
              <a:t>  </a:t>
            </a:r>
            <a:r>
              <a:rPr lang="it-IT" sz="2000" b="1" u="none" dirty="0" smtClean="0">
                <a:solidFill>
                  <a:schemeClr val="bg1"/>
                </a:solidFill>
              </a:rPr>
              <a:t> </a:t>
            </a:r>
            <a:r>
              <a:rPr lang="it-IT" sz="2000" b="1" u="none" dirty="0" smtClean="0">
                <a:solidFill>
                  <a:schemeClr val="bg1"/>
                </a:solidFill>
              </a:rPr>
              <a:t>a collaborare a studi epidemiologici;</a:t>
            </a:r>
          </a:p>
          <a:p>
            <a:endParaRPr lang="it-IT" sz="2000" b="1" u="none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u="none" dirty="0" smtClean="0">
                <a:solidFill>
                  <a:schemeClr val="bg1"/>
                </a:solidFill>
              </a:rPr>
              <a:t> E’ difficile distinguere tra morti </a:t>
            </a:r>
            <a:r>
              <a:rPr lang="it-IT" sz="2000" b="1" dirty="0" smtClean="0">
                <a:solidFill>
                  <a:schemeClr val="bg1"/>
                </a:solidFill>
              </a:rPr>
              <a:t>per</a:t>
            </a:r>
            <a:r>
              <a:rPr lang="it-IT" sz="2000" b="1" u="none" dirty="0" smtClean="0">
                <a:solidFill>
                  <a:schemeClr val="bg1"/>
                </a:solidFill>
              </a:rPr>
              <a:t> malattie occupazionali</a:t>
            </a:r>
          </a:p>
          <a:p>
            <a:r>
              <a:rPr lang="it-IT" sz="2000" b="1" u="none" dirty="0" smtClean="0">
                <a:solidFill>
                  <a:schemeClr val="bg1"/>
                </a:solidFill>
              </a:rPr>
              <a:t>  e morti </a:t>
            </a:r>
            <a:r>
              <a:rPr lang="it-IT" sz="2000" b="1" dirty="0" smtClean="0">
                <a:solidFill>
                  <a:schemeClr val="bg1"/>
                </a:solidFill>
              </a:rPr>
              <a:t>con</a:t>
            </a:r>
            <a:r>
              <a:rPr lang="it-IT" sz="2000" b="1" u="none" dirty="0" smtClean="0">
                <a:solidFill>
                  <a:schemeClr val="bg1"/>
                </a:solidFill>
              </a:rPr>
              <a:t> malattie occupazionali;</a:t>
            </a:r>
          </a:p>
          <a:p>
            <a:endParaRPr lang="it-IT" sz="2000" b="1" u="none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u="none" dirty="0" smtClean="0">
                <a:solidFill>
                  <a:schemeClr val="bg1"/>
                </a:solidFill>
              </a:rPr>
              <a:t> Non tutte le malattie occupazionali sono state identificate;</a:t>
            </a:r>
          </a:p>
          <a:p>
            <a:pPr>
              <a:buFont typeface="Arial" pitchFamily="34" charset="0"/>
              <a:buChar char="•"/>
            </a:pPr>
            <a:endParaRPr lang="it-IT" sz="2000" b="1" u="none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u="none" dirty="0" smtClean="0">
                <a:solidFill>
                  <a:schemeClr val="bg1"/>
                </a:solidFill>
              </a:rPr>
              <a:t> Le stime di mortalità ignorano le patologie invalidanti</a:t>
            </a:r>
          </a:p>
          <a:p>
            <a:r>
              <a:rPr lang="it-IT" sz="2000" b="1" u="none" dirty="0" smtClean="0">
                <a:solidFill>
                  <a:schemeClr val="bg1"/>
                </a:solidFill>
              </a:rPr>
              <a:t>   non letali.</a:t>
            </a:r>
            <a:endParaRPr lang="it-IT" sz="2000" b="1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Le discriminazioni </a:t>
            </a:r>
            <a:br>
              <a:rPr lang="it-IT" sz="2800" b="1" dirty="0" smtClean="0">
                <a:solidFill>
                  <a:srgbClr val="FFFF00"/>
                </a:solidFill>
              </a:rPr>
            </a:br>
            <a:r>
              <a:rPr lang="it-IT" sz="2800" b="1" dirty="0" smtClean="0">
                <a:solidFill>
                  <a:srgbClr val="FFFF00"/>
                </a:solidFill>
              </a:rPr>
              <a:t>della epidemiologia occupazionale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CasellaDiTesto 3"/>
          <p:cNvSpPr txBox="1"/>
          <p:nvPr/>
        </p:nvSpPr>
        <p:spPr>
          <a:xfrm>
            <a:off x="1000100" y="1571612"/>
            <a:ext cx="81077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none" dirty="0" smtClean="0">
                <a:solidFill>
                  <a:schemeClr val="bg1"/>
                </a:solidFill>
              </a:rPr>
              <a:t>Uomini rispetto alle donne.</a:t>
            </a:r>
          </a:p>
          <a:p>
            <a:endParaRPr lang="it-IT" sz="2000" b="1" u="none" dirty="0" smtClean="0">
              <a:solidFill>
                <a:schemeClr val="bg1"/>
              </a:solidFill>
            </a:endParaRPr>
          </a:p>
          <a:p>
            <a:r>
              <a:rPr lang="it-IT" sz="2000" b="1" u="none" dirty="0" smtClean="0">
                <a:solidFill>
                  <a:schemeClr val="bg1"/>
                </a:solidFill>
              </a:rPr>
              <a:t>Lavoratori stabili rispetto ai precari.</a:t>
            </a:r>
          </a:p>
          <a:p>
            <a:endParaRPr lang="it-IT" sz="2000" b="1" u="none" dirty="0" smtClean="0">
              <a:solidFill>
                <a:schemeClr val="bg1"/>
              </a:solidFill>
            </a:endParaRPr>
          </a:p>
          <a:p>
            <a:r>
              <a:rPr lang="it-IT" sz="2000" b="1" u="none" dirty="0" smtClean="0">
                <a:solidFill>
                  <a:schemeClr val="bg1"/>
                </a:solidFill>
              </a:rPr>
              <a:t>Aziende grandi rispetto a ditte in appalto.</a:t>
            </a:r>
          </a:p>
          <a:p>
            <a:endParaRPr lang="it-IT" sz="2000" b="1" u="none" dirty="0" smtClean="0">
              <a:solidFill>
                <a:schemeClr val="bg1"/>
              </a:solidFill>
            </a:endParaRPr>
          </a:p>
          <a:p>
            <a:r>
              <a:rPr lang="it-IT" sz="2000" b="1" u="none" dirty="0" smtClean="0">
                <a:solidFill>
                  <a:schemeClr val="bg1"/>
                </a:solidFill>
              </a:rPr>
              <a:t>Paesi ricchi  rispetto a paesi poveri.</a:t>
            </a:r>
          </a:p>
          <a:p>
            <a:endParaRPr lang="it-IT" sz="2000" b="1" u="none" dirty="0" smtClean="0">
              <a:solidFill>
                <a:schemeClr val="bg1"/>
              </a:solidFill>
            </a:endParaRPr>
          </a:p>
          <a:p>
            <a:r>
              <a:rPr lang="it-IT" sz="2000" b="1" u="none" dirty="0" smtClean="0">
                <a:solidFill>
                  <a:schemeClr val="bg1"/>
                </a:solidFill>
              </a:rPr>
              <a:t>Paesi occidentali rispetto a paesi di recente </a:t>
            </a:r>
          </a:p>
          <a:p>
            <a:r>
              <a:rPr lang="it-IT" sz="2000" b="1" u="none" dirty="0" smtClean="0">
                <a:solidFill>
                  <a:schemeClr val="bg1"/>
                </a:solidFill>
              </a:rPr>
              <a:t>industrializzazione.</a:t>
            </a:r>
          </a:p>
          <a:p>
            <a:endParaRPr lang="it-IT" sz="2000" b="1" u="none" dirty="0" smtClean="0">
              <a:solidFill>
                <a:schemeClr val="bg1"/>
              </a:solidFill>
            </a:endParaRPr>
          </a:p>
          <a:p>
            <a:r>
              <a:rPr lang="it-IT" sz="2000" b="1" u="none" dirty="0" smtClean="0">
                <a:solidFill>
                  <a:schemeClr val="bg1"/>
                </a:solidFill>
              </a:rPr>
              <a:t>Maestranze  fortemente sindacalizzate rispetto a </a:t>
            </a:r>
          </a:p>
          <a:p>
            <a:r>
              <a:rPr lang="it-IT" sz="2000" b="1" u="none" dirty="0" smtClean="0">
                <a:solidFill>
                  <a:schemeClr val="bg1"/>
                </a:solidFill>
              </a:rPr>
              <a:t>maestranze con  sindacato debole o inesistent</a:t>
            </a:r>
            <a:r>
              <a:rPr lang="it-IT" b="1" u="none" dirty="0" smtClean="0">
                <a:solidFill>
                  <a:schemeClr val="bg1"/>
                </a:solidFill>
              </a:rPr>
              <a:t>e</a:t>
            </a:r>
            <a:r>
              <a:rPr lang="it-IT" dirty="0" smtClean="0"/>
              <a:t>..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71604" y="1142984"/>
            <a:ext cx="5943600" cy="427101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00298" y="285728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none" dirty="0" smtClean="0">
                <a:solidFill>
                  <a:schemeClr val="bg1"/>
                </a:solidFill>
              </a:rPr>
              <a:t>Number of publications on occupational </a:t>
            </a:r>
          </a:p>
          <a:p>
            <a:r>
              <a:rPr lang="en-US" sz="2000" b="1" u="none" dirty="0" smtClean="0">
                <a:solidFill>
                  <a:schemeClr val="bg1"/>
                </a:solidFill>
              </a:rPr>
              <a:t>epidemiology by calendar year </a:t>
            </a:r>
            <a:r>
              <a:rPr lang="en-US" sz="1800" b="1" u="none" dirty="0" smtClean="0">
                <a:solidFill>
                  <a:schemeClr val="bg1"/>
                </a:solidFill>
              </a:rPr>
              <a:t>1980-2015</a:t>
            </a:r>
            <a:endParaRPr lang="it-IT" sz="1800" b="1" u="none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1472" y="5500702"/>
            <a:ext cx="78581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solidFill>
                  <a:schemeClr val="bg1"/>
                </a:solidFill>
              </a:rPr>
              <a:t>Based on a Scopus search using the terms “industrial epidemiology” or “workplace epidemiology” or (occupational w/2 (epidemiology or medicine or noise or stress or diseases or exposure))</a:t>
            </a:r>
            <a:endParaRPr lang="it-IT" sz="1800" b="1" u="none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err="1" smtClean="0">
                <a:solidFill>
                  <a:srgbClr val="FFFF00"/>
                </a:solidFill>
              </a:rPr>
              <a:t>Number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of</a:t>
            </a:r>
            <a:r>
              <a:rPr lang="it-IT" sz="2800" b="1" dirty="0" smtClean="0">
                <a:solidFill>
                  <a:srgbClr val="FFFF00"/>
                </a:solidFill>
              </a:rPr>
              <a:t>  </a:t>
            </a:r>
            <a:r>
              <a:rPr lang="it-IT" sz="2800" b="1" dirty="0" err="1" smtClean="0">
                <a:solidFill>
                  <a:srgbClr val="FFFF00"/>
                </a:solidFill>
              </a:rPr>
              <a:t>occupational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cancer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epidemiology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articles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published</a:t>
            </a:r>
            <a:r>
              <a:rPr lang="it-IT" sz="2800" b="1" dirty="0" smtClean="0">
                <a:solidFill>
                  <a:srgbClr val="FFFF00"/>
                </a:solidFill>
              </a:rPr>
              <a:t> in 1991-2009</a:t>
            </a:r>
            <a:endParaRPr lang="it-IT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Segnaposto tabella 3"/>
          <p:cNvGraphicFramePr>
            <a:graphicFrameLocks noGrp="1"/>
          </p:cNvGraphicFramePr>
          <p:nvPr>
            <p:ph type="tbl" idx="1"/>
          </p:nvPr>
        </p:nvGraphicFramePr>
        <p:xfrm>
          <a:off x="285723" y="1628800"/>
          <a:ext cx="8339408" cy="415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3"/>
                <a:gridCol w="659003"/>
                <a:gridCol w="758128"/>
                <a:gridCol w="758128"/>
                <a:gridCol w="758128"/>
                <a:gridCol w="758128"/>
                <a:gridCol w="758128"/>
                <a:gridCol w="758128"/>
                <a:gridCol w="758128"/>
                <a:gridCol w="758128"/>
                <a:gridCol w="758128"/>
              </a:tblGrid>
              <a:tr h="46257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bg1"/>
                          </a:solidFill>
                        </a:rPr>
                        <a:t>Canada &amp; US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1" dirty="0" err="1" smtClean="0">
                          <a:solidFill>
                            <a:schemeClr val="bg1"/>
                          </a:solidFill>
                        </a:rPr>
                        <a:t>Europe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1" dirty="0" err="1" smtClean="0">
                          <a:solidFill>
                            <a:schemeClr val="bg1"/>
                          </a:solidFill>
                        </a:rPr>
                        <a:t>Nordic</a:t>
                      </a:r>
                      <a:r>
                        <a:rPr lang="it-IT" sz="11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100" b="1" dirty="0" err="1" smtClean="0">
                          <a:solidFill>
                            <a:schemeClr val="bg1"/>
                          </a:solidFill>
                        </a:rPr>
                        <a:t>countries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bg1"/>
                          </a:solidFill>
                        </a:rPr>
                        <a:t>UK &amp; Ire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bg1"/>
                          </a:solidFill>
                        </a:rPr>
                        <a:t>Asia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bg1"/>
                          </a:solidFill>
                        </a:rPr>
                        <a:t>Latin </a:t>
                      </a:r>
                      <a:r>
                        <a:rPr lang="it-IT" sz="1100" b="1" dirty="0" err="1" smtClean="0">
                          <a:solidFill>
                            <a:schemeClr val="bg1"/>
                          </a:solidFill>
                        </a:rPr>
                        <a:t>Amer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bg1"/>
                          </a:solidFill>
                        </a:rPr>
                        <a:t>Africa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bg1"/>
                          </a:solidFill>
                        </a:rPr>
                        <a:t>Australia &amp; NZ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1" dirty="0" err="1" smtClean="0">
                          <a:solidFill>
                            <a:schemeClr val="bg1"/>
                          </a:solidFill>
                        </a:rPr>
                        <a:t>Multinat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it-IT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199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Ca-co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427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199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rgbClr val="FF0000"/>
                          </a:solidFill>
                        </a:rPr>
                        <a:t>Cohort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383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886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169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rgbClr val="FF0000"/>
                          </a:solidFill>
                        </a:rPr>
                        <a:t>Nested</a:t>
                      </a:r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 ca-co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169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rgbClr val="FF0000"/>
                          </a:solidFill>
                        </a:rPr>
                        <a:t>Case-cohort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169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Cross </a:t>
                      </a:r>
                      <a:r>
                        <a:rPr lang="it-IT" sz="1400" b="1" dirty="0" err="1" smtClean="0">
                          <a:solidFill>
                            <a:srgbClr val="FF0000"/>
                          </a:solidFill>
                        </a:rPr>
                        <a:t>sect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199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rgbClr val="FF0000"/>
                          </a:solidFill>
                        </a:rPr>
                        <a:t>Ecol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199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PMR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199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668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268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284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61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89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49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1457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6459729" y="6243600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0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</a:t>
            </a:r>
            <a:r>
              <a:rPr lang="it-IT" sz="20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it-IT" sz="20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2014)</a:t>
            </a:r>
            <a:endParaRPr lang="it-IT" sz="20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71406" y="285728"/>
          <a:ext cx="8929719" cy="6143670"/>
        </p:xfrm>
        <a:graphic>
          <a:graphicData uri="http://schemas.openxmlformats.org/drawingml/2006/table">
            <a:tbl>
              <a:tblPr/>
              <a:tblGrid>
                <a:gridCol w="1785326"/>
                <a:gridCol w="1264269"/>
                <a:gridCol w="1315634"/>
                <a:gridCol w="1228378"/>
                <a:gridCol w="1054487"/>
                <a:gridCol w="2281625"/>
              </a:tblGrid>
              <a:tr h="83101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Estimates</a:t>
                      </a:r>
                      <a:r>
                        <a:rPr lang="it-IT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of</a:t>
                      </a:r>
                      <a:r>
                        <a:rPr lang="it-IT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the </a:t>
                      </a:r>
                      <a:r>
                        <a:rPr lang="it-IT" sz="1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proportion</a:t>
                      </a:r>
                      <a:r>
                        <a:rPr lang="it-IT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of</a:t>
                      </a:r>
                      <a:r>
                        <a:rPr lang="it-IT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cancer</a:t>
                      </a:r>
                      <a:r>
                        <a:rPr lang="it-IT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cases</a:t>
                      </a:r>
                      <a:r>
                        <a:rPr lang="it-IT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which</a:t>
                      </a:r>
                      <a:r>
                        <a:rPr lang="it-IT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are </a:t>
                      </a:r>
                      <a:r>
                        <a:rPr lang="it-IT" sz="1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attributable</a:t>
                      </a:r>
                      <a:r>
                        <a:rPr lang="it-IT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to</a:t>
                      </a:r>
                      <a:r>
                        <a:rPr lang="it-IT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occupational</a:t>
                      </a:r>
                      <a:r>
                        <a:rPr lang="it-IT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exposures</a:t>
                      </a:r>
                      <a:r>
                        <a:rPr lang="it-IT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in the </a:t>
                      </a:r>
                      <a:r>
                        <a:rPr lang="it-IT" sz="18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population</a:t>
                      </a:r>
                      <a:r>
                        <a:rPr lang="it-IT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. </a:t>
                      </a:r>
                      <a:endParaRPr lang="it-IT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693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latin typeface="DeVinne"/>
                          <a:ea typeface="Calibri"/>
                          <a:cs typeface="DeVinne"/>
                        </a:rPr>
                        <a:t>All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  <a:latin typeface="DeVinne"/>
                          <a:ea typeface="Calibri"/>
                          <a:cs typeface="DeVinne"/>
                        </a:rPr>
                        <a:t>cancers</a:t>
                      </a:r>
                      <a:endParaRPr lang="it-IT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DeVinne"/>
                          <a:ea typeface="Calibri"/>
                          <a:cs typeface="DeVinne"/>
                        </a:rPr>
                        <a:t>Lung</a:t>
                      </a:r>
                      <a:r>
                        <a:rPr lang="it-IT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DeVinne"/>
                          <a:ea typeface="Calibri"/>
                          <a:cs typeface="DeVinne"/>
                        </a:rPr>
                        <a:t>cancer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Men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Women</a:t>
                      </a:r>
                      <a:endParaRPr lang="it-IT" sz="12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Men</a:t>
                      </a:r>
                      <a:endParaRPr lang="it-IT" sz="12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Women</a:t>
                      </a:r>
                      <a:endParaRPr lang="it-IT" sz="12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Reference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8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USA 1978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Mortality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 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6.8%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1.2%</a:t>
                      </a:r>
                      <a:endParaRPr lang="it-IT" sz="16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15%</a:t>
                      </a:r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5%</a:t>
                      </a:r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Doll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&amp; Peto1981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8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Nordic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countries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Incidence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3%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0.1%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NA</a:t>
                      </a:r>
                      <a:endParaRPr lang="it-IT" sz="1600" b="1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NA</a:t>
                      </a:r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Dreyer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et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al 1997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8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Finland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Mortality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13.8%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2.2%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29.0%</a:t>
                      </a:r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5.3%</a:t>
                      </a:r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Nurminen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&amp; 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Karjalainen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2001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6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USA 1997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Mortality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3.3-7.3%</a:t>
                      </a:r>
                      <a:endParaRPr lang="it-IT" sz="16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0.8-1.0%</a:t>
                      </a:r>
                      <a:endParaRPr lang="it-IT" sz="16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8-19%</a:t>
                      </a:r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2%</a:t>
                      </a:r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Steenland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et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al 2003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7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UK </a:t>
                      </a:r>
                      <a:r>
                        <a:rPr lang="it-IT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2004-5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Mortality</a:t>
                      </a:r>
                      <a:endParaRPr lang="it-IT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eVinne"/>
                        <a:ea typeface="Calibri"/>
                        <a:cs typeface="DeVinne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Incidence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8.2%</a:t>
                      </a:r>
                      <a:endParaRPr lang="it-IT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5.7%</a:t>
                      </a:r>
                      <a:endParaRPr lang="it-IT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2.3%</a:t>
                      </a:r>
                      <a:endParaRPr lang="it-IT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2.1</a:t>
                      </a:r>
                      <a:endParaRPr lang="it-IT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it-IT" sz="1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eVinne"/>
                        <a:ea typeface="Calibri"/>
                        <a:cs typeface="DeVinne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21.1%</a:t>
                      </a: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eVinne"/>
                        <a:ea typeface="Calibri"/>
                        <a:cs typeface="DeVinne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5.3</a:t>
                      </a: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%</a:t>
                      </a:r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Rushton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et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al 2012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8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Spain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Mortality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13.8%</a:t>
                      </a:r>
                      <a:endParaRPr lang="it-IT" sz="16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2.2%</a:t>
                      </a:r>
                      <a:endParaRPr lang="it-IT" sz="16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NA</a:t>
                      </a:r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NA</a:t>
                      </a:r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Garcia 2007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8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Lombardy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(Italy)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2002-2005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NA</a:t>
                      </a:r>
                      <a:endParaRPr lang="it-IT" sz="16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NA</a:t>
                      </a:r>
                      <a:endParaRPr lang="it-IT" sz="16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22.5% (*)</a:t>
                      </a:r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NA</a:t>
                      </a:r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De 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Matteis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et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al  2012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8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France 2015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Incidence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3.9%</a:t>
                      </a:r>
                      <a:endParaRPr lang="it-IT" sz="16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0.4%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NA</a:t>
                      </a:r>
                      <a:endParaRPr lang="it-IT" sz="1600" b="1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NA</a:t>
                      </a:r>
                      <a:endParaRPr lang="it-IT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Marant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et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eVinne"/>
                          <a:ea typeface="Calibri"/>
                          <a:cs typeface="DeVinne"/>
                        </a:rPr>
                        <a:t> al 2018</a:t>
                      </a:r>
                      <a:endParaRPr lang="it-IT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28596" y="6572272"/>
            <a:ext cx="8358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 smtClean="0">
                <a:solidFill>
                  <a:schemeClr val="bg1"/>
                </a:solidFill>
              </a:rPr>
              <a:t>*asbestos</a:t>
            </a:r>
            <a:r>
              <a:rPr lang="it-IT" sz="900" dirty="0" smtClean="0">
                <a:solidFill>
                  <a:schemeClr val="bg1"/>
                </a:solidFill>
              </a:rPr>
              <a:t>, </a:t>
            </a:r>
            <a:r>
              <a:rPr lang="it-IT" sz="900" dirty="0" err="1" smtClean="0">
                <a:solidFill>
                  <a:schemeClr val="bg1"/>
                </a:solidFill>
              </a:rPr>
              <a:t>silica</a:t>
            </a:r>
            <a:r>
              <a:rPr lang="it-IT" sz="900" dirty="0" smtClean="0">
                <a:solidFill>
                  <a:schemeClr val="bg1"/>
                </a:solidFill>
              </a:rPr>
              <a:t>, nickel and </a:t>
            </a:r>
            <a:r>
              <a:rPr lang="it-IT" sz="900" dirty="0" err="1" smtClean="0">
                <a:solidFill>
                  <a:schemeClr val="bg1"/>
                </a:solidFill>
              </a:rPr>
              <a:t>chromiium</a:t>
            </a:r>
            <a:r>
              <a:rPr lang="it-IT" sz="900" dirty="0" err="1" smtClean="0"/>
              <a:t>um</a:t>
            </a:r>
            <a:endParaRPr lang="it-IT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333375"/>
            <a:ext cx="84740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8913"/>
            <a:ext cx="46005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2"/>
          <p:cNvSpPr/>
          <p:nvPr/>
        </p:nvSpPr>
        <p:spPr>
          <a:xfrm>
            <a:off x="684213" y="1700213"/>
            <a:ext cx="6335712" cy="158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308725"/>
            <a:ext cx="4371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722</Words>
  <Application>Microsoft Office PowerPoint</Application>
  <PresentationFormat>Presentazione su schermo (4:3)</PresentationFormat>
  <Paragraphs>253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Struttura predefinita</vt:lpstr>
      <vt:lpstr>Diapositiva 1</vt:lpstr>
      <vt:lpstr>Diapositiva 2</vt:lpstr>
      <vt:lpstr>Diapositiva 3</vt:lpstr>
      <vt:lpstr>Le discriminazioni  della epidemiologia occupazionale</vt:lpstr>
      <vt:lpstr>Diapositiva 5</vt:lpstr>
      <vt:lpstr>Number of  occupational cancer epidemiology articles published in 1991-2009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Qualche spunto di riflessione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Bobo&amp;Miri</dc:creator>
  <cp:lastModifiedBy>Benedetto</cp:lastModifiedBy>
  <cp:revision>711</cp:revision>
  <dcterms:created xsi:type="dcterms:W3CDTF">2005-06-14T10:11:04Z</dcterms:created>
  <dcterms:modified xsi:type="dcterms:W3CDTF">2018-10-19T19:46:11Z</dcterms:modified>
</cp:coreProperties>
</file>